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6AE-DC2E-4920-B8EF-3DB2AE85F05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294A-FFD0-4F01-8CAE-614680EB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6AE-DC2E-4920-B8EF-3DB2AE85F05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294A-FFD0-4F01-8CAE-614680EB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6AE-DC2E-4920-B8EF-3DB2AE85F05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294A-FFD0-4F01-8CAE-614680EB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6AE-DC2E-4920-B8EF-3DB2AE85F05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294A-FFD0-4F01-8CAE-614680EB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6AE-DC2E-4920-B8EF-3DB2AE85F05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294A-FFD0-4F01-8CAE-614680EB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6AE-DC2E-4920-B8EF-3DB2AE85F05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294A-FFD0-4F01-8CAE-614680EB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6AE-DC2E-4920-B8EF-3DB2AE85F05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294A-FFD0-4F01-8CAE-614680EB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6AE-DC2E-4920-B8EF-3DB2AE85F05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294A-FFD0-4F01-8CAE-614680EB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6AE-DC2E-4920-B8EF-3DB2AE85F05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294A-FFD0-4F01-8CAE-614680EB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6AE-DC2E-4920-B8EF-3DB2AE85F05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294A-FFD0-4F01-8CAE-614680EB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6AE-DC2E-4920-B8EF-3DB2AE85F05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294A-FFD0-4F01-8CAE-614680EB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676AE-DC2E-4920-B8EF-3DB2AE85F05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7294A-FFD0-4F01-8CAE-614680EB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6/67/Martin_Luther_Signature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7921625" cy="23050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Начало Реформации </a:t>
            </a:r>
          </a:p>
          <a:p>
            <a:pPr algn="ctr"/>
            <a:r>
              <a:rPr lang="ru-RU" sz="3600" kern="1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Европе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Картинка 14 из 87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95954">
            <a:off x="853126" y="3079838"/>
            <a:ext cx="1803400" cy="2586038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§ 11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Новая история 7 класс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8"/>
            <a:ext cx="3035300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dirty="0">
                <a:solidFill>
                  <a:srgbClr val="FF0000"/>
                </a:solidFill>
              </a:rPr>
              <a:t>Церковь </a:t>
            </a:r>
          </a:p>
          <a:p>
            <a:pPr algn="ctr">
              <a:buFontTx/>
              <a:buNone/>
            </a:pPr>
            <a:r>
              <a:rPr lang="ru-RU" sz="4000" b="1" dirty="0">
                <a:solidFill>
                  <a:srgbClr val="FF0000"/>
                </a:solidFill>
              </a:rPr>
              <a:t>в </a:t>
            </a:r>
          </a:p>
          <a:p>
            <a:pPr algn="ctr">
              <a:buFontTx/>
              <a:buNone/>
            </a:pPr>
            <a:r>
              <a:rPr lang="ru-RU" sz="4000" b="1" dirty="0">
                <a:solidFill>
                  <a:srgbClr val="FF0000"/>
                </a:solidFill>
              </a:rPr>
              <a:t>Виттенберге</a:t>
            </a:r>
          </a:p>
        </p:txBody>
      </p:sp>
      <p:pic>
        <p:nvPicPr>
          <p:cNvPr id="14342" name="Picture 6" descr="Картинка 57 из 23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333375"/>
            <a:ext cx="4364037" cy="5818188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+mn-lt"/>
              </a:rPr>
              <a:t>Суд в </a:t>
            </a:r>
            <a:r>
              <a:rPr lang="ru-RU" b="1" i="1" dirty="0" err="1">
                <a:solidFill>
                  <a:srgbClr val="7030A0"/>
                </a:solidFill>
                <a:latin typeface="+mn-lt"/>
              </a:rPr>
              <a:t>Вормсе</a:t>
            </a:r>
            <a:endParaRPr lang="ru-RU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733256"/>
            <a:ext cx="8229600" cy="864195"/>
          </a:xfrm>
          <a:noFill/>
          <a:ln>
            <a:noFill/>
          </a:ln>
        </p:spPr>
        <p:txBody>
          <a:bodyPr/>
          <a:lstStyle/>
          <a:p>
            <a:pPr algn="ctr">
              <a:buFontTx/>
              <a:buNone/>
            </a:pPr>
            <a:r>
              <a:rPr lang="ru-RU" b="1" i="1" dirty="0"/>
              <a:t>«Я не убегу и не отрекусь от своего учения»</a:t>
            </a:r>
          </a:p>
        </p:txBody>
      </p:sp>
      <p:pic>
        <p:nvPicPr>
          <p:cNvPr id="12293" name="Picture 5" descr="Файл:Лютер в Ворм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8459788" cy="438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4680520"/>
          </a:xfrm>
          <a:noFill/>
          <a:ln w="19050">
            <a:noFill/>
          </a:ln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отвергал священство, как посредников между человеком и Богом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спасение верующего – его индивидуальное дело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человек спасается только верой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вера – милость Бога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Священное Писание – единственный авторитет в делах веры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не признавал монашества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отвергал церковные богатства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отвергал церковные обряды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богослужение на родном языке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dirty="0"/>
              <a:t>подчинение церкви не папе, а светским владыкам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187624" y="188640"/>
            <a:ext cx="7200081" cy="1008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i="1" kern="10" dirty="0">
                <a:solidFill>
                  <a:srgbClr val="7030A0"/>
                </a:solidFill>
                <a:cs typeface="Courier New"/>
              </a:rPr>
              <a:t>Учение "Спасение верой"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5949280"/>
            <a:ext cx="7488832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Лютеранская церковь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kern="10" dirty="0" smtClean="0">
                <a:solidFill>
                  <a:srgbClr val="7030A0"/>
                </a:solidFill>
                <a:cs typeface="Courier New"/>
              </a:rPr>
              <a:t/>
            </a:r>
            <a:br>
              <a:rPr lang="ru-RU" b="1" i="1" kern="10" dirty="0" smtClean="0">
                <a:solidFill>
                  <a:srgbClr val="7030A0"/>
                </a:solidFill>
                <a:cs typeface="Courier New"/>
              </a:rPr>
            </a:br>
            <a:r>
              <a:rPr lang="ru-RU" b="1" i="1" kern="10" dirty="0" smtClean="0">
                <a:solidFill>
                  <a:srgbClr val="7030A0"/>
                </a:solidFill>
                <a:cs typeface="Courier New"/>
              </a:rPr>
              <a:t>Крестьянская война в Германии</a:t>
            </a:r>
            <a:br>
              <a:rPr lang="ru-RU" b="1" i="1" kern="10" dirty="0" smtClean="0">
                <a:solidFill>
                  <a:srgbClr val="7030A0"/>
                </a:solidFill>
                <a:cs typeface="Courier New"/>
              </a:rPr>
            </a:br>
            <a:endParaRPr lang="ru-RU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3"/>
            <a:ext cx="9144000" cy="360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1525 – началась крестьянская война в Германии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1529 – родилось слово </a:t>
            </a:r>
            <a:r>
              <a:rPr lang="ru-RU" sz="2800" b="1" dirty="0">
                <a:solidFill>
                  <a:srgbClr val="FF0000"/>
                </a:solidFill>
              </a:rPr>
              <a:t>«ПРОТЕСТАНТ»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(немецкие князья выразили протест императору Карлу 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запретившему присвоение церковного имущества)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7030A0"/>
                </a:solidFill>
              </a:rPr>
              <a:t>1555 - </a:t>
            </a:r>
            <a:r>
              <a:rPr lang="ru-RU" sz="2800" b="1" u="sng" dirty="0" err="1">
                <a:solidFill>
                  <a:srgbClr val="7030A0"/>
                </a:solidFill>
              </a:rPr>
              <a:t>Аугсбургский</a:t>
            </a:r>
            <a:r>
              <a:rPr lang="ru-RU" sz="2800" b="1" u="sng" dirty="0">
                <a:solidFill>
                  <a:srgbClr val="7030A0"/>
                </a:solidFill>
              </a:rPr>
              <a:t> мир: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КАТОЛИЧЕСТВО</a:t>
            </a:r>
            <a:r>
              <a:rPr lang="ru-RU" sz="2800" b="1" dirty="0">
                <a:solidFill>
                  <a:srgbClr val="7030A0"/>
                </a:solidFill>
              </a:rPr>
              <a:t> И </a:t>
            </a:r>
            <a:r>
              <a:rPr lang="ru-RU" sz="2800" b="1" dirty="0">
                <a:solidFill>
                  <a:srgbClr val="FF0000"/>
                </a:solidFill>
              </a:rPr>
              <a:t>ПРОТЕСТАНТИЗМ</a:t>
            </a:r>
            <a:r>
              <a:rPr lang="ru-RU" sz="2800" b="1" dirty="0">
                <a:solidFill>
                  <a:srgbClr val="7030A0"/>
                </a:solidFill>
              </a:rPr>
              <a:t> стали РАВНОПРАВНЫМИ в </a:t>
            </a:r>
            <a:r>
              <a:rPr lang="ru-RU" sz="2800" b="1" dirty="0" smtClean="0">
                <a:solidFill>
                  <a:srgbClr val="7030A0"/>
                </a:solidFill>
              </a:rPr>
              <a:t>Германии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/>
              <a:t>Мир закрепил политическую раздробленность в Германии</a:t>
            </a:r>
            <a:endParaRPr lang="ru-RU" sz="2800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5013176"/>
            <a:ext cx="57606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«Чья страна,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                           того </a:t>
            </a:r>
            <a:r>
              <a:rPr lang="ru-RU" sz="4400" b="1" dirty="0">
                <a:solidFill>
                  <a:srgbClr val="FF0000"/>
                </a:solidFill>
              </a:rPr>
              <a:t>и вера…»</a:t>
            </a:r>
          </a:p>
        </p:txBody>
      </p:sp>
      <p:pic>
        <p:nvPicPr>
          <p:cNvPr id="6" name="Picture 3" descr="D:\Ольга\Рисунки\i.jpegдол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229200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5493296" cy="980728"/>
          </a:xfrm>
        </p:spPr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6648" y="908720"/>
            <a:ext cx="5997352" cy="1180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§ 11 вопросы  1, 2, 3, 7</a:t>
            </a:r>
          </a:p>
          <a:p>
            <a:pPr algn="ctr">
              <a:buNone/>
            </a:pPr>
            <a:endParaRPr lang="ru-RU" sz="4000" dirty="0"/>
          </a:p>
        </p:txBody>
      </p:sp>
      <p:pic>
        <p:nvPicPr>
          <p:cNvPr id="4" name="Picture 5" descr="Карл V (Карл I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448272" cy="422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4725144"/>
            <a:ext cx="3384376" cy="1143000"/>
          </a:xfrm>
          <a:prstGeom prst="rect">
            <a:avLst/>
          </a:prstGeom>
          <a:noFill/>
          <a:ln w="57150" cmpd="thinThick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/>
              <a:t>Карл </a:t>
            </a:r>
            <a:r>
              <a:rPr lang="en-US" sz="3200" b="1" dirty="0" smtClean="0"/>
              <a:t>V </a:t>
            </a:r>
            <a:r>
              <a:rPr lang="ru-RU" sz="3200" b="1" dirty="0" smtClean="0"/>
              <a:t>Габсбург</a:t>
            </a:r>
            <a:endParaRPr lang="ru-RU" sz="3200" b="1" dirty="0"/>
          </a:p>
        </p:txBody>
      </p:sp>
      <p:pic>
        <p:nvPicPr>
          <p:cNvPr id="6" name="Picture 6" descr="Лютер в 1533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456384" cy="37148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52120" y="5877272"/>
            <a:ext cx="3006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sz="3200" b="1" dirty="0" smtClean="0"/>
              <a:t>Мартин Лютер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4402138" cy="1143000"/>
          </a:xfrm>
          <a:solidFill>
            <a:schemeClr val="bg1"/>
          </a:solidFill>
          <a:ln w="57150" cmpd="thinThick">
            <a:solidFill>
              <a:srgbClr val="006600"/>
            </a:solidFill>
          </a:ln>
        </p:spPr>
        <p:txBody>
          <a:bodyPr/>
          <a:lstStyle/>
          <a:p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Карл 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 </a:t>
            </a: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Габсбург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54663" cy="4525963"/>
          </a:xfrm>
          <a:solidFill>
            <a:schemeClr val="bg1"/>
          </a:solidFill>
        </p:spPr>
        <p:txBody>
          <a:bodyPr/>
          <a:lstStyle/>
          <a:p>
            <a:r>
              <a:rPr lang="ru-RU" sz="2800" b="1">
                <a:latin typeface="Times New Roman" pitchFamily="18" charset="0"/>
              </a:rPr>
              <a:t>«…король, у которого нет отечества» </a:t>
            </a:r>
          </a:p>
          <a:p>
            <a:r>
              <a:rPr lang="ru-RU" sz="2800" b="1">
                <a:latin typeface="Times New Roman" pitchFamily="18" charset="0"/>
              </a:rPr>
              <a:t>«…над империей Карла никогда не заходит солнце» : </a:t>
            </a:r>
            <a:r>
              <a:rPr lang="ru-RU" sz="2400" b="1" i="1">
                <a:latin typeface="Times New Roman" pitchFamily="18" charset="0"/>
              </a:rPr>
              <a:t>Испания, Нидерланды, немецкие земли, неаполь и Сицилия, колонии Нового Света</a:t>
            </a:r>
          </a:p>
          <a:p>
            <a:r>
              <a:rPr lang="ru-RU" sz="2000" b="1"/>
              <a:t>«Я говорю на латыни с Богом, по-французски с женщинами и по-немецки со своим конем» </a:t>
            </a:r>
          </a:p>
        </p:txBody>
      </p:sp>
      <p:pic>
        <p:nvPicPr>
          <p:cNvPr id="18437" name="Picture 5" descr="Карл V (Карл I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88913"/>
            <a:ext cx="2667000" cy="460057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/>
              <a:t>Распространение Реформации и Контрреформации</a:t>
            </a:r>
          </a:p>
        </p:txBody>
      </p:sp>
      <p:pic>
        <p:nvPicPr>
          <p:cNvPr id="7173" name="Picture 5" descr="220px-Refor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412875"/>
            <a:ext cx="5545137" cy="519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13" name="Group 221"/>
          <p:cNvGraphicFramePr>
            <a:graphicFrameLocks noGrp="1"/>
          </p:cNvGraphicFramePr>
          <p:nvPr/>
        </p:nvGraphicFramePr>
        <p:xfrm>
          <a:off x="179388" y="231775"/>
          <a:ext cx="8785225" cy="6628130"/>
        </p:xfrm>
        <a:graphic>
          <a:graphicData uri="http://schemas.openxmlformats.org/drawingml/2006/table">
            <a:tbl>
              <a:tblPr/>
              <a:tblGrid>
                <a:gridCol w="1525587"/>
                <a:gridCol w="1039813"/>
                <a:gridCol w="3327400"/>
                <a:gridCol w="2892425"/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Ученые и мыслители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идеи, открытия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Влияние на формирование взглядов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Николай Коперник (1473—1543)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Польша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Создал учение о вращении Земли вокруг Солнца и вокруг своей оси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Разрушил старые представления о неподвижной Земле, являющейся центром Вселенной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Джордано Бруно (1548—1600)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Создал учение о безмерности, бесконечности и вечности Вселенной, не имеющей ни центра, ни края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Разрушил старые представления о строении Вселенной, доказав, что ни Земля, ни Солнце не являются центрами мира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Галилео Галилей (1564—1642)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помощью телескопа открыл новые миры, наблюдал горы на Луне и пятна на Солнце. Сформулировал законы падения тел и другие законы физики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Открытия, сделанные с помощью телескопа, подтверждали учение Коперника и способствовали созданию новых представлений людей о строении Вселенной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Исаак Ньютон (1642—1727)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Открыл закон всемирного тяготения, законы механического движения и распространения света, новые методы математических вычислений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Завершил создание новой картины мира в раннее Новое время. Его теория утверждала, что природа подчиняется точным законам механики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Уильям Гарвей (1578—1657)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Открыл секрет кровообращения и показал роль сердца в этом процессе. Создал теорию о зарождении жизни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Открытия Гарвея дали людям научные представления о кровообращении и зарождении жизни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Фрэнсис Бэкон (1561—1626)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 обосновал новые методы изучения явлений природы — наблюдения и опыты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Заложил основы новой философии, ввел опыт и эксперимент как методы научного познания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1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Ренэ Декарт (1596—1650)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Считал разум человека источником знаний. Отводил разуму главную роль в научном исследовании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Основоположник науки и философии Нового времени. Защищая принципы бесконечности Вселенной, способствовал укреплению новых представлений о мире. Считал, что наука должна приносить людям практическую пользу. Его учение о роли разума в познании возвышало человека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404" name="Rectangle 212"/>
          <p:cNvSpPr>
            <a:spLocks noChangeArrowheads="1"/>
          </p:cNvSpPr>
          <p:nvPr/>
        </p:nvSpPr>
        <p:spPr bwMode="auto">
          <a:xfrm>
            <a:off x="0" y="4905375"/>
            <a:ext cx="71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900"/>
          </a:p>
          <a:p>
            <a:pPr lvl="1" eaLnBrk="0" hangingPunct="0"/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900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План: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/>
              <a:t> Понятие «Реформация»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 Причины религиозной революции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 Германия – родина Реформации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 Мартин Лютер и его учение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 Крестьянская война в Германии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229600" cy="4104456"/>
          </a:xfrm>
          <a:noFill/>
          <a:ln w="57150" cmpd="thinThick">
            <a:noFill/>
          </a:ln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dirty="0">
                <a:solidFill>
                  <a:srgbClr val="7030A0"/>
                </a:solidFill>
              </a:rPr>
              <a:t>   </a:t>
            </a:r>
            <a:r>
              <a:rPr lang="ru-RU" sz="4000" b="1" u="sng" dirty="0">
                <a:solidFill>
                  <a:srgbClr val="7030A0"/>
                </a:solidFill>
              </a:rPr>
              <a:t>Реформация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FontTx/>
              <a:buNone/>
            </a:pPr>
            <a:r>
              <a:rPr lang="ru-RU" dirty="0" smtClean="0"/>
              <a:t>(</a:t>
            </a:r>
            <a:r>
              <a:rPr lang="ru-RU" i="1" dirty="0"/>
              <a:t>от лат</a:t>
            </a:r>
            <a:r>
              <a:rPr lang="ru-RU" dirty="0"/>
              <a:t>. </a:t>
            </a:r>
            <a:r>
              <a:rPr lang="ru-RU" b="1" u="sng" dirty="0" err="1"/>
              <a:t>reformatio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i="1" dirty="0"/>
              <a:t>исправление</a:t>
            </a:r>
            <a:r>
              <a:rPr lang="ru-RU" dirty="0"/>
              <a:t>)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dirty="0">
                <a:latin typeface="Bookman Old Style" pitchFamily="18" charset="0"/>
              </a:rPr>
              <a:t>– </a:t>
            </a:r>
            <a:endParaRPr lang="ru-RU" b="1" dirty="0" smtClean="0">
              <a:latin typeface="Bookman Old Style" pitchFamily="18" charset="0"/>
            </a:endParaRPr>
          </a:p>
          <a:p>
            <a:pPr algn="ctr"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это </a:t>
            </a:r>
            <a:r>
              <a:rPr lang="ru-RU" b="1" dirty="0">
                <a:latin typeface="Bookman Old Style" pitchFamily="18" charset="0"/>
              </a:rPr>
              <a:t>движение за переустройство церкви: раскол католической церкви и образование новых христианских церквей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+mn-lt"/>
              </a:rPr>
              <a:t>Вспомним…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412875"/>
            <a:ext cx="5627688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dirty="0">
                <a:solidFill>
                  <a:srgbClr val="7030A0"/>
                </a:solidFill>
              </a:rPr>
              <a:t>1054 – раскол              христианской церкви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82873" y="3284538"/>
            <a:ext cx="3384550" cy="15128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КАТОЛИЧЕСКАЯ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(Папа Римский</a:t>
            </a:r>
            <a:r>
              <a:rPr lang="ru-RU" sz="2400" b="1" i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004048" y="3284538"/>
            <a:ext cx="3384550" cy="15128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ПРАВОСЛАВНАЯ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(Патриарх</a:t>
            </a:r>
            <a:r>
              <a:rPr lang="ru-RU" sz="2400" b="1" i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3419475" y="2492375"/>
            <a:ext cx="576263" cy="576263"/>
          </a:xfrm>
          <a:prstGeom prst="line">
            <a:avLst/>
          </a:prstGeom>
          <a:noFill/>
          <a:ln w="8255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5219700" y="2492375"/>
            <a:ext cx="504825" cy="576263"/>
          </a:xfrm>
          <a:prstGeom prst="line">
            <a:avLst/>
          </a:prstGeom>
          <a:noFill/>
          <a:ln w="8255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7920038" cy="1252537"/>
          </a:xfrm>
          <a:noFill/>
          <a:ln w="57150" cmpd="thinThick">
            <a:noFill/>
          </a:ln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  </a:t>
            </a:r>
            <a:r>
              <a:rPr lang="ru-RU" b="1" u="sng" dirty="0">
                <a:solidFill>
                  <a:srgbClr val="7030A0"/>
                </a:solidFill>
              </a:rPr>
              <a:t>Революция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/>
              <a:t>– переворот в жизни людей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79512" y="260350"/>
            <a:ext cx="8785101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i="1" kern="10" dirty="0">
                <a:solidFill>
                  <a:srgbClr val="7030A0"/>
                </a:solidFill>
                <a:cs typeface="Courier New"/>
              </a:rPr>
              <a:t>Причины религиозной революции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3860800"/>
            <a:ext cx="799358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b="1" dirty="0">
                <a:latin typeface="Bookman Old Style" pitchFamily="18" charset="0"/>
              </a:rPr>
              <a:t> </a:t>
            </a:r>
            <a:r>
              <a:rPr lang="ru-RU" sz="2800" b="1" dirty="0"/>
              <a:t>влияние гуманистов</a:t>
            </a:r>
          </a:p>
          <a:p>
            <a:pPr marL="514350" indent="-514350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b="1" dirty="0"/>
              <a:t> обмирщение сознания</a:t>
            </a:r>
          </a:p>
          <a:p>
            <a:pPr marL="514350" indent="-514350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b="1" dirty="0"/>
              <a:t> жажда познания</a:t>
            </a:r>
          </a:p>
          <a:p>
            <a:pPr marL="514350" indent="-514350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b="1" dirty="0"/>
              <a:t> католическая церковь не менялась </a:t>
            </a:r>
            <a:r>
              <a:rPr lang="ru-RU" sz="2800" b="1" dirty="0" smtClean="0"/>
              <a:t>  (</a:t>
            </a:r>
            <a:r>
              <a:rPr lang="ru-RU" sz="2800" b="1" dirty="0"/>
              <a:t>роскошь, лицемерие…)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10800000">
            <a:off x="6012160" y="2492896"/>
            <a:ext cx="2879725" cy="2016125"/>
          </a:xfrm>
          <a:prstGeom prst="wedgeRectCallout">
            <a:avLst>
              <a:gd name="adj1" fmla="val 73418"/>
              <a:gd name="adj2" fmla="val 76955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buFontTx/>
              <a:buChar char="•"/>
            </a:pPr>
            <a:r>
              <a:rPr lang="ru-RU" sz="2400" b="1" dirty="0" smtClean="0"/>
              <a:t>социальная</a:t>
            </a:r>
            <a:endParaRPr lang="ru-RU" sz="2400" b="1" dirty="0"/>
          </a:p>
          <a:p>
            <a:pPr>
              <a:buFontTx/>
              <a:buChar char="•"/>
            </a:pPr>
            <a:r>
              <a:rPr lang="ru-RU" sz="2400" b="1" dirty="0"/>
              <a:t> культурная</a:t>
            </a:r>
          </a:p>
          <a:p>
            <a:pPr>
              <a:buFontTx/>
              <a:buChar char="•"/>
            </a:pPr>
            <a:r>
              <a:rPr lang="ru-RU" sz="2400" b="1" dirty="0"/>
              <a:t> техническая</a:t>
            </a:r>
          </a:p>
          <a:p>
            <a:pPr>
              <a:buFontTx/>
              <a:buChar char="•"/>
            </a:pPr>
            <a:r>
              <a:rPr lang="ru-RU" sz="2400" b="1" dirty="0"/>
              <a:t> научная</a:t>
            </a:r>
          </a:p>
          <a:p>
            <a:pPr>
              <a:buFontTx/>
              <a:buChar char="•"/>
            </a:pPr>
            <a:r>
              <a:rPr lang="ru-RU" sz="2400" b="1" dirty="0"/>
              <a:t> в сознании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51520" y="2348880"/>
            <a:ext cx="4681538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 какому типу революции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относится Реформация?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569325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b="1" i="1" kern="10" dirty="0">
              <a:solidFill>
                <a:srgbClr val="7030A0"/>
              </a:solidFill>
              <a:cs typeface="Courier New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827584" y="1700808"/>
            <a:ext cx="7632700" cy="2520280"/>
          </a:xfrm>
          <a:prstGeom prst="downArrowCallout">
            <a:avLst>
              <a:gd name="adj1" fmla="val 56379"/>
              <a:gd name="adj2" fmla="val 5637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НЕДОВОЛЬСТВО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князей           городов       крестьян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188640"/>
            <a:ext cx="7848872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Индульгенция </a:t>
            </a:r>
            <a:r>
              <a:rPr lang="ru-RU" sz="2800" dirty="0" smtClean="0"/>
              <a:t>–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/>
              <a:t>папская грамота об отпущении грехов</a:t>
            </a:r>
            <a:endParaRPr lang="ru-RU" sz="2400" dirty="0"/>
          </a:p>
        </p:txBody>
      </p:sp>
      <p:pic>
        <p:nvPicPr>
          <p:cNvPr id="1027" name="Picture 3" descr="D:\Ольга\Рисунки\i.jpegдол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653136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3140968"/>
            <a:ext cx="4834880" cy="309634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b="1" dirty="0" smtClean="0"/>
              <a:t>РАЗДРОБЛЕННОСТЬ</a:t>
            </a:r>
          </a:p>
          <a:p>
            <a:pPr>
              <a:buFontTx/>
              <a:buNone/>
            </a:pPr>
            <a:endParaRPr lang="ru-RU" b="1" dirty="0" smtClean="0"/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 smtClean="0"/>
              <a:t>НЕЗАЩИЩЁННОСТЬ</a:t>
            </a:r>
            <a:r>
              <a:rPr lang="ru-RU" dirty="0" smtClean="0"/>
              <a:t> </a:t>
            </a:r>
          </a:p>
          <a:p>
            <a:pPr>
              <a:buFontTx/>
              <a:buNone/>
            </a:pPr>
            <a:r>
              <a:rPr lang="ru-RU" b="1" dirty="0"/>
              <a:t> </a:t>
            </a:r>
            <a:r>
              <a:rPr lang="ru-RU" b="1" dirty="0" smtClean="0"/>
              <a:t>       от </a:t>
            </a:r>
            <a:r>
              <a:rPr lang="ru-RU" b="1" dirty="0"/>
              <a:t>произвола пап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5689178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i="1" kern="10" dirty="0">
                <a:solidFill>
                  <a:srgbClr val="7030A0"/>
                </a:solidFill>
                <a:cs typeface="Courier New"/>
              </a:rPr>
              <a:t>Родина Реформации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1692275" y="1341438"/>
            <a:ext cx="5399088" cy="12969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ГЕРМАНИЯ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851920" y="3789040"/>
            <a:ext cx="1656184" cy="108012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5400675"/>
          </a:xfrm>
          <a:noFill/>
          <a:ln>
            <a:noFill/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 u="sng" dirty="0">
                <a:solidFill>
                  <a:srgbClr val="7030A0"/>
                </a:solidFill>
              </a:rPr>
              <a:t>Мартин Лютер (1483 - 1546)</a:t>
            </a:r>
          </a:p>
          <a:p>
            <a:r>
              <a:rPr lang="ru-RU" sz="2800" dirty="0"/>
              <a:t>немецкий монах</a:t>
            </a:r>
          </a:p>
          <a:p>
            <a:r>
              <a:rPr lang="ru-RU" sz="2800" dirty="0"/>
              <a:t>профессор богословия</a:t>
            </a:r>
          </a:p>
          <a:p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>
              <a:buFontTx/>
              <a:buNone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763688" y="188640"/>
            <a:ext cx="5761186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i="1" kern="10" dirty="0">
                <a:solidFill>
                  <a:srgbClr val="7030A0"/>
                </a:solidFill>
                <a:cs typeface="Courier New"/>
              </a:rPr>
              <a:t>Отец Реформации</a:t>
            </a:r>
          </a:p>
        </p:txBody>
      </p:sp>
      <p:pic>
        <p:nvPicPr>
          <p:cNvPr id="11270" name="Picture 6" descr="Лютер в 1533 го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844675"/>
            <a:ext cx="3014663" cy="3240088"/>
          </a:xfrm>
          <a:prstGeom prst="rect">
            <a:avLst/>
          </a:prstGeom>
          <a:noFill/>
        </p:spPr>
      </p:pic>
      <p:pic>
        <p:nvPicPr>
          <p:cNvPr id="11274" name="Picture 10" descr="Файл:95Thesen.jpg"/>
          <p:cNvPicPr>
            <a:picLocks noChangeAspect="1" noChangeArrowheads="1"/>
          </p:cNvPicPr>
          <p:nvPr/>
        </p:nvPicPr>
        <p:blipFill>
          <a:blip r:embed="rId3" cstate="print">
            <a:lum bright="-14000" contrast="30000"/>
          </a:blip>
          <a:srcRect/>
          <a:stretch>
            <a:fillRect/>
          </a:stretch>
        </p:blipFill>
        <p:spPr bwMode="auto">
          <a:xfrm rot="460594">
            <a:off x="1192212" y="4205359"/>
            <a:ext cx="3276600" cy="2444750"/>
          </a:xfrm>
          <a:prstGeom prst="rect">
            <a:avLst/>
          </a:prstGeom>
          <a:noFill/>
        </p:spPr>
      </p:pic>
      <p:pic>
        <p:nvPicPr>
          <p:cNvPr id="11272" name="Picture 8" descr="Файл:Martin Luther Signatur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924175"/>
            <a:ext cx="5099050" cy="102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332656"/>
            <a:ext cx="5832648" cy="5400675"/>
          </a:xfrm>
          <a:noFill/>
          <a:ln>
            <a:noFill/>
          </a:ln>
        </p:spPr>
        <p:txBody>
          <a:bodyPr/>
          <a:lstStyle/>
          <a:p>
            <a:pPr>
              <a:buFontTx/>
              <a:buNone/>
            </a:pPr>
            <a:r>
              <a:rPr lang="ru-RU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Мартин Лютер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006600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</a:rPr>
              <a:t>31 октября 1517 </a:t>
            </a:r>
            <a:r>
              <a:rPr lang="ru-RU" b="1" dirty="0"/>
              <a:t>прикрепил  </a:t>
            </a:r>
            <a:r>
              <a:rPr lang="ru-RU" b="1" dirty="0">
                <a:solidFill>
                  <a:srgbClr val="006600"/>
                </a:solidFill>
              </a:rPr>
              <a:t>   </a:t>
            </a:r>
            <a:r>
              <a:rPr lang="ru-RU" b="1" dirty="0">
                <a:solidFill>
                  <a:srgbClr val="FF0000"/>
                </a:solidFill>
              </a:rPr>
              <a:t>«95 тезисов» </a:t>
            </a:r>
            <a:r>
              <a:rPr lang="ru-RU" b="1" dirty="0"/>
              <a:t>на двери церкви в Виттенберге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                                </a:t>
            </a:r>
          </a:p>
        </p:txBody>
      </p:sp>
      <p:pic>
        <p:nvPicPr>
          <p:cNvPr id="15365" name="Picture 5" descr="Файл:95Thesen.jpg"/>
          <p:cNvPicPr>
            <a:picLocks noChangeAspect="1" noChangeArrowheads="1"/>
          </p:cNvPicPr>
          <p:nvPr/>
        </p:nvPicPr>
        <p:blipFill>
          <a:blip r:embed="rId2" cstate="print">
            <a:lum bright="-14000" contrast="30000"/>
          </a:blip>
          <a:srcRect/>
          <a:stretch>
            <a:fillRect/>
          </a:stretch>
        </p:blipFill>
        <p:spPr bwMode="auto">
          <a:xfrm>
            <a:off x="395536" y="3068960"/>
            <a:ext cx="3824235" cy="2852936"/>
          </a:xfrm>
          <a:prstGeom prst="rect">
            <a:avLst/>
          </a:prstGeom>
          <a:noFill/>
        </p:spPr>
      </p:pic>
      <p:pic>
        <p:nvPicPr>
          <p:cNvPr id="15367" name="Picture 7" descr="File:Bundesarchiv Bild 183-19091-0007, Wittenberg, Schlosskirche, Hauptportal, Thesentü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375"/>
            <a:ext cx="3367088" cy="4365625"/>
          </a:xfrm>
          <a:prstGeom prst="rect">
            <a:avLst/>
          </a:prstGeom>
          <a:noFill/>
        </p:spPr>
      </p:pic>
      <p:pic>
        <p:nvPicPr>
          <p:cNvPr id="15369" name="Picture 9" descr="Картинка 61 из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88640"/>
            <a:ext cx="2857500" cy="3810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544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План: </vt:lpstr>
      <vt:lpstr>Слайд 3</vt:lpstr>
      <vt:lpstr>Вспомним…</vt:lpstr>
      <vt:lpstr>Слайд 5</vt:lpstr>
      <vt:lpstr>Слайд 6</vt:lpstr>
      <vt:lpstr>Слайд 7</vt:lpstr>
      <vt:lpstr>Слайд 8</vt:lpstr>
      <vt:lpstr>Слайд 9</vt:lpstr>
      <vt:lpstr>Слайд 10</vt:lpstr>
      <vt:lpstr>Суд в Вормсе</vt:lpstr>
      <vt:lpstr>Слайд 12</vt:lpstr>
      <vt:lpstr> Крестьянская война в Германии </vt:lpstr>
      <vt:lpstr>Домашнее задание </vt:lpstr>
      <vt:lpstr>Карл V Габсбург</vt:lpstr>
      <vt:lpstr>Распространение Реформации и Контрреформации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5</cp:revision>
  <dcterms:created xsi:type="dcterms:W3CDTF">2012-11-12T14:43:23Z</dcterms:created>
  <dcterms:modified xsi:type="dcterms:W3CDTF">2012-11-12T16:23:33Z</dcterms:modified>
</cp:coreProperties>
</file>