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9F57F-733E-45DC-AACC-14A647E367AE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9A796-054E-4D2C-930C-2E0F5D6B63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74334-541B-4D84-95EE-CF97642EACA6}" type="datetime1">
              <a:rPr lang="ru-RU" smtClean="0"/>
              <a:t>01.04.2013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7F62A5-57D3-49C6-AFBF-367B7E1047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F684-572A-49C2-BD19-FC665B22148C}" type="datetime1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62A5-57D3-49C6-AFBF-367B7E10478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67F62A5-57D3-49C6-AFBF-367B7E10478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FBA5-8CBB-4D10-9184-261C31812844}" type="datetime1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03CF-A977-44CC-9A0F-A2EE9CCC5E95}" type="datetime1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67F62A5-57D3-49C6-AFBF-367B7E1047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AF11-C6C5-4C17-B008-51DD89E56C35}" type="datetime1">
              <a:rPr lang="ru-RU" smtClean="0"/>
              <a:t>01.04.2013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7F62A5-57D3-49C6-AFBF-367B7E10478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1A4E5B-B6FA-4409-A1FE-B51E82BD8992}" type="datetime1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62A5-57D3-49C6-AFBF-367B7E1047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F18E-3F95-4033-B6ED-1267AC161DCF}" type="datetime1">
              <a:rPr lang="ru-RU" smtClean="0"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67F62A5-57D3-49C6-AFBF-367B7E10478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354F-5B18-4F00-94C0-F723DD6C7A17}" type="datetime1">
              <a:rPr lang="ru-RU" smtClean="0"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67F62A5-57D3-49C6-AFBF-367B7E104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D86A-4AE2-4CA4-97D2-8C4BEDADE69F}" type="datetime1">
              <a:rPr lang="ru-RU" smtClean="0"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7F62A5-57D3-49C6-AFBF-367B7E104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7F62A5-57D3-49C6-AFBF-367B7E10478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19D2-991B-4DD3-93A1-A4F5FA28A92E}" type="datetime1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67F62A5-57D3-49C6-AFBF-367B7E10478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E0E4A03-65E5-4BE1-95A8-B62F93BCCEC0}" type="datetime1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B0D501F-C32B-47DD-A1AD-7B5BA3BD0220}" type="datetime1">
              <a:rPr lang="ru-RU" smtClean="0"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7F62A5-57D3-49C6-AFBF-367B7E104786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Информационная модель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развития популяций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Биологические модели развития популяций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9F4-EFEB-489B-B893-D0C6590F52A3}" type="datetime1">
              <a:rPr lang="ru-RU" smtClean="0"/>
              <a:t>01.04.2013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62A5-57D3-49C6-AFBF-367B7E10478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Информационная модель </a:t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 популяций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биологии при исследовании развития биосистем строятся динамические модели изменения численности популяций различных живых существ (бактерий, рыб, животных и т.д.) с учетом различных факторов.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Взаимовлияние популяций рассматривается в моделях типа «жертва – хищник»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4C8D-C35D-4D06-A1AF-97E1B7135298}" type="datetime1">
              <a:rPr lang="ru-RU" smtClean="0"/>
              <a:t>01.04.2013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62A5-57D3-49C6-AFBF-367B7E104786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9378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Формальная модель </a:t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«Численность популяций»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Модель </a:t>
            </a:r>
            <a:r>
              <a:rPr lang="ru-RU" sz="2400" b="1" dirty="0" smtClean="0"/>
              <a:t>неограниченного роста </a:t>
            </a:r>
            <a:r>
              <a:rPr lang="ru-RU" sz="2400" dirty="0" smtClean="0"/>
              <a:t>(</a:t>
            </a:r>
            <a:r>
              <a:rPr lang="ru-RU" sz="2400" i="1" dirty="0" smtClean="0"/>
              <a:t>численность популяции ежегодно увеличивается на определенный процент</a:t>
            </a:r>
            <a:r>
              <a:rPr lang="ru-RU" sz="2400" dirty="0" smtClean="0"/>
              <a:t>):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         </a:t>
            </a:r>
          </a:p>
          <a:p>
            <a:r>
              <a:rPr lang="ru-RU" sz="2400" dirty="0" smtClean="0"/>
              <a:t>Модель </a:t>
            </a:r>
            <a:r>
              <a:rPr lang="ru-RU" sz="2400" b="1" dirty="0" smtClean="0"/>
              <a:t>ограниченного </a:t>
            </a:r>
            <a:r>
              <a:rPr lang="ru-RU" sz="2400" b="1" dirty="0" smtClean="0"/>
              <a:t>роста </a:t>
            </a:r>
            <a:r>
              <a:rPr lang="ru-RU" sz="2400" dirty="0" smtClean="0"/>
              <a:t>(</a:t>
            </a:r>
            <a:r>
              <a:rPr lang="ru-RU" sz="2400" i="1" dirty="0" smtClean="0"/>
              <a:t>учитывается эффект перенаселенности, связанный с нехваткой питания, болезнями и т.д., который замедляет рост популяции с увеличением ее численности</a:t>
            </a:r>
            <a:r>
              <a:rPr lang="ru-RU" sz="2400" dirty="0" smtClean="0"/>
              <a:t>). Введем коэффициент перенаселенности </a:t>
            </a:r>
            <a:r>
              <a:rPr lang="en-US" sz="2400" i="1" dirty="0" smtClean="0"/>
              <a:t>b</a:t>
            </a:r>
            <a:r>
              <a:rPr lang="ru-RU" sz="2400" dirty="0" smtClean="0"/>
              <a:t>, тогда коэффициент ежегодно увеличения численности равен                   и формула принимает вид: 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059832" y="2492896"/>
          <a:ext cx="1872208" cy="601781"/>
        </p:xfrm>
        <a:graphic>
          <a:graphicData uri="http://schemas.openxmlformats.org/presentationml/2006/ole">
            <p:oleObj spid="_x0000_s1026" name="Формула" r:id="rId3" imgW="711000" imgH="2286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987824" y="5733256"/>
          <a:ext cx="3241675" cy="601662"/>
        </p:xfrm>
        <a:graphic>
          <a:graphicData uri="http://schemas.openxmlformats.org/presentationml/2006/ole">
            <p:oleObj spid="_x0000_s1027" name="Формула" r:id="rId4" imgW="1231560" imgH="2286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588224" y="5013176"/>
          <a:ext cx="1296144" cy="457463"/>
        </p:xfrm>
        <a:graphic>
          <a:graphicData uri="http://schemas.openxmlformats.org/presentationml/2006/ole">
            <p:oleObj spid="_x0000_s1028" name="Формула" r:id="rId5" imgW="647640" imgH="228600" progId="Equation.3">
              <p:embed/>
            </p:oleObj>
          </a:graphicData>
        </a:graphic>
      </p:graphicFrame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9AF4-9B9D-45AC-9FA7-89F640AB7412}" type="datetime1">
              <a:rPr lang="ru-RU" smtClean="0"/>
              <a:t>01.04.2013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62A5-57D3-49C6-AFBF-367B7E104786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9378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Формальная модель </a:t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«Численность популяций»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Модель </a:t>
            </a:r>
            <a:r>
              <a:rPr lang="ru-RU" sz="2400" b="1" dirty="0" smtClean="0"/>
              <a:t>ограниченного </a:t>
            </a:r>
            <a:r>
              <a:rPr lang="ru-RU" sz="2400" b="1" dirty="0" smtClean="0"/>
              <a:t>роста </a:t>
            </a:r>
            <a:r>
              <a:rPr lang="ru-RU" sz="2400" b="1" dirty="0" smtClean="0"/>
              <a:t>с отловом </a:t>
            </a:r>
            <a:r>
              <a:rPr lang="ru-RU" sz="2400" dirty="0" smtClean="0"/>
              <a:t>(</a:t>
            </a:r>
            <a:r>
              <a:rPr lang="ru-RU" sz="2400" i="1" dirty="0" smtClean="0"/>
              <a:t>учитывается, что на численность популяций промысловых животных и рыб оказывает влияние величина ежегодного отлова</a:t>
            </a:r>
            <a:r>
              <a:rPr lang="ru-RU" sz="2400" dirty="0" smtClean="0"/>
              <a:t>). Если величина ежегодного отлова равна </a:t>
            </a:r>
            <a:r>
              <a:rPr lang="en-US" sz="2400" b="1" i="1" dirty="0" smtClean="0"/>
              <a:t>c</a:t>
            </a:r>
            <a:r>
              <a:rPr lang="ru-RU" sz="2400" dirty="0" smtClean="0"/>
              <a:t>, то формула принимает вид:</a:t>
            </a:r>
          </a:p>
          <a:p>
            <a:endParaRPr lang="ru-RU" sz="2400" dirty="0" smtClean="0"/>
          </a:p>
          <a:p>
            <a:r>
              <a:rPr lang="ru-RU" sz="2400" dirty="0" smtClean="0"/>
              <a:t>Модель «</a:t>
            </a:r>
            <a:r>
              <a:rPr lang="ru-RU" sz="2400" b="1" i="1" dirty="0" smtClean="0"/>
              <a:t>жертва-хищник</a:t>
            </a:r>
            <a:r>
              <a:rPr lang="ru-RU" sz="2400" dirty="0" smtClean="0"/>
              <a:t>» (</a:t>
            </a:r>
            <a:r>
              <a:rPr lang="ru-RU" sz="2400" i="1" dirty="0" smtClean="0"/>
              <a:t>количество жертв </a:t>
            </a:r>
            <a:r>
              <a:rPr lang="en-US" sz="2400" i="1" dirty="0" smtClean="0"/>
              <a:t>     </a:t>
            </a:r>
            <a:r>
              <a:rPr lang="ru-RU" sz="2400" i="1" dirty="0" smtClean="0"/>
              <a:t>и количество хищников         связаны между собой</a:t>
            </a:r>
            <a:r>
              <a:rPr lang="ru-RU" sz="2400" dirty="0" smtClean="0"/>
              <a:t>). </a:t>
            </a:r>
            <a:r>
              <a:rPr lang="ru-RU" sz="1800" dirty="0" smtClean="0"/>
              <a:t>Количество встреч жертв с хищниками можно считать пропорциональной произведению количеств жертв и хищников, а коэффициент  </a:t>
            </a:r>
            <a:r>
              <a:rPr lang="en-US" sz="1800" b="1" i="1" dirty="0" smtClean="0"/>
              <a:t>f</a:t>
            </a:r>
            <a:r>
              <a:rPr lang="ru-RU" sz="1800" b="1" i="1" dirty="0" smtClean="0"/>
              <a:t> </a:t>
            </a:r>
            <a:r>
              <a:rPr lang="ru-RU" sz="1800" dirty="0" smtClean="0"/>
              <a:t>характеризует возможность гибели жертвы при встрече с хищниками. В этом случае формула примет вид: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627313" y="3376613"/>
          <a:ext cx="3524250" cy="557212"/>
        </p:xfrm>
        <a:graphic>
          <a:graphicData uri="http://schemas.openxmlformats.org/presentationml/2006/ole">
            <p:oleObj spid="_x0000_s2051" name="Формула" r:id="rId3" imgW="1447560" imgH="22860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8028384" y="3893706"/>
          <a:ext cx="360040" cy="462909"/>
        </p:xfrm>
        <a:graphic>
          <a:graphicData uri="http://schemas.openxmlformats.org/presentationml/2006/ole">
            <p:oleObj spid="_x0000_s2053" name="Формула" r:id="rId4" imgW="177480" imgH="22860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944280" y="4262235"/>
          <a:ext cx="360040" cy="462909"/>
        </p:xfrm>
        <a:graphic>
          <a:graphicData uri="http://schemas.openxmlformats.org/presentationml/2006/ole">
            <p:oleObj spid="_x0000_s2054" name="Формула" r:id="rId5" imgW="177480" imgH="2286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979712" y="5805264"/>
          <a:ext cx="5132387" cy="557212"/>
        </p:xfrm>
        <a:graphic>
          <a:graphicData uri="http://schemas.openxmlformats.org/presentationml/2006/ole">
            <p:oleObj spid="_x0000_s2055" name="Формула" r:id="rId6" imgW="2108160" imgH="228600" progId="Equation.3">
              <p:embed/>
            </p:oleObj>
          </a:graphicData>
        </a:graphic>
      </p:graphicFrame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17CA-5C99-4EA6-A67B-31DB823F2E7D}" type="datetime1">
              <a:rPr lang="ru-RU" smtClean="0"/>
              <a:t>01.04.2013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62A5-57D3-49C6-AFBF-367B7E104786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Численность популяции хищников в отсутствие жертв (</a:t>
            </a:r>
            <a:r>
              <a:rPr lang="ru-RU" i="1" dirty="0" smtClean="0"/>
              <a:t>в связи с отсутствием пищи</a:t>
            </a:r>
            <a:r>
              <a:rPr lang="ru-RU" dirty="0" smtClean="0"/>
              <a:t>) уменьшается:</a:t>
            </a:r>
          </a:p>
          <a:p>
            <a:pPr>
              <a:buNone/>
            </a:pPr>
            <a:r>
              <a:rPr lang="en-US" b="1" i="1" dirty="0" smtClean="0"/>
              <a:t>d</a:t>
            </a:r>
            <a:r>
              <a:rPr lang="ru-RU" dirty="0" smtClean="0"/>
              <a:t> </a:t>
            </a:r>
            <a:r>
              <a:rPr lang="en-US" dirty="0" smtClean="0"/>
              <a:t>&lt;1</a:t>
            </a:r>
            <a:r>
              <a:rPr lang="ru-RU" dirty="0" smtClean="0"/>
              <a:t>– коэффициент, характеризующий скорость уменьшения численности популяции хищников.</a:t>
            </a:r>
          </a:p>
          <a:p>
            <a:pPr>
              <a:buNone/>
            </a:pPr>
            <a:r>
              <a:rPr lang="ru-RU" sz="2400" dirty="0" smtClean="0"/>
              <a:t>Увеличение популяции хищников можно считать пропорциональной произведению количеств жертв и хищников, а коэффициент </a:t>
            </a:r>
            <a:r>
              <a:rPr lang="en-US" sz="2400" b="1" i="1" dirty="0" smtClean="0"/>
              <a:t>e</a:t>
            </a:r>
            <a:r>
              <a:rPr lang="ru-RU" sz="2400" i="1" dirty="0" smtClean="0"/>
              <a:t> </a:t>
            </a:r>
            <a:r>
              <a:rPr lang="ru-RU" sz="2400" dirty="0" smtClean="0"/>
              <a:t>характеризует величину роста численности хищников за счет жертв. Тогда для численности хищников можно использовать формулу:</a:t>
            </a:r>
            <a:endParaRPr lang="ru-RU" sz="2400" i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Формальная модель </a:t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«Численность популяций»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203848" y="2348880"/>
          <a:ext cx="1760455" cy="546348"/>
        </p:xfrm>
        <a:graphic>
          <a:graphicData uri="http://schemas.openxmlformats.org/presentationml/2006/ole">
            <p:oleObj spid="_x0000_s3074" name="Формула" r:id="rId3" imgW="736560" imgH="2286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590800" y="5732463"/>
          <a:ext cx="3278188" cy="546100"/>
        </p:xfrm>
        <a:graphic>
          <a:graphicData uri="http://schemas.openxmlformats.org/presentationml/2006/ole">
            <p:oleObj spid="_x0000_s3075" name="Формула" r:id="rId4" imgW="1371600" imgH="228600" progId="Equation.3">
              <p:embed/>
            </p:oleObj>
          </a:graphicData>
        </a:graphic>
      </p:graphicFrame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1123-A892-4A23-95BF-277844B4A796}" type="datetime1">
              <a:rPr lang="ru-RU" smtClean="0"/>
              <a:t>01.04.2013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62A5-57D3-49C6-AFBF-367B7E104786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Построить формальную модель, описывающую численность популяций в модели «</a:t>
            </a:r>
            <a:r>
              <a:rPr lang="ru-RU" b="1" i="1" dirty="0" smtClean="0"/>
              <a:t>жертва – хищник с отловом</a:t>
            </a:r>
            <a:r>
              <a:rPr lang="ru-RU" dirty="0" smtClean="0"/>
              <a:t>», в которой производится отлов не только жертв, но и хищников.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726E-C40D-4C80-A3C7-35F7BC9402EB}" type="datetime1">
              <a:rPr lang="ru-RU" smtClean="0"/>
              <a:t>01.04.2013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62A5-57D3-49C6-AFBF-367B7E104786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145</TotalTime>
  <Words>294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Официальная</vt:lpstr>
      <vt:lpstr>Microsoft Equation 3.0</vt:lpstr>
      <vt:lpstr>Биологические модели развития популяций</vt:lpstr>
      <vt:lpstr>Информационная модель  развития популяций</vt:lpstr>
      <vt:lpstr>Формальная модель  «Численность популяций»</vt:lpstr>
      <vt:lpstr>Формальная модель  «Численность популяций»</vt:lpstr>
      <vt:lpstr>Формальная модель  «Численность популяций»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Биологические модели развития популяций</dc:title>
  <dc:creator>Лузгина</dc:creator>
  <cp:lastModifiedBy>Лузгина</cp:lastModifiedBy>
  <cp:revision>9</cp:revision>
  <dcterms:created xsi:type="dcterms:W3CDTF">2013-04-01T16:37:02Z</dcterms:created>
  <dcterms:modified xsi:type="dcterms:W3CDTF">2013-04-01T19:02:17Z</dcterms:modified>
</cp:coreProperties>
</file>