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3" r:id="rId8"/>
    <p:sldId id="264" r:id="rId9"/>
    <p:sldId id="265" r:id="rId10"/>
    <p:sldId id="266" r:id="rId11"/>
    <p:sldId id="262" r:id="rId12"/>
    <p:sldId id="270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7F81E-5B5A-492B-AB92-508D5F3F5CA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02777-4086-441A-A3D3-D08AEEAE72A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2343B-6AC5-43FE-912B-7B99EBFC882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C60A1-CBA5-450D-94A5-C3AB607938E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3E662-74EA-49C1-B8FE-3E72D10AF6D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DB471-80BB-49AB-9C61-4FB4D9C4A8F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785E1-E9DF-4CB3-9CE9-06AB592125E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4734F-05BB-4DEC-B593-14E2EC62B50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5FB2-0067-4004-BDA1-FC273D55D0C3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DA867-E873-423C-B5E2-B7E4BCA87D2E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22957-3C6B-46D4-91C9-E8E97DEC8E5A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2274E0-5FA2-4F75-A154-B646D8DC8E65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552" y="404665"/>
            <a:ext cx="8136904" cy="5978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2800" i="1" dirty="0" smtClean="0">
                <a:solidFill>
                  <a:srgbClr val="002060"/>
                </a:solidFill>
                <a:effectLst/>
              </a:rPr>
              <a:t>Урок-презентация</a:t>
            </a:r>
            <a:br>
              <a:rPr lang="ru-RU" sz="2800" i="1" dirty="0" smtClean="0">
                <a:solidFill>
                  <a:srgbClr val="002060"/>
                </a:solidFill>
                <a:effectLst/>
              </a:rPr>
            </a:br>
            <a:r>
              <a:rPr lang="ru-RU" sz="2800" i="1" dirty="0" smtClean="0">
                <a:solidFill>
                  <a:srgbClr val="002060"/>
                </a:solidFill>
                <a:effectLst/>
              </a:rPr>
              <a:t>по теме</a:t>
            </a:r>
            <a:br>
              <a:rPr lang="ru-RU" sz="2800" i="1" dirty="0" smtClean="0">
                <a:solidFill>
                  <a:srgbClr val="002060"/>
                </a:solidFill>
                <a:effectLst/>
              </a:rPr>
            </a:br>
            <a:r>
              <a:rPr lang="ru-RU" sz="3600" i="1" dirty="0" smtClean="0">
                <a:solidFill>
                  <a:srgbClr val="940E57"/>
                </a:solidFill>
                <a:effectLst/>
              </a:rPr>
              <a:t>«Неравенство треугольника»</a:t>
            </a:r>
            <a:br>
              <a:rPr lang="ru-RU" sz="3600" i="1" dirty="0" smtClean="0">
                <a:solidFill>
                  <a:srgbClr val="940E57"/>
                </a:solidFill>
                <a:effectLst/>
              </a:rPr>
            </a:br>
            <a:r>
              <a:rPr lang="ru-RU" sz="3600" i="1" dirty="0" smtClean="0">
                <a:solidFill>
                  <a:srgbClr val="940E57"/>
                </a:solidFill>
                <a:effectLst/>
              </a:rPr>
              <a:t>геометрия 7 класс</a:t>
            </a:r>
            <a:br>
              <a:rPr lang="ru-RU" sz="3600" i="1" dirty="0" smtClean="0">
                <a:solidFill>
                  <a:srgbClr val="940E57"/>
                </a:solidFill>
                <a:effectLst/>
              </a:rPr>
            </a:br>
            <a:r>
              <a:rPr lang="ru-RU" sz="2800" i="1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effectLst/>
              </a:rPr>
            </a:br>
            <a:r>
              <a:rPr lang="ru-RU" sz="2800" i="1" dirty="0" err="1" smtClean="0">
                <a:solidFill>
                  <a:srgbClr val="002060"/>
                </a:solidFill>
                <a:effectLst/>
              </a:rPr>
              <a:t>Земцова</a:t>
            </a:r>
            <a:r>
              <a:rPr lang="ru-RU" sz="2800" i="1" dirty="0" smtClean="0">
                <a:solidFill>
                  <a:srgbClr val="002060"/>
                </a:solidFill>
                <a:effectLst/>
              </a:rPr>
              <a:t> Марина Викторовна</a:t>
            </a:r>
            <a:br>
              <a:rPr lang="ru-RU" sz="2800" i="1" dirty="0" smtClean="0">
                <a:solidFill>
                  <a:srgbClr val="002060"/>
                </a:solidFill>
                <a:effectLst/>
              </a:rPr>
            </a:br>
            <a:r>
              <a:rPr lang="ru-RU" sz="2800" i="1" dirty="0" smtClean="0">
                <a:solidFill>
                  <a:srgbClr val="002060"/>
                </a:solidFill>
                <a:effectLst/>
              </a:rPr>
              <a:t>учитель математики</a:t>
            </a:r>
            <a:br>
              <a:rPr lang="ru-RU" sz="2800" i="1" dirty="0" smtClean="0">
                <a:solidFill>
                  <a:srgbClr val="002060"/>
                </a:solidFill>
                <a:effectLst/>
              </a:rPr>
            </a:br>
            <a:r>
              <a:rPr lang="ru-RU" sz="2800" i="1" dirty="0" smtClean="0">
                <a:solidFill>
                  <a:srgbClr val="002060"/>
                </a:solidFill>
                <a:effectLst/>
              </a:rPr>
              <a:t>МБОУ «Берновская СОШ»</a:t>
            </a:r>
            <a:br>
              <a:rPr lang="ru-RU" sz="2800" i="1" dirty="0" smtClean="0">
                <a:solidFill>
                  <a:srgbClr val="002060"/>
                </a:solidFill>
                <a:effectLst/>
              </a:rPr>
            </a:br>
            <a:r>
              <a:rPr lang="ru-RU" sz="2800" i="1" dirty="0" err="1" smtClean="0">
                <a:solidFill>
                  <a:srgbClr val="002060"/>
                </a:solidFill>
                <a:effectLst/>
              </a:rPr>
              <a:t>с.Берново</a:t>
            </a:r>
            <a:r>
              <a:rPr lang="ru-RU" sz="2800" i="1" dirty="0" smtClean="0">
                <a:solidFill>
                  <a:srgbClr val="002060"/>
                </a:solidFill>
                <a:effectLst/>
              </a:rPr>
              <a:t>, Старицкий район</a:t>
            </a:r>
            <a:br>
              <a:rPr lang="ru-RU" sz="2800" i="1" dirty="0" smtClean="0">
                <a:solidFill>
                  <a:srgbClr val="002060"/>
                </a:solidFill>
                <a:effectLst/>
              </a:rPr>
            </a:br>
            <a:r>
              <a:rPr lang="ru-RU" sz="2800" i="1" dirty="0" smtClean="0">
                <a:solidFill>
                  <a:srgbClr val="002060"/>
                </a:solidFill>
                <a:effectLst/>
              </a:rPr>
              <a:t>2013 г.</a:t>
            </a:r>
          </a:p>
        </p:txBody>
      </p:sp>
    </p:spTree>
    <p:extLst>
      <p:ext uri="{BB962C8B-B14F-4D97-AF65-F5344CB8AC3E}">
        <p14:creationId xmlns:p14="http://schemas.microsoft.com/office/powerpoint/2010/main" val="335036966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395288" y="280988"/>
            <a:ext cx="151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№ 253.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2339975" y="188913"/>
            <a:ext cx="63357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P</a:t>
            </a:r>
            <a:r>
              <a:rPr lang="en-US" dirty="0">
                <a:solidFill>
                  <a:srgbClr val="002060"/>
                </a:solidFill>
              </a:rPr>
              <a:t>=</a:t>
            </a:r>
            <a:r>
              <a:rPr lang="ru-RU" dirty="0">
                <a:solidFill>
                  <a:srgbClr val="002060"/>
                </a:solidFill>
              </a:rPr>
              <a:t>25см. Один из внешних углов – острый.</a:t>
            </a:r>
          </a:p>
          <a:p>
            <a:r>
              <a:rPr lang="ru-RU" dirty="0">
                <a:solidFill>
                  <a:srgbClr val="002060"/>
                </a:solidFill>
              </a:rPr>
              <a:t>Разность двух сторон равна 4см. </a:t>
            </a:r>
          </a:p>
          <a:p>
            <a:r>
              <a:rPr lang="ru-RU" dirty="0">
                <a:solidFill>
                  <a:srgbClr val="002060"/>
                </a:solidFill>
              </a:rPr>
              <a:t>Найти стороны треугольника.</a:t>
            </a:r>
          </a:p>
        </p:txBody>
      </p:sp>
      <p:sp>
        <p:nvSpPr>
          <p:cNvPr id="164870" name="AutoShape 6"/>
          <p:cNvSpPr>
            <a:spLocks noChangeArrowheads="1"/>
          </p:cNvSpPr>
          <p:nvPr/>
        </p:nvSpPr>
        <p:spPr bwMode="auto">
          <a:xfrm>
            <a:off x="1979613" y="2292350"/>
            <a:ext cx="3168650" cy="36734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871" name="Line 7"/>
          <p:cNvSpPr>
            <a:spLocks noChangeShapeType="1"/>
          </p:cNvSpPr>
          <p:nvPr/>
        </p:nvSpPr>
        <p:spPr bwMode="auto">
          <a:xfrm flipH="1">
            <a:off x="250825" y="5964238"/>
            <a:ext cx="172878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164872" name="Picture 8" descr="witch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27313" y="5172075"/>
            <a:ext cx="25527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3" name="Picture 9" descr="witch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172075"/>
            <a:ext cx="25527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74" name="Line 10"/>
          <p:cNvSpPr>
            <a:spLocks noChangeShapeType="1"/>
          </p:cNvSpPr>
          <p:nvPr/>
        </p:nvSpPr>
        <p:spPr bwMode="auto">
          <a:xfrm>
            <a:off x="5148263" y="5964238"/>
            <a:ext cx="320357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164875" name="Group 11"/>
          <p:cNvGrpSpPr>
            <a:grpSpLocks/>
          </p:cNvGrpSpPr>
          <p:nvPr/>
        </p:nvGrpSpPr>
        <p:grpSpPr bwMode="auto">
          <a:xfrm>
            <a:off x="1763713" y="5603875"/>
            <a:ext cx="3527425" cy="360363"/>
            <a:chOff x="1111" y="2704"/>
            <a:chExt cx="2222" cy="227"/>
          </a:xfrm>
        </p:grpSpPr>
        <p:sp>
          <p:nvSpPr>
            <p:cNvPr id="164876" name="Freeform 12"/>
            <p:cNvSpPr>
              <a:spLocks/>
            </p:cNvSpPr>
            <p:nvPr/>
          </p:nvSpPr>
          <p:spPr bwMode="auto">
            <a:xfrm>
              <a:off x="1111" y="2750"/>
              <a:ext cx="227" cy="181"/>
            </a:xfrm>
            <a:custGeom>
              <a:avLst/>
              <a:gdLst>
                <a:gd name="T0" fmla="*/ 341 w 341"/>
                <a:gd name="T1" fmla="*/ 0 h 272"/>
                <a:gd name="T2" fmla="*/ 159 w 341"/>
                <a:gd name="T3" fmla="*/ 45 h 272"/>
                <a:gd name="T4" fmla="*/ 23 w 341"/>
                <a:gd name="T5" fmla="*/ 181 h 272"/>
                <a:gd name="T6" fmla="*/ 23 w 341"/>
                <a:gd name="T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72">
                  <a:moveTo>
                    <a:pt x="341" y="0"/>
                  </a:moveTo>
                  <a:cubicBezTo>
                    <a:pt x="276" y="7"/>
                    <a:pt x="212" y="15"/>
                    <a:pt x="159" y="45"/>
                  </a:cubicBezTo>
                  <a:cubicBezTo>
                    <a:pt x="106" y="75"/>
                    <a:pt x="46" y="143"/>
                    <a:pt x="23" y="181"/>
                  </a:cubicBezTo>
                  <a:cubicBezTo>
                    <a:pt x="0" y="219"/>
                    <a:pt x="11" y="245"/>
                    <a:pt x="23" y="272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877" name="Freeform 13"/>
            <p:cNvSpPr>
              <a:spLocks/>
            </p:cNvSpPr>
            <p:nvPr/>
          </p:nvSpPr>
          <p:spPr bwMode="auto">
            <a:xfrm rot="4696805">
              <a:off x="3129" y="2727"/>
              <a:ext cx="227" cy="181"/>
            </a:xfrm>
            <a:custGeom>
              <a:avLst/>
              <a:gdLst>
                <a:gd name="T0" fmla="*/ 341 w 341"/>
                <a:gd name="T1" fmla="*/ 0 h 272"/>
                <a:gd name="T2" fmla="*/ 159 w 341"/>
                <a:gd name="T3" fmla="*/ 45 h 272"/>
                <a:gd name="T4" fmla="*/ 23 w 341"/>
                <a:gd name="T5" fmla="*/ 181 h 272"/>
                <a:gd name="T6" fmla="*/ 23 w 341"/>
                <a:gd name="T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72">
                  <a:moveTo>
                    <a:pt x="341" y="0"/>
                  </a:moveTo>
                  <a:cubicBezTo>
                    <a:pt x="276" y="7"/>
                    <a:pt x="212" y="15"/>
                    <a:pt x="159" y="45"/>
                  </a:cubicBezTo>
                  <a:cubicBezTo>
                    <a:pt x="106" y="75"/>
                    <a:pt x="46" y="143"/>
                    <a:pt x="23" y="181"/>
                  </a:cubicBezTo>
                  <a:cubicBezTo>
                    <a:pt x="0" y="219"/>
                    <a:pt x="11" y="245"/>
                    <a:pt x="23" y="272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64880" name="Text Box 16"/>
          <p:cNvSpPr txBox="1">
            <a:spLocks noChangeArrowheads="1"/>
          </p:cNvSpPr>
          <p:nvPr/>
        </p:nvSpPr>
        <p:spPr bwMode="auto">
          <a:xfrm>
            <a:off x="2916238" y="1812925"/>
            <a:ext cx="5492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64881" name="Text Box 17"/>
          <p:cNvSpPr txBox="1">
            <a:spLocks noChangeArrowheads="1"/>
          </p:cNvSpPr>
          <p:nvPr/>
        </p:nvSpPr>
        <p:spPr bwMode="auto">
          <a:xfrm>
            <a:off x="4643438" y="5845175"/>
            <a:ext cx="5508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000099"/>
                </a:solidFill>
              </a:rPr>
              <a:t>С</a:t>
            </a:r>
          </a:p>
        </p:txBody>
      </p:sp>
      <p:grpSp>
        <p:nvGrpSpPr>
          <p:cNvPr id="164882" name="Group 18"/>
          <p:cNvGrpSpPr>
            <a:grpSpLocks/>
          </p:cNvGrpSpPr>
          <p:nvPr/>
        </p:nvGrpSpPr>
        <p:grpSpPr bwMode="auto">
          <a:xfrm>
            <a:off x="2627313" y="3902075"/>
            <a:ext cx="1970087" cy="300038"/>
            <a:chOff x="1655" y="2115"/>
            <a:chExt cx="1241" cy="189"/>
          </a:xfrm>
        </p:grpSpPr>
        <p:sp>
          <p:nvSpPr>
            <p:cNvPr id="164883" name="Line 19"/>
            <p:cNvSpPr>
              <a:spLocks noChangeShapeType="1"/>
            </p:cNvSpPr>
            <p:nvPr/>
          </p:nvSpPr>
          <p:spPr bwMode="auto">
            <a:xfrm>
              <a:off x="1655" y="2115"/>
              <a:ext cx="227" cy="136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884" name="Freeform 20"/>
            <p:cNvSpPr>
              <a:spLocks/>
            </p:cNvSpPr>
            <p:nvPr/>
          </p:nvSpPr>
          <p:spPr bwMode="auto">
            <a:xfrm>
              <a:off x="2640" y="2144"/>
              <a:ext cx="256" cy="160"/>
            </a:xfrm>
            <a:custGeom>
              <a:avLst/>
              <a:gdLst>
                <a:gd name="T0" fmla="*/ 0 w 256"/>
                <a:gd name="T1" fmla="*/ 160 h 160"/>
                <a:gd name="T2" fmla="*/ 256 w 256"/>
                <a:gd name="T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6" h="160">
                  <a:moveTo>
                    <a:pt x="0" y="160"/>
                  </a:moveTo>
                  <a:lnTo>
                    <a:pt x="256" y="0"/>
                  </a:ln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64885" name="AutoShape 21"/>
          <p:cNvSpPr>
            <a:spLocks noChangeArrowheads="1"/>
          </p:cNvSpPr>
          <p:nvPr/>
        </p:nvSpPr>
        <p:spPr bwMode="auto">
          <a:xfrm>
            <a:off x="4211638" y="1628775"/>
            <a:ext cx="4105275" cy="1700213"/>
          </a:xfrm>
          <a:prstGeom prst="wedgeRoundRectCallout">
            <a:avLst>
              <a:gd name="adj1" fmla="val 25407"/>
              <a:gd name="adj2" fmla="val 121056"/>
              <a:gd name="adj3" fmla="val 16667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ru-RU"/>
              <a:t>Вы правы! Такой треугольник не существует. Этот случай невозможен.</a:t>
            </a:r>
          </a:p>
        </p:txBody>
      </p:sp>
      <p:grpSp>
        <p:nvGrpSpPr>
          <p:cNvPr id="164890" name="Group 26"/>
          <p:cNvGrpSpPr>
            <a:grpSpLocks/>
          </p:cNvGrpSpPr>
          <p:nvPr/>
        </p:nvGrpSpPr>
        <p:grpSpPr bwMode="auto">
          <a:xfrm>
            <a:off x="1547813" y="5341938"/>
            <a:ext cx="3978275" cy="457200"/>
            <a:chOff x="975" y="3022"/>
            <a:chExt cx="2506" cy="288"/>
          </a:xfrm>
        </p:grpSpPr>
        <p:sp>
          <p:nvSpPr>
            <p:cNvPr id="164891" name="Text Box 27"/>
            <p:cNvSpPr txBox="1">
              <a:spLocks noChangeArrowheads="1"/>
            </p:cNvSpPr>
            <p:nvPr/>
          </p:nvSpPr>
          <p:spPr bwMode="auto">
            <a:xfrm>
              <a:off x="3243" y="3022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4892" name="Text Box 28"/>
            <p:cNvSpPr txBox="1">
              <a:spLocks noChangeArrowheads="1"/>
            </p:cNvSpPr>
            <p:nvPr/>
          </p:nvSpPr>
          <p:spPr bwMode="auto">
            <a:xfrm>
              <a:off x="975" y="3022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164894" name="Text Box 30"/>
          <p:cNvSpPr txBox="1">
            <a:spLocks noChangeArrowheads="1"/>
          </p:cNvSpPr>
          <p:nvPr/>
        </p:nvSpPr>
        <p:spPr bwMode="auto">
          <a:xfrm>
            <a:off x="1763713" y="5918200"/>
            <a:ext cx="542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000099"/>
                </a:solidFill>
              </a:rPr>
              <a:t>В</a:t>
            </a:r>
          </a:p>
        </p:txBody>
      </p:sp>
      <p:grpSp>
        <p:nvGrpSpPr>
          <p:cNvPr id="164897" name="Group 33"/>
          <p:cNvGrpSpPr>
            <a:grpSpLocks/>
          </p:cNvGrpSpPr>
          <p:nvPr/>
        </p:nvGrpSpPr>
        <p:grpSpPr bwMode="auto">
          <a:xfrm>
            <a:off x="971550" y="5053013"/>
            <a:ext cx="5145088" cy="530225"/>
            <a:chOff x="612" y="2840"/>
            <a:chExt cx="3241" cy="334"/>
          </a:xfrm>
        </p:grpSpPr>
        <p:sp>
          <p:nvSpPr>
            <p:cNvPr id="164895" name="Text Box 31"/>
            <p:cNvSpPr txBox="1">
              <a:spLocks noChangeArrowheads="1"/>
            </p:cNvSpPr>
            <p:nvPr/>
          </p:nvSpPr>
          <p:spPr bwMode="auto">
            <a:xfrm rot="2565255">
              <a:off x="3107" y="2886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острый</a:t>
              </a:r>
            </a:p>
          </p:txBody>
        </p:sp>
        <p:sp>
          <p:nvSpPr>
            <p:cNvPr id="164896" name="Text Box 32"/>
            <p:cNvSpPr txBox="1">
              <a:spLocks noChangeArrowheads="1"/>
            </p:cNvSpPr>
            <p:nvPr/>
          </p:nvSpPr>
          <p:spPr bwMode="auto">
            <a:xfrm rot="-2620164">
              <a:off x="612" y="2840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острый</a:t>
              </a:r>
            </a:p>
          </p:txBody>
        </p:sp>
      </p:grpSp>
      <p:grpSp>
        <p:nvGrpSpPr>
          <p:cNvPr id="164898" name="Group 34"/>
          <p:cNvGrpSpPr>
            <a:grpSpLocks/>
          </p:cNvGrpSpPr>
          <p:nvPr/>
        </p:nvGrpSpPr>
        <p:grpSpPr bwMode="auto">
          <a:xfrm>
            <a:off x="1898650" y="5359400"/>
            <a:ext cx="3681413" cy="558800"/>
            <a:chOff x="722" y="2827"/>
            <a:chExt cx="3697" cy="1138"/>
          </a:xfrm>
        </p:grpSpPr>
        <p:sp>
          <p:nvSpPr>
            <p:cNvPr id="164899" name="Text Box 35"/>
            <p:cNvSpPr txBox="1">
              <a:spLocks noChangeArrowheads="1"/>
            </p:cNvSpPr>
            <p:nvPr/>
          </p:nvSpPr>
          <p:spPr bwMode="auto">
            <a:xfrm rot="2565255">
              <a:off x="2854" y="3033"/>
              <a:ext cx="1565" cy="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</a:rPr>
                <a:t>тупой</a:t>
              </a:r>
            </a:p>
          </p:txBody>
        </p:sp>
        <p:sp>
          <p:nvSpPr>
            <p:cNvPr id="164900" name="Text Box 36"/>
            <p:cNvSpPr txBox="1">
              <a:spLocks noChangeArrowheads="1"/>
            </p:cNvSpPr>
            <p:nvPr/>
          </p:nvSpPr>
          <p:spPr bwMode="auto">
            <a:xfrm rot="-2620164">
              <a:off x="722" y="2827"/>
              <a:ext cx="992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</a:rPr>
                <a:t>тупой</a:t>
              </a:r>
            </a:p>
          </p:txBody>
        </p:sp>
      </p:grpSp>
      <p:pic>
        <p:nvPicPr>
          <p:cNvPr id="164901" name="Picture 37" descr="Рисунок1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933825"/>
            <a:ext cx="3032125" cy="251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67599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-0.58837 0.00348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27" y="16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73454 0.00347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1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16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1" grpId="0" animBg="1"/>
      <p:bldP spid="164874" grpId="0" animBg="1"/>
      <p:bldP spid="164874" grpId="1" animBg="1"/>
      <p:bldP spid="1648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64705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1.Какие треугольники не существует?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а)7,2 и 9.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б)5,8 и 6.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в)16,12 и 12.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г)5,7 и 12.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д)7,10 и 5.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е)7,14 и 10.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ё)7,29 и 12.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ж)9,3,7 и 5,3.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з)11,11 и 19.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2.Найти периметр треугольника АВС, если АВ=20 см, ВС=10см, АС=5см</a:t>
            </a:r>
          </a:p>
        </p:txBody>
      </p:sp>
    </p:spTree>
    <p:extLst>
      <p:ext uri="{BB962C8B-B14F-4D97-AF65-F5344CB8AC3E}">
        <p14:creationId xmlns:p14="http://schemas.microsoft.com/office/powerpoint/2010/main" val="26294205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Рефлексия: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1142984"/>
            <a:ext cx="8678198" cy="5310352"/>
          </a:xfrm>
          <a:ln>
            <a:miter lim="800000"/>
            <a:headEnd/>
            <a:tailEnd/>
          </a:ln>
        </p:spPr>
        <p:txBody>
          <a:bodyPr/>
          <a:lstStyle/>
          <a:p>
            <a:pPr marL="45720" indent="0" eaLnBrk="1" hangingPunct="1">
              <a:buNone/>
              <a:defRPr/>
            </a:pPr>
            <a:r>
              <a:rPr lang="ru-RU" cap="all" dirty="0" err="1" smtClean="0">
                <a:solidFill>
                  <a:srgbClr val="0033CC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Синквейн</a:t>
            </a:r>
            <a:r>
              <a:rPr lang="ru-RU" cap="all" dirty="0" smtClean="0">
                <a:solidFill>
                  <a:srgbClr val="0033CC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63" y="2214563"/>
            <a:ext cx="2143125" cy="5715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треугольник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14938" y="2928938"/>
            <a:ext cx="2500312" cy="5715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прямоугольный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86563" y="4786313"/>
            <a:ext cx="2000250" cy="5000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не существует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43313" y="3786188"/>
            <a:ext cx="2143125" cy="5715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чертить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28813" y="2928938"/>
            <a:ext cx="2500312" cy="5715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равносторонний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643688" y="3857625"/>
            <a:ext cx="2143125" cy="5715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измерять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3857625"/>
            <a:ext cx="2143125" cy="5715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обозначать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786313"/>
            <a:ext cx="1928813" cy="5715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треугольник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500" y="4786313"/>
            <a:ext cx="1500188" cy="5715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что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375" y="4786313"/>
            <a:ext cx="1857375" cy="5715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Бывает</a:t>
            </a:r>
            <a:r>
              <a:rPr lang="ru-RU" dirty="0"/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14688" y="5715000"/>
            <a:ext cx="3357562" cy="64293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Фигура с тремя …</a:t>
            </a:r>
          </a:p>
        </p:txBody>
      </p:sp>
    </p:spTree>
    <p:extLst>
      <p:ext uri="{BB962C8B-B14F-4D97-AF65-F5344CB8AC3E}">
        <p14:creationId xmlns:p14="http://schemas.microsoft.com/office/powerpoint/2010/main" val="186308340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900113" y="3644900"/>
            <a:ext cx="76803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i="1" dirty="0">
                <a:solidFill>
                  <a:srgbClr val="0033CC"/>
                </a:solidFill>
              </a:rPr>
              <a:t>п. 33 (теорема и следствие),</a:t>
            </a:r>
          </a:p>
          <a:p>
            <a:pPr eaLnBrk="1" hangingPunct="1"/>
            <a:r>
              <a:rPr lang="ru-RU" sz="4000" b="1" i="1" dirty="0">
                <a:solidFill>
                  <a:srgbClr val="0033CC"/>
                </a:solidFill>
              </a:rPr>
              <a:t>         № 250(а), </a:t>
            </a:r>
            <a:r>
              <a:rPr lang="ru-RU" sz="4000" b="1" i="1">
                <a:solidFill>
                  <a:srgbClr val="0033CC"/>
                </a:solidFill>
              </a:rPr>
              <a:t>№ </a:t>
            </a:r>
            <a:r>
              <a:rPr lang="ru-RU" sz="4000" b="1" i="1" smtClean="0">
                <a:solidFill>
                  <a:srgbClr val="0033CC"/>
                </a:solidFill>
              </a:rPr>
              <a:t>248</a:t>
            </a:r>
            <a:endParaRPr lang="ru-RU" sz="4000" b="1" i="1" dirty="0">
              <a:solidFill>
                <a:srgbClr val="0033CC"/>
              </a:solidFill>
            </a:endParaRPr>
          </a:p>
        </p:txBody>
      </p:sp>
      <p:sp>
        <p:nvSpPr>
          <p:cNvPr id="386053" name="WordArt 5"/>
          <p:cNvSpPr>
            <a:spLocks noChangeArrowheads="1" noChangeShapeType="1" noTextEdit="1"/>
          </p:cNvSpPr>
          <p:nvPr/>
        </p:nvSpPr>
        <p:spPr bwMode="auto">
          <a:xfrm>
            <a:off x="936626" y="620713"/>
            <a:ext cx="6769100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Домашнее</a:t>
            </a:r>
          </a:p>
          <a:p>
            <a:pPr algn="ctr"/>
            <a:r>
              <a:rPr lang="ru-RU" sz="3600" b="1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задание:</a:t>
            </a:r>
          </a:p>
        </p:txBody>
      </p:sp>
    </p:spTree>
    <p:extLst>
      <p:ext uri="{BB962C8B-B14F-4D97-AF65-F5344CB8AC3E}">
        <p14:creationId xmlns:p14="http://schemas.microsoft.com/office/powerpoint/2010/main" val="333166270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3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9" dur="500"/>
                                        <p:tgtEl>
                                          <p:spTgt spid="386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 tmFilter="0,0; .5, 0; 1, 1"/>
                                        <p:tgtEl>
                                          <p:spTgt spid="386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2" grpId="0"/>
      <p:bldP spid="386052" grpId="1"/>
      <p:bldP spid="386053" grpId="0"/>
      <p:bldP spid="38605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62646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Окончен урок, и выполнен план.</a:t>
            </a:r>
            <a:b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Спасибо, ребята, огромное вам.</a:t>
            </a:r>
            <a:b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то, что упорно и дружно трудились,</a:t>
            </a:r>
            <a:b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знания точно уж вам пригодились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14319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Как ты это понимаешь?</a:t>
            </a:r>
            <a:endParaRPr lang="ru-RU" b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697480"/>
          </a:xfrm>
        </p:spPr>
        <p:txBody>
          <a:bodyPr/>
          <a:lstStyle/>
          <a:p>
            <a:pPr marL="45720" indent="0">
              <a:buNone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Критически мыслящим человеком невозможно манипулировать 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26471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Ребус</a:t>
            </a:r>
            <a:endParaRPr lang="ru-RU" dirty="0"/>
          </a:p>
        </p:txBody>
      </p:sp>
      <p:pic>
        <p:nvPicPr>
          <p:cNvPr id="5" name="Объект 3"/>
          <p:cNvPicPr>
            <a:picLocks noGrp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3" t="-24914" r="5536" b="-24914"/>
          <a:stretch/>
        </p:blipFill>
        <p:spPr bwMode="auto">
          <a:xfrm>
            <a:off x="467544" y="548680"/>
            <a:ext cx="8064896" cy="5760640"/>
          </a:xfrm>
          <a:prstGeom prst="rect">
            <a:avLst/>
          </a:prstGeom>
          <a:noFill/>
          <a:ln w="9525" cap="flat" cmpd="sng" algn="ctr">
            <a:solidFill>
              <a:srgbClr val="4F81BD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2078923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Реши задачи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Задача 1. Стороны треугольника 12, 18, 8. Найти меньший угол треугольника.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Задача 2. Углы треугольника 64</a:t>
            </a:r>
            <a:r>
              <a:rPr lang="ru-RU" b="1" baseline="30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,74</a:t>
            </a:r>
            <a:r>
              <a:rPr lang="ru-RU" b="1" baseline="30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Найти меньшую сторону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Задача 3. В равнобедренном треугольнике один из углов равен 100.Наити остальные углы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08813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Тема урока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spcAft>
                <a:spcPts val="0"/>
              </a:spcAft>
              <a:buNone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AB &lt; BC + АС,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так как 9 см &lt; 7 см + 12 см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ВС &lt; АВ + АС, так как 7 см &lt; 9 см + 12 см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АС &lt; АВ + ВС, так как 12 см &lt; 9 см + 7 см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45720" indent="0">
              <a:spcAft>
                <a:spcPts val="0"/>
              </a:spcAft>
              <a:buNone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Каждая сторона треугольника меньше суммы дух других сторон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5966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Freeform 2"/>
          <p:cNvSpPr>
            <a:spLocks/>
          </p:cNvSpPr>
          <p:nvPr/>
        </p:nvSpPr>
        <p:spPr bwMode="auto">
          <a:xfrm>
            <a:off x="247650" y="425450"/>
            <a:ext cx="2768600" cy="1993900"/>
          </a:xfrm>
          <a:custGeom>
            <a:avLst/>
            <a:gdLst>
              <a:gd name="T0" fmla="*/ 0 w 1744"/>
              <a:gd name="T1" fmla="*/ 1248 h 1256"/>
              <a:gd name="T2" fmla="*/ 1096 w 1744"/>
              <a:gd name="T3" fmla="*/ 0 h 1256"/>
              <a:gd name="T4" fmla="*/ 1744 w 1744"/>
              <a:gd name="T5" fmla="*/ 1256 h 1256"/>
              <a:gd name="T6" fmla="*/ 0 w 1744"/>
              <a:gd name="T7" fmla="*/ 1248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4" h="1256">
                <a:moveTo>
                  <a:pt x="0" y="1248"/>
                </a:moveTo>
                <a:lnTo>
                  <a:pt x="1096" y="0"/>
                </a:lnTo>
                <a:lnTo>
                  <a:pt x="1744" y="1256"/>
                </a:lnTo>
                <a:lnTo>
                  <a:pt x="0" y="1248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66FFFF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1800225" y="-71438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B</a:t>
            </a: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34925" y="2373313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A</a:t>
            </a: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2808288" y="2376488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C</a:t>
            </a: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4140200" y="260350"/>
            <a:ext cx="47513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Arial" charset="0"/>
              </a:rPr>
              <a:t>Дано:</a:t>
            </a:r>
            <a:r>
              <a:rPr lang="ru-RU" sz="2800">
                <a:solidFill>
                  <a:srgbClr val="000066"/>
                </a:solidFill>
                <a:latin typeface="Arial" charset="0"/>
              </a:rPr>
              <a:t> ∆АВС </a:t>
            </a:r>
          </a:p>
          <a:p>
            <a:r>
              <a:rPr lang="ru-RU" sz="2800">
                <a:solidFill>
                  <a:srgbClr val="FF0000"/>
                </a:solidFill>
                <a:latin typeface="Arial" charset="0"/>
              </a:rPr>
              <a:t>Доказать:</a:t>
            </a:r>
            <a:r>
              <a:rPr lang="ru-RU" sz="2800">
                <a:solidFill>
                  <a:srgbClr val="000066"/>
                </a:solidFill>
                <a:latin typeface="Arial" charset="0"/>
              </a:rPr>
              <a:t> АВ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 &lt;</a:t>
            </a:r>
            <a:r>
              <a:rPr lang="ru-RU" sz="280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AC + BC</a:t>
            </a:r>
            <a:endParaRPr lang="ru-RU" sz="2800">
              <a:solidFill>
                <a:srgbClr val="000066"/>
              </a:solidFill>
              <a:latin typeface="Arial" charset="0"/>
            </a:endParaRPr>
          </a:p>
          <a:p>
            <a:r>
              <a:rPr lang="en-US">
                <a:solidFill>
                  <a:srgbClr val="FF0000"/>
                </a:solidFill>
              </a:rPr>
              <a:t>                  </a:t>
            </a:r>
            <a:r>
              <a:rPr lang="ru-RU">
                <a:solidFill>
                  <a:srgbClr val="FF0000"/>
                </a:solidFill>
              </a:rPr>
              <a:t>Доказательство:</a:t>
            </a:r>
          </a:p>
        </p:txBody>
      </p:sp>
      <p:graphicFrame>
        <p:nvGraphicFramePr>
          <p:cNvPr id="189447" name="Object 7"/>
          <p:cNvGraphicFramePr>
            <a:graphicFrameLocks noChangeAspect="1"/>
          </p:cNvGraphicFramePr>
          <p:nvPr/>
        </p:nvGraphicFramePr>
        <p:xfrm>
          <a:off x="4406900" y="28448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28448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9448" name="Group 8"/>
          <p:cNvGrpSpPr>
            <a:grpSpLocks/>
          </p:cNvGrpSpPr>
          <p:nvPr/>
        </p:nvGrpSpPr>
        <p:grpSpPr bwMode="auto">
          <a:xfrm>
            <a:off x="2376488" y="1368425"/>
            <a:ext cx="1871662" cy="1152525"/>
            <a:chOff x="1565" y="1162"/>
            <a:chExt cx="1179" cy="726"/>
          </a:xfrm>
        </p:grpSpPr>
        <p:sp>
          <p:nvSpPr>
            <p:cNvPr id="189449" name="Line 9"/>
            <p:cNvSpPr>
              <a:spLocks noChangeShapeType="1"/>
            </p:cNvSpPr>
            <p:nvPr/>
          </p:nvSpPr>
          <p:spPr bwMode="auto">
            <a:xfrm flipV="1">
              <a:off x="1565" y="1162"/>
              <a:ext cx="181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9450" name="Line 10"/>
            <p:cNvSpPr>
              <a:spLocks noChangeShapeType="1"/>
            </p:cNvSpPr>
            <p:nvPr/>
          </p:nvSpPr>
          <p:spPr bwMode="auto">
            <a:xfrm flipH="1">
              <a:off x="2699" y="1752"/>
              <a:ext cx="45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89451" name="Group 11"/>
          <p:cNvGrpSpPr>
            <a:grpSpLocks/>
          </p:cNvGrpSpPr>
          <p:nvPr/>
        </p:nvGrpSpPr>
        <p:grpSpPr bwMode="auto">
          <a:xfrm>
            <a:off x="3016250" y="2376488"/>
            <a:ext cx="2573338" cy="579437"/>
            <a:chOff x="1968" y="1797"/>
            <a:chExt cx="1621" cy="365"/>
          </a:xfrm>
        </p:grpSpPr>
        <p:sp>
          <p:nvSpPr>
            <p:cNvPr id="189452" name="Freeform 12"/>
            <p:cNvSpPr>
              <a:spLocks/>
            </p:cNvSpPr>
            <p:nvPr/>
          </p:nvSpPr>
          <p:spPr bwMode="auto">
            <a:xfrm>
              <a:off x="1968" y="1824"/>
              <a:ext cx="1440" cy="1"/>
            </a:xfrm>
            <a:custGeom>
              <a:avLst/>
              <a:gdLst>
                <a:gd name="T0" fmla="*/ 0 w 1440"/>
                <a:gd name="T1" fmla="*/ 0 h 1"/>
                <a:gd name="T2" fmla="*/ 1440 w 144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9453" name="Text Box 13"/>
            <p:cNvSpPr txBox="1">
              <a:spLocks noChangeArrowheads="1"/>
            </p:cNvSpPr>
            <p:nvPr/>
          </p:nvSpPr>
          <p:spPr bwMode="auto">
            <a:xfrm>
              <a:off x="3288" y="1797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000099"/>
                  </a:solidFill>
                  <a:latin typeface="Times New Roman" pitchFamily="18" charset="0"/>
                </a:rPr>
                <a:t>D</a:t>
              </a:r>
              <a:endParaRPr lang="ru-RU" sz="3200" b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189454" name="Oval 14"/>
            <p:cNvSpPr>
              <a:spLocks noChangeArrowheads="1"/>
            </p:cNvSpPr>
            <p:nvPr/>
          </p:nvSpPr>
          <p:spPr bwMode="auto">
            <a:xfrm>
              <a:off x="3379" y="1797"/>
              <a:ext cx="46" cy="4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9455" name="Freeform 15"/>
          <p:cNvSpPr>
            <a:spLocks/>
          </p:cNvSpPr>
          <p:nvPr/>
        </p:nvSpPr>
        <p:spPr bwMode="auto">
          <a:xfrm>
            <a:off x="1987550" y="425450"/>
            <a:ext cx="3268663" cy="1951038"/>
          </a:xfrm>
          <a:custGeom>
            <a:avLst/>
            <a:gdLst>
              <a:gd name="T0" fmla="*/ 0 w 2059"/>
              <a:gd name="T1" fmla="*/ 0 h 1229"/>
              <a:gd name="T2" fmla="*/ 2059 w 2059"/>
              <a:gd name="T3" fmla="*/ 1229 h 12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59" h="1229">
                <a:moveTo>
                  <a:pt x="0" y="0"/>
                </a:moveTo>
                <a:lnTo>
                  <a:pt x="2059" y="1229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9456" name="Rectangle 16"/>
          <p:cNvSpPr>
            <a:spLocks noChangeArrowheads="1"/>
          </p:cNvSpPr>
          <p:nvPr/>
        </p:nvSpPr>
        <p:spPr bwMode="auto">
          <a:xfrm>
            <a:off x="250825" y="3240088"/>
            <a:ext cx="6048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66"/>
                </a:solidFill>
                <a:latin typeface="Arial" charset="0"/>
              </a:rPr>
              <a:t>1) ДП: С</a:t>
            </a:r>
            <a:r>
              <a:rPr lang="en-US" sz="2800">
                <a:solidFill>
                  <a:srgbClr val="000066"/>
                </a:solidFill>
                <a:latin typeface="Arial" charset="0"/>
              </a:rPr>
              <a:t>D=CB</a:t>
            </a:r>
            <a:r>
              <a:rPr lang="ru-RU" sz="2800">
                <a:solidFill>
                  <a:srgbClr val="000066"/>
                </a:solidFill>
                <a:latin typeface="Arial" charset="0"/>
              </a:rPr>
              <a:t>, тогда     АВС р/б                       </a:t>
            </a:r>
            <a:endParaRPr lang="ru-RU">
              <a:solidFill>
                <a:srgbClr val="FF0000"/>
              </a:solidFill>
            </a:endParaRPr>
          </a:p>
        </p:txBody>
      </p:sp>
      <p:graphicFrame>
        <p:nvGraphicFramePr>
          <p:cNvPr id="189457" name="Object 17"/>
          <p:cNvGraphicFramePr>
            <a:graphicFrameLocks noChangeAspect="1"/>
          </p:cNvGraphicFramePr>
          <p:nvPr/>
        </p:nvGraphicFramePr>
        <p:xfrm>
          <a:off x="3924300" y="3275013"/>
          <a:ext cx="3651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Формула" r:id="rId5" imgW="139680" imgH="164880" progId="Equation.3">
                  <p:embed/>
                </p:oleObj>
              </mc:Choice>
              <mc:Fallback>
                <p:oleObj name="Формула" r:id="rId5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275013"/>
                        <a:ext cx="3651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9458" name="Group 18"/>
          <p:cNvGrpSpPr>
            <a:grpSpLocks/>
          </p:cNvGrpSpPr>
          <p:nvPr/>
        </p:nvGrpSpPr>
        <p:grpSpPr bwMode="auto">
          <a:xfrm>
            <a:off x="5651500" y="3240088"/>
            <a:ext cx="2008188" cy="488950"/>
            <a:chOff x="4422" y="1616"/>
            <a:chExt cx="1265" cy="308"/>
          </a:xfrm>
        </p:grpSpPr>
        <p:graphicFrame>
          <p:nvGraphicFramePr>
            <p:cNvPr id="189459" name="Object 19"/>
            <p:cNvGraphicFramePr>
              <a:graphicFrameLocks noChangeAspect="1"/>
            </p:cNvGraphicFramePr>
            <p:nvPr/>
          </p:nvGraphicFramePr>
          <p:xfrm>
            <a:off x="4422" y="1666"/>
            <a:ext cx="322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8" name="Формула" r:id="rId7" imgW="190440" imgH="152280" progId="Equation.3">
                    <p:embed/>
                  </p:oleObj>
                </mc:Choice>
                <mc:Fallback>
                  <p:oleObj name="Формула" r:id="rId7" imgW="1904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2" y="1666"/>
                          <a:ext cx="322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9460" name="Object 20"/>
            <p:cNvGraphicFramePr>
              <a:graphicFrameLocks noChangeAspect="1"/>
            </p:cNvGraphicFramePr>
            <p:nvPr/>
          </p:nvGraphicFramePr>
          <p:xfrm>
            <a:off x="4740" y="1616"/>
            <a:ext cx="947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9" name="Формула" r:id="rId9" imgW="558720" imgH="164880" progId="Equation.3">
                    <p:embed/>
                  </p:oleObj>
                </mc:Choice>
                <mc:Fallback>
                  <p:oleObj name="Формула" r:id="rId9" imgW="558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" y="1616"/>
                          <a:ext cx="947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9461" name="Group 21"/>
          <p:cNvGrpSpPr>
            <a:grpSpLocks/>
          </p:cNvGrpSpPr>
          <p:nvPr/>
        </p:nvGrpSpPr>
        <p:grpSpPr bwMode="auto">
          <a:xfrm>
            <a:off x="2087563" y="519113"/>
            <a:ext cx="2874962" cy="1954212"/>
            <a:chOff x="1383" y="627"/>
            <a:chExt cx="1811" cy="1231"/>
          </a:xfrm>
        </p:grpSpPr>
        <p:sp>
          <p:nvSpPr>
            <p:cNvPr id="189462" name="Text Box 22"/>
            <p:cNvSpPr txBox="1">
              <a:spLocks noChangeArrowheads="1"/>
            </p:cNvSpPr>
            <p:nvPr/>
          </p:nvSpPr>
          <p:spPr bwMode="auto">
            <a:xfrm>
              <a:off x="1383" y="627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189463" name="Text Box 23"/>
            <p:cNvSpPr txBox="1">
              <a:spLocks noChangeArrowheads="1"/>
            </p:cNvSpPr>
            <p:nvPr/>
          </p:nvSpPr>
          <p:spPr bwMode="auto">
            <a:xfrm>
              <a:off x="2971" y="157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</p:grpSp>
      <p:grpSp>
        <p:nvGrpSpPr>
          <p:cNvPr id="189464" name="Group 24"/>
          <p:cNvGrpSpPr>
            <a:grpSpLocks/>
          </p:cNvGrpSpPr>
          <p:nvPr/>
        </p:nvGrpSpPr>
        <p:grpSpPr bwMode="auto">
          <a:xfrm>
            <a:off x="3124200" y="3960813"/>
            <a:ext cx="3463925" cy="519112"/>
            <a:chOff x="1968" y="2795"/>
            <a:chExt cx="2182" cy="327"/>
          </a:xfrm>
        </p:grpSpPr>
        <p:graphicFrame>
          <p:nvGraphicFramePr>
            <p:cNvPr id="189465" name="Object 25"/>
            <p:cNvGraphicFramePr>
              <a:graphicFrameLocks noChangeAspect="1"/>
            </p:cNvGraphicFramePr>
            <p:nvPr/>
          </p:nvGraphicFramePr>
          <p:xfrm>
            <a:off x="1968" y="2840"/>
            <a:ext cx="322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0" name="Формула" r:id="rId11" imgW="190440" imgH="152280" progId="Equation.3">
                    <p:embed/>
                  </p:oleObj>
                </mc:Choice>
                <mc:Fallback>
                  <p:oleObj name="Формула" r:id="rId11" imgW="1904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840"/>
                          <a:ext cx="322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9466" name="Group 26"/>
            <p:cNvGrpSpPr>
              <a:grpSpLocks/>
            </p:cNvGrpSpPr>
            <p:nvPr/>
          </p:nvGrpSpPr>
          <p:grpSpPr bwMode="auto">
            <a:xfrm>
              <a:off x="2290" y="2795"/>
              <a:ext cx="1860" cy="327"/>
              <a:chOff x="3424" y="3748"/>
              <a:chExt cx="1860" cy="327"/>
            </a:xfrm>
          </p:grpSpPr>
          <p:sp>
            <p:nvSpPr>
              <p:cNvPr id="189467" name="Rectangle 27"/>
              <p:cNvSpPr>
                <a:spLocks noChangeArrowheads="1"/>
              </p:cNvSpPr>
              <p:nvPr/>
            </p:nvSpPr>
            <p:spPr bwMode="auto">
              <a:xfrm>
                <a:off x="3630" y="3748"/>
                <a:ext cx="16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000066"/>
                    </a:solidFill>
                    <a:latin typeface="Arial" charset="0"/>
                  </a:rPr>
                  <a:t>АВ</a:t>
                </a:r>
                <a:r>
                  <a:rPr lang="en-US" sz="2800" b="1">
                    <a:solidFill>
                      <a:srgbClr val="000066"/>
                    </a:solidFill>
                    <a:latin typeface="Arial" charset="0"/>
                  </a:rPr>
                  <a:t>D &gt;    2</a:t>
                </a:r>
                <a:endParaRPr lang="ru-RU" sz="28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graphicFrame>
            <p:nvGraphicFramePr>
              <p:cNvPr id="189468" name="Object 28"/>
              <p:cNvGraphicFramePr>
                <a:graphicFrameLocks noChangeAspect="1"/>
              </p:cNvGraphicFramePr>
              <p:nvPr/>
            </p:nvGraphicFramePr>
            <p:xfrm>
              <a:off x="3424" y="3763"/>
              <a:ext cx="279" cy="2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1" name="Формула" r:id="rId13" imgW="164880" imgH="152280" progId="Equation.3">
                      <p:embed/>
                    </p:oleObj>
                  </mc:Choice>
                  <mc:Fallback>
                    <p:oleObj name="Формула" r:id="rId13" imgW="164880" imgH="152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24" y="3763"/>
                            <a:ext cx="279" cy="25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9469" name="Object 29"/>
              <p:cNvGraphicFramePr>
                <a:graphicFrameLocks noChangeAspect="1"/>
              </p:cNvGraphicFramePr>
              <p:nvPr/>
            </p:nvGraphicFramePr>
            <p:xfrm>
              <a:off x="4380" y="3772"/>
              <a:ext cx="279" cy="2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2" name="Формула" r:id="rId15" imgW="164880" imgH="152280" progId="Equation.3">
                      <p:embed/>
                    </p:oleObj>
                  </mc:Choice>
                  <mc:Fallback>
                    <p:oleObj name="Формула" r:id="rId15" imgW="164880" imgH="152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80" y="3772"/>
                            <a:ext cx="279" cy="25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89470" name="Group 30"/>
          <p:cNvGrpSpPr>
            <a:grpSpLocks/>
          </p:cNvGrpSpPr>
          <p:nvPr/>
        </p:nvGrpSpPr>
        <p:grpSpPr bwMode="auto">
          <a:xfrm>
            <a:off x="250825" y="3960813"/>
            <a:ext cx="3457575" cy="519112"/>
            <a:chOff x="158" y="2795"/>
            <a:chExt cx="2178" cy="327"/>
          </a:xfrm>
        </p:grpSpPr>
        <p:grpSp>
          <p:nvGrpSpPr>
            <p:cNvPr id="189471" name="Group 31"/>
            <p:cNvGrpSpPr>
              <a:grpSpLocks/>
            </p:cNvGrpSpPr>
            <p:nvPr/>
          </p:nvGrpSpPr>
          <p:grpSpPr bwMode="auto">
            <a:xfrm>
              <a:off x="476" y="2795"/>
              <a:ext cx="1860" cy="327"/>
              <a:chOff x="3424" y="3748"/>
              <a:chExt cx="1860" cy="327"/>
            </a:xfrm>
          </p:grpSpPr>
          <p:sp>
            <p:nvSpPr>
              <p:cNvPr id="189472" name="Rectangle 32"/>
              <p:cNvSpPr>
                <a:spLocks noChangeArrowheads="1"/>
              </p:cNvSpPr>
              <p:nvPr/>
            </p:nvSpPr>
            <p:spPr bwMode="auto">
              <a:xfrm>
                <a:off x="3630" y="3748"/>
                <a:ext cx="165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000066"/>
                    </a:solidFill>
                    <a:latin typeface="Arial" charset="0"/>
                  </a:rPr>
                  <a:t>АВ</a:t>
                </a:r>
                <a:r>
                  <a:rPr lang="en-US" sz="2800" b="1">
                    <a:solidFill>
                      <a:srgbClr val="000066"/>
                    </a:solidFill>
                    <a:latin typeface="Arial" charset="0"/>
                  </a:rPr>
                  <a:t>D &gt;    1</a:t>
                </a:r>
                <a:endParaRPr lang="ru-RU" sz="28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graphicFrame>
            <p:nvGraphicFramePr>
              <p:cNvPr id="189473" name="Object 33"/>
              <p:cNvGraphicFramePr>
                <a:graphicFrameLocks noChangeAspect="1"/>
              </p:cNvGraphicFramePr>
              <p:nvPr/>
            </p:nvGraphicFramePr>
            <p:xfrm>
              <a:off x="3424" y="3763"/>
              <a:ext cx="279" cy="2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3" name="Формула" r:id="rId16" imgW="164880" imgH="152280" progId="Equation.3">
                      <p:embed/>
                    </p:oleObj>
                  </mc:Choice>
                  <mc:Fallback>
                    <p:oleObj name="Формула" r:id="rId16" imgW="164880" imgH="152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24" y="3763"/>
                            <a:ext cx="279" cy="25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9474" name="Object 34"/>
              <p:cNvGraphicFramePr>
                <a:graphicFrameLocks noChangeAspect="1"/>
              </p:cNvGraphicFramePr>
              <p:nvPr/>
            </p:nvGraphicFramePr>
            <p:xfrm>
              <a:off x="4380" y="3772"/>
              <a:ext cx="279" cy="2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4" name="Формула" r:id="rId17" imgW="164880" imgH="152280" progId="Equation.3">
                      <p:embed/>
                    </p:oleObj>
                  </mc:Choice>
                  <mc:Fallback>
                    <p:oleObj name="Формула" r:id="rId17" imgW="164880" imgH="152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80" y="3772"/>
                            <a:ext cx="279" cy="25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89475" name="Rectangle 35"/>
            <p:cNvSpPr>
              <a:spLocks noChangeArrowheads="1"/>
            </p:cNvSpPr>
            <p:nvPr/>
          </p:nvSpPr>
          <p:spPr bwMode="auto">
            <a:xfrm>
              <a:off x="158" y="2795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66"/>
                  </a:solidFill>
                  <a:latin typeface="Arial" charset="0"/>
                </a:rPr>
                <a:t>2</a:t>
              </a:r>
              <a:r>
                <a:rPr lang="ru-RU" sz="2800">
                  <a:solidFill>
                    <a:srgbClr val="000066"/>
                  </a:solidFill>
                  <a:latin typeface="Arial" charset="0"/>
                </a:rPr>
                <a:t>)</a:t>
              </a:r>
              <a:endParaRPr lang="ru-RU">
                <a:solidFill>
                  <a:srgbClr val="FF0000"/>
                </a:solidFill>
              </a:endParaRPr>
            </a:p>
          </p:txBody>
        </p:sp>
      </p:grpSp>
      <p:grpSp>
        <p:nvGrpSpPr>
          <p:cNvPr id="189476" name="Group 36"/>
          <p:cNvGrpSpPr>
            <a:grpSpLocks/>
          </p:cNvGrpSpPr>
          <p:nvPr/>
        </p:nvGrpSpPr>
        <p:grpSpPr bwMode="auto">
          <a:xfrm>
            <a:off x="6084888" y="3960813"/>
            <a:ext cx="2263775" cy="519112"/>
            <a:chOff x="3833" y="2795"/>
            <a:chExt cx="1426" cy="327"/>
          </a:xfrm>
        </p:grpSpPr>
        <p:sp>
          <p:nvSpPr>
            <p:cNvPr id="189477" name="Rectangle 37"/>
            <p:cNvSpPr>
              <a:spLocks noChangeArrowheads="1"/>
            </p:cNvSpPr>
            <p:nvPr/>
          </p:nvSpPr>
          <p:spPr bwMode="auto">
            <a:xfrm>
              <a:off x="4150" y="2795"/>
              <a:ext cx="11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66"/>
                  </a:solidFill>
                  <a:latin typeface="Arial" charset="0"/>
                </a:rPr>
                <a:t>А</a:t>
              </a:r>
              <a:r>
                <a:rPr lang="en-US" sz="2800" b="1">
                  <a:solidFill>
                    <a:srgbClr val="000066"/>
                  </a:solidFill>
                  <a:latin typeface="Arial" charset="0"/>
                </a:rPr>
                <a:t>D &gt; AB</a:t>
              </a:r>
              <a:endParaRPr lang="ru-RU" sz="2800">
                <a:solidFill>
                  <a:srgbClr val="000066"/>
                </a:solidFill>
                <a:latin typeface="Arial" charset="0"/>
              </a:endParaRPr>
            </a:p>
          </p:txBody>
        </p:sp>
        <p:graphicFrame>
          <p:nvGraphicFramePr>
            <p:cNvPr id="189478" name="Object 38"/>
            <p:cNvGraphicFramePr>
              <a:graphicFrameLocks noChangeAspect="1"/>
            </p:cNvGraphicFramePr>
            <p:nvPr/>
          </p:nvGraphicFramePr>
          <p:xfrm>
            <a:off x="3833" y="2840"/>
            <a:ext cx="322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" name="Формула" r:id="rId18" imgW="190440" imgH="152280" progId="Equation.3">
                    <p:embed/>
                  </p:oleObj>
                </mc:Choice>
                <mc:Fallback>
                  <p:oleObj name="Формула" r:id="rId18" imgW="1904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" y="2840"/>
                          <a:ext cx="322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9479" name="Group 39"/>
          <p:cNvGrpSpPr>
            <a:grpSpLocks/>
          </p:cNvGrpSpPr>
          <p:nvPr/>
        </p:nvGrpSpPr>
        <p:grpSpPr bwMode="auto">
          <a:xfrm>
            <a:off x="6227763" y="4465638"/>
            <a:ext cx="2735262" cy="1022350"/>
            <a:chOff x="3923" y="2813"/>
            <a:chExt cx="1723" cy="644"/>
          </a:xfrm>
        </p:grpSpPr>
        <p:sp>
          <p:nvSpPr>
            <p:cNvPr id="189480" name="Rectangle 40"/>
            <p:cNvSpPr>
              <a:spLocks noChangeArrowheads="1"/>
            </p:cNvSpPr>
            <p:nvPr/>
          </p:nvSpPr>
          <p:spPr bwMode="auto">
            <a:xfrm>
              <a:off x="3923" y="3130"/>
              <a:ext cx="172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66"/>
                  </a:solidFill>
                  <a:latin typeface="Arial" charset="0"/>
                </a:rPr>
                <a:t>А</a:t>
              </a:r>
              <a:r>
                <a:rPr lang="en-US" sz="2800" b="1">
                  <a:solidFill>
                    <a:srgbClr val="000066"/>
                  </a:solidFill>
                  <a:latin typeface="Arial" charset="0"/>
                </a:rPr>
                <a:t>C+CD &gt; AB</a:t>
              </a:r>
              <a:endParaRPr lang="ru-RU" sz="28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89481" name="AutoShape 41"/>
            <p:cNvSpPr>
              <a:spLocks noChangeArrowheads="1"/>
            </p:cNvSpPr>
            <p:nvPr/>
          </p:nvSpPr>
          <p:spPr bwMode="auto">
            <a:xfrm>
              <a:off x="4105" y="2813"/>
              <a:ext cx="545" cy="31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9482" name="Group 42"/>
          <p:cNvGrpSpPr>
            <a:grpSpLocks/>
          </p:cNvGrpSpPr>
          <p:nvPr/>
        </p:nvGrpSpPr>
        <p:grpSpPr bwMode="auto">
          <a:xfrm>
            <a:off x="6227763" y="5516563"/>
            <a:ext cx="2735262" cy="1168400"/>
            <a:chOff x="3923" y="3475"/>
            <a:chExt cx="1723" cy="736"/>
          </a:xfrm>
        </p:grpSpPr>
        <p:sp>
          <p:nvSpPr>
            <p:cNvPr id="189483" name="Rectangle 43"/>
            <p:cNvSpPr>
              <a:spLocks noChangeArrowheads="1"/>
            </p:cNvSpPr>
            <p:nvPr/>
          </p:nvSpPr>
          <p:spPr bwMode="auto">
            <a:xfrm>
              <a:off x="3923" y="3884"/>
              <a:ext cx="172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66"/>
                  </a:solidFill>
                  <a:latin typeface="Arial" charset="0"/>
                </a:rPr>
                <a:t>А</a:t>
              </a:r>
              <a:r>
                <a:rPr lang="en-US" sz="2800" b="1">
                  <a:solidFill>
                    <a:srgbClr val="000066"/>
                  </a:solidFill>
                  <a:latin typeface="Arial" charset="0"/>
                </a:rPr>
                <a:t>C+C</a:t>
              </a:r>
              <a:r>
                <a:rPr lang="ru-RU" sz="2800" b="1">
                  <a:solidFill>
                    <a:srgbClr val="000066"/>
                  </a:solidFill>
                  <a:latin typeface="Arial" charset="0"/>
                </a:rPr>
                <a:t>В</a:t>
              </a:r>
              <a:r>
                <a:rPr lang="en-US" sz="2800" b="1">
                  <a:solidFill>
                    <a:srgbClr val="000066"/>
                  </a:solidFill>
                  <a:latin typeface="Arial" charset="0"/>
                </a:rPr>
                <a:t> &gt; AB</a:t>
              </a:r>
              <a:endParaRPr lang="ru-RU" sz="28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89484" name="AutoShape 44"/>
            <p:cNvSpPr>
              <a:spLocks noChangeArrowheads="1"/>
            </p:cNvSpPr>
            <p:nvPr/>
          </p:nvSpPr>
          <p:spPr bwMode="auto">
            <a:xfrm>
              <a:off x="4105" y="3475"/>
              <a:ext cx="545" cy="31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9485" name="Text Box 45"/>
          <p:cNvSpPr txBox="1">
            <a:spLocks noChangeArrowheads="1"/>
          </p:cNvSpPr>
          <p:nvPr/>
        </p:nvSpPr>
        <p:spPr bwMode="auto">
          <a:xfrm>
            <a:off x="971550" y="4316413"/>
            <a:ext cx="1123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 u="sng">
                <a:solidFill>
                  <a:srgbClr val="FF66FF"/>
                </a:solidFill>
                <a:latin typeface="Arial" charset="0"/>
              </a:rPr>
              <a:t>подсказка</a:t>
            </a:r>
          </a:p>
        </p:txBody>
      </p:sp>
      <p:sp>
        <p:nvSpPr>
          <p:cNvPr id="189486" name="Text Box 46"/>
          <p:cNvSpPr txBox="1">
            <a:spLocks noChangeArrowheads="1"/>
          </p:cNvSpPr>
          <p:nvPr/>
        </p:nvSpPr>
        <p:spPr bwMode="auto">
          <a:xfrm>
            <a:off x="6588125" y="3716338"/>
            <a:ext cx="1123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 u="sng">
                <a:solidFill>
                  <a:srgbClr val="FF66FF"/>
                </a:solidFill>
                <a:latin typeface="Arial" charset="0"/>
              </a:rPr>
              <a:t>подсказка</a:t>
            </a:r>
          </a:p>
        </p:txBody>
      </p:sp>
      <p:grpSp>
        <p:nvGrpSpPr>
          <p:cNvPr id="189487" name="Group 47"/>
          <p:cNvGrpSpPr>
            <a:grpSpLocks/>
          </p:cNvGrpSpPr>
          <p:nvPr/>
        </p:nvGrpSpPr>
        <p:grpSpPr bwMode="auto">
          <a:xfrm>
            <a:off x="395288" y="4941888"/>
            <a:ext cx="3384550" cy="1008062"/>
            <a:chOff x="1429" y="3685"/>
            <a:chExt cx="2132" cy="635"/>
          </a:xfrm>
        </p:grpSpPr>
        <p:sp>
          <p:nvSpPr>
            <p:cNvPr id="189488" name="AutoShape 48"/>
            <p:cNvSpPr>
              <a:spLocks noChangeArrowheads="1"/>
            </p:cNvSpPr>
            <p:nvPr/>
          </p:nvSpPr>
          <p:spPr bwMode="auto">
            <a:xfrm>
              <a:off x="1429" y="3685"/>
              <a:ext cx="2132" cy="635"/>
            </a:xfrm>
            <a:prstGeom prst="wedgeRoundRectCallout">
              <a:avLst>
                <a:gd name="adj1" fmla="val 1593"/>
                <a:gd name="adj2" fmla="val -92991"/>
                <a:gd name="adj3" fmla="val 16667"/>
              </a:avLst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6FFFF">
                    <a:alpha val="64000"/>
                  </a:srgbClr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/>
                <a:t>Т.к угол 1 является частью угла АВС</a:t>
              </a:r>
            </a:p>
          </p:txBody>
        </p:sp>
        <p:grpSp>
          <p:nvGrpSpPr>
            <p:cNvPr id="189489" name="Group 49"/>
            <p:cNvGrpSpPr>
              <a:grpSpLocks/>
            </p:cNvGrpSpPr>
            <p:nvPr/>
          </p:nvGrpSpPr>
          <p:grpSpPr bwMode="auto">
            <a:xfrm>
              <a:off x="3243" y="3878"/>
              <a:ext cx="292" cy="442"/>
              <a:chOff x="3552" y="1088"/>
              <a:chExt cx="292" cy="442"/>
            </a:xfrm>
          </p:grpSpPr>
          <p:sp>
            <p:nvSpPr>
              <p:cNvPr id="189490" name="Rectangle 50"/>
              <p:cNvSpPr>
                <a:spLocks noChangeArrowheads="1"/>
              </p:cNvSpPr>
              <p:nvPr/>
            </p:nvSpPr>
            <p:spPr bwMode="auto">
              <a:xfrm>
                <a:off x="3608" y="1240"/>
                <a:ext cx="184" cy="200"/>
              </a:xfrm>
              <a:prstGeom prst="rect">
                <a:avLst/>
              </a:prstGeom>
              <a:gradFill rotWithShape="1">
                <a:gsLst>
                  <a:gs pos="0">
                    <a:srgbClr val="FF99CC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9491" name="Text Box 51"/>
              <p:cNvSpPr txBox="1">
                <a:spLocks noChangeArrowheads="1"/>
              </p:cNvSpPr>
              <p:nvPr/>
            </p:nvSpPr>
            <p:spPr bwMode="auto">
              <a:xfrm>
                <a:off x="3552" y="1088"/>
                <a:ext cx="29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4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  <a:sym typeface="Symbol" pitchFamily="18" charset="2"/>
                  </a:rPr>
                  <a:t></a:t>
                </a:r>
              </a:p>
            </p:txBody>
          </p:sp>
        </p:grpSp>
      </p:grpSp>
      <p:grpSp>
        <p:nvGrpSpPr>
          <p:cNvPr id="189492" name="Group 52"/>
          <p:cNvGrpSpPr>
            <a:grpSpLocks/>
          </p:cNvGrpSpPr>
          <p:nvPr/>
        </p:nvGrpSpPr>
        <p:grpSpPr bwMode="auto">
          <a:xfrm>
            <a:off x="5580063" y="1628775"/>
            <a:ext cx="3384550" cy="1349375"/>
            <a:chOff x="2608" y="2931"/>
            <a:chExt cx="2132" cy="850"/>
          </a:xfrm>
        </p:grpSpPr>
        <p:sp>
          <p:nvSpPr>
            <p:cNvPr id="189493" name="AutoShape 53"/>
            <p:cNvSpPr>
              <a:spLocks noChangeArrowheads="1"/>
            </p:cNvSpPr>
            <p:nvPr/>
          </p:nvSpPr>
          <p:spPr bwMode="auto">
            <a:xfrm>
              <a:off x="2608" y="2931"/>
              <a:ext cx="2132" cy="845"/>
            </a:xfrm>
            <a:prstGeom prst="wedgeRoundRectCallout">
              <a:avLst>
                <a:gd name="adj1" fmla="val -27440"/>
                <a:gd name="adj2" fmla="val 136745"/>
                <a:gd name="adj3" fmla="val 16667"/>
              </a:avLst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6FFFF">
                    <a:alpha val="64000"/>
                  </a:srgbClr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/>
                <a:t>Напротив большего угла лежит большая сторона</a:t>
              </a:r>
            </a:p>
          </p:txBody>
        </p:sp>
        <p:grpSp>
          <p:nvGrpSpPr>
            <p:cNvPr id="189494" name="Group 54"/>
            <p:cNvGrpSpPr>
              <a:grpSpLocks/>
            </p:cNvGrpSpPr>
            <p:nvPr/>
          </p:nvGrpSpPr>
          <p:grpSpPr bwMode="auto">
            <a:xfrm>
              <a:off x="4357" y="3339"/>
              <a:ext cx="292" cy="442"/>
              <a:chOff x="3552" y="1088"/>
              <a:chExt cx="292" cy="442"/>
            </a:xfrm>
          </p:grpSpPr>
          <p:sp>
            <p:nvSpPr>
              <p:cNvPr id="189495" name="Rectangle 55"/>
              <p:cNvSpPr>
                <a:spLocks noChangeArrowheads="1"/>
              </p:cNvSpPr>
              <p:nvPr/>
            </p:nvSpPr>
            <p:spPr bwMode="auto">
              <a:xfrm>
                <a:off x="3608" y="1240"/>
                <a:ext cx="184" cy="200"/>
              </a:xfrm>
              <a:prstGeom prst="rect">
                <a:avLst/>
              </a:prstGeom>
              <a:gradFill rotWithShape="1">
                <a:gsLst>
                  <a:gs pos="0">
                    <a:srgbClr val="FF99CC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9496" name="Text Box 56"/>
              <p:cNvSpPr txBox="1">
                <a:spLocks noChangeArrowheads="1"/>
              </p:cNvSpPr>
              <p:nvPr/>
            </p:nvSpPr>
            <p:spPr bwMode="auto">
              <a:xfrm>
                <a:off x="3552" y="1088"/>
                <a:ext cx="29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4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  <a:sym typeface="Symbol" pitchFamily="18" charset="2"/>
                  </a:rPr>
                  <a:t>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357503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8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8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8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8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89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8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8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89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8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8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89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89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8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89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 nodeType="clickPar">
                      <p:stCondLst>
                        <p:cond delay="0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89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92"/>
                  </p:tgtEl>
                </p:cond>
              </p:nextCondLst>
            </p:seq>
          </p:childTnLst>
        </p:cTn>
      </p:par>
    </p:tnLst>
    <p:bldLst>
      <p:bldP spid="189455" grpId="0" animBg="1"/>
      <p:bldP spid="189456" grpId="0"/>
      <p:bldP spid="189485" grpId="0"/>
      <p:bldP spid="1894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323850" y="0"/>
            <a:ext cx="5040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Неравенство треугольника.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8553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Каждая сторона треугольника меньше суммы двух других сторон.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Найди треугольники, которые </a:t>
            </a:r>
            <a:r>
              <a:rPr lang="ru-RU" sz="2000" dirty="0">
                <a:solidFill>
                  <a:schemeClr val="accent6"/>
                </a:solidFill>
              </a:rPr>
              <a:t>не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существуют и щелкни по ним мышкой.</a:t>
            </a:r>
          </a:p>
        </p:txBody>
      </p:sp>
      <p:grpSp>
        <p:nvGrpSpPr>
          <p:cNvPr id="143364" name="Group 4"/>
          <p:cNvGrpSpPr>
            <a:grpSpLocks/>
          </p:cNvGrpSpPr>
          <p:nvPr/>
        </p:nvGrpSpPr>
        <p:grpSpPr bwMode="auto">
          <a:xfrm>
            <a:off x="323850" y="1628775"/>
            <a:ext cx="2928938" cy="2701925"/>
            <a:chOff x="113" y="1797"/>
            <a:chExt cx="1845" cy="1702"/>
          </a:xfrm>
        </p:grpSpPr>
        <p:sp>
          <p:nvSpPr>
            <p:cNvPr id="143365" name="Freeform 5"/>
            <p:cNvSpPr>
              <a:spLocks/>
            </p:cNvSpPr>
            <p:nvPr/>
          </p:nvSpPr>
          <p:spPr bwMode="auto">
            <a:xfrm>
              <a:off x="355" y="2024"/>
              <a:ext cx="1436" cy="1361"/>
            </a:xfrm>
            <a:custGeom>
              <a:avLst/>
              <a:gdLst>
                <a:gd name="T0" fmla="*/ 817 w 1543"/>
                <a:gd name="T1" fmla="*/ 0 h 2948"/>
                <a:gd name="T2" fmla="*/ 0 w 1543"/>
                <a:gd name="T3" fmla="*/ 1996 h 2948"/>
                <a:gd name="T4" fmla="*/ 1543 w 1543"/>
                <a:gd name="T5" fmla="*/ 2948 h 2948"/>
                <a:gd name="T6" fmla="*/ 817 w 1543"/>
                <a:gd name="T7" fmla="*/ 0 h 2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3" h="2948">
                  <a:moveTo>
                    <a:pt x="817" y="0"/>
                  </a:moveTo>
                  <a:lnTo>
                    <a:pt x="0" y="1996"/>
                  </a:lnTo>
                  <a:lnTo>
                    <a:pt x="1543" y="2948"/>
                  </a:lnTo>
                  <a:lnTo>
                    <a:pt x="81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FF"/>
                </a:gs>
              </a:gsLst>
              <a:path path="rect">
                <a:fillToRect l="50000" t="50000" r="50000" b="50000"/>
              </a:path>
            </a:gradFill>
            <a:ln w="190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43366" name="Text Box 6"/>
            <p:cNvSpPr txBox="1">
              <a:spLocks noChangeArrowheads="1"/>
            </p:cNvSpPr>
            <p:nvPr/>
          </p:nvSpPr>
          <p:spPr bwMode="auto">
            <a:xfrm>
              <a:off x="1746" y="3249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>
                  <a:solidFill>
                    <a:srgbClr val="000099"/>
                  </a:solidFill>
                </a:rPr>
                <a:t>А</a:t>
              </a:r>
            </a:p>
          </p:txBody>
        </p:sp>
        <p:sp>
          <p:nvSpPr>
            <p:cNvPr id="143367" name="Text Box 7"/>
            <p:cNvSpPr txBox="1">
              <a:spLocks noChangeArrowheads="1"/>
            </p:cNvSpPr>
            <p:nvPr/>
          </p:nvSpPr>
          <p:spPr bwMode="auto">
            <a:xfrm>
              <a:off x="1020" y="1797"/>
              <a:ext cx="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>
                  <a:solidFill>
                    <a:srgbClr val="000099"/>
                  </a:solidFill>
                </a:rPr>
                <a:t>В</a:t>
              </a:r>
            </a:p>
          </p:txBody>
        </p:sp>
        <p:sp>
          <p:nvSpPr>
            <p:cNvPr id="143368" name="Text Box 8"/>
            <p:cNvSpPr txBox="1">
              <a:spLocks noChangeArrowheads="1"/>
            </p:cNvSpPr>
            <p:nvPr/>
          </p:nvSpPr>
          <p:spPr bwMode="auto">
            <a:xfrm>
              <a:off x="113" y="2704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>
                  <a:solidFill>
                    <a:srgbClr val="000099"/>
                  </a:solidFill>
                </a:rPr>
                <a:t>С</a:t>
              </a:r>
            </a:p>
          </p:txBody>
        </p:sp>
        <p:sp>
          <p:nvSpPr>
            <p:cNvPr id="143369" name="Text Box 9"/>
            <p:cNvSpPr txBox="1">
              <a:spLocks noChangeArrowheads="1"/>
            </p:cNvSpPr>
            <p:nvPr/>
          </p:nvSpPr>
          <p:spPr bwMode="auto">
            <a:xfrm>
              <a:off x="431" y="2251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43370" name="Text Box 10"/>
            <p:cNvSpPr txBox="1">
              <a:spLocks noChangeArrowheads="1"/>
            </p:cNvSpPr>
            <p:nvPr/>
          </p:nvSpPr>
          <p:spPr bwMode="auto">
            <a:xfrm>
              <a:off x="1383" y="2387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143371" name="Text Box 11"/>
            <p:cNvSpPr txBox="1">
              <a:spLocks noChangeArrowheads="1"/>
            </p:cNvSpPr>
            <p:nvPr/>
          </p:nvSpPr>
          <p:spPr bwMode="auto">
            <a:xfrm>
              <a:off x="839" y="311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143372" name="Group 12"/>
          <p:cNvGrpSpPr>
            <a:grpSpLocks/>
          </p:cNvGrpSpPr>
          <p:nvPr/>
        </p:nvGrpSpPr>
        <p:grpSpPr bwMode="auto">
          <a:xfrm>
            <a:off x="5292725" y="1557338"/>
            <a:ext cx="3187700" cy="2982912"/>
            <a:chOff x="3334" y="981"/>
            <a:chExt cx="2008" cy="1879"/>
          </a:xfrm>
        </p:grpSpPr>
        <p:grpSp>
          <p:nvGrpSpPr>
            <p:cNvPr id="143373" name="Group 13"/>
            <p:cNvGrpSpPr>
              <a:grpSpLocks/>
            </p:cNvGrpSpPr>
            <p:nvPr/>
          </p:nvGrpSpPr>
          <p:grpSpPr bwMode="auto">
            <a:xfrm>
              <a:off x="3560" y="981"/>
              <a:ext cx="1782" cy="1879"/>
              <a:chOff x="2518" y="1162"/>
              <a:chExt cx="2393" cy="2878"/>
            </a:xfrm>
          </p:grpSpPr>
          <p:sp>
            <p:nvSpPr>
              <p:cNvPr id="143374" name="Freeform 14"/>
              <p:cNvSpPr>
                <a:spLocks/>
              </p:cNvSpPr>
              <p:nvPr/>
            </p:nvSpPr>
            <p:spPr bwMode="auto">
              <a:xfrm>
                <a:off x="2518" y="1207"/>
                <a:ext cx="2086" cy="2677"/>
              </a:xfrm>
              <a:custGeom>
                <a:avLst/>
                <a:gdLst>
                  <a:gd name="T0" fmla="*/ 817 w 1543"/>
                  <a:gd name="T1" fmla="*/ 0 h 2948"/>
                  <a:gd name="T2" fmla="*/ 0 w 1543"/>
                  <a:gd name="T3" fmla="*/ 1996 h 2948"/>
                  <a:gd name="T4" fmla="*/ 1543 w 1543"/>
                  <a:gd name="T5" fmla="*/ 2948 h 2948"/>
                  <a:gd name="T6" fmla="*/ 817 w 1543"/>
                  <a:gd name="T7" fmla="*/ 0 h 2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43" h="2948">
                    <a:moveTo>
                      <a:pt x="817" y="0"/>
                    </a:moveTo>
                    <a:lnTo>
                      <a:pt x="0" y="1996"/>
                    </a:lnTo>
                    <a:lnTo>
                      <a:pt x="1543" y="2948"/>
                    </a:lnTo>
                    <a:lnTo>
                      <a:pt x="81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rect">
                  <a:fillToRect l="50000" t="50000" r="50000" b="50000"/>
                </a:path>
              </a:gradFill>
              <a:ln w="1905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43375" name="Text Box 15"/>
              <p:cNvSpPr txBox="1">
                <a:spLocks noChangeArrowheads="1"/>
              </p:cNvSpPr>
              <p:nvPr/>
            </p:nvSpPr>
            <p:spPr bwMode="auto">
              <a:xfrm>
                <a:off x="4603" y="3657"/>
                <a:ext cx="308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99"/>
                    </a:solidFill>
                  </a:rPr>
                  <a:t>Q</a:t>
                </a:r>
                <a:endParaRPr lang="ru-RU" sz="2000">
                  <a:solidFill>
                    <a:srgbClr val="000099"/>
                  </a:solidFill>
                </a:endParaRPr>
              </a:p>
            </p:txBody>
          </p:sp>
          <p:sp>
            <p:nvSpPr>
              <p:cNvPr id="143376" name="Text Box 16"/>
              <p:cNvSpPr txBox="1">
                <a:spLocks noChangeArrowheads="1"/>
              </p:cNvSpPr>
              <p:nvPr/>
            </p:nvSpPr>
            <p:spPr bwMode="auto">
              <a:xfrm>
                <a:off x="3696" y="1162"/>
                <a:ext cx="288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99"/>
                    </a:solidFill>
                  </a:rPr>
                  <a:t>R</a:t>
                </a:r>
                <a:endParaRPr lang="ru-RU" sz="200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143377" name="Text Box 17"/>
            <p:cNvSpPr txBox="1">
              <a:spLocks noChangeArrowheads="1"/>
            </p:cNvSpPr>
            <p:nvPr/>
          </p:nvSpPr>
          <p:spPr bwMode="auto">
            <a:xfrm>
              <a:off x="3334" y="2115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99"/>
                  </a:solidFill>
                </a:rPr>
                <a:t>N</a:t>
              </a:r>
              <a:endParaRPr lang="ru-RU" sz="2000">
                <a:solidFill>
                  <a:srgbClr val="000099"/>
                </a:solidFill>
              </a:endParaRPr>
            </a:p>
          </p:txBody>
        </p:sp>
        <p:sp>
          <p:nvSpPr>
            <p:cNvPr id="143378" name="Text Box 18"/>
            <p:cNvSpPr txBox="1">
              <a:spLocks noChangeArrowheads="1"/>
            </p:cNvSpPr>
            <p:nvPr/>
          </p:nvSpPr>
          <p:spPr bwMode="auto">
            <a:xfrm>
              <a:off x="4150" y="24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43379" name="Text Box 19"/>
            <p:cNvSpPr txBox="1">
              <a:spLocks noChangeArrowheads="1"/>
            </p:cNvSpPr>
            <p:nvPr/>
          </p:nvSpPr>
          <p:spPr bwMode="auto">
            <a:xfrm>
              <a:off x="3742" y="138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43380" name="Text Box 20"/>
            <p:cNvSpPr txBox="1">
              <a:spLocks noChangeArrowheads="1"/>
            </p:cNvSpPr>
            <p:nvPr/>
          </p:nvSpPr>
          <p:spPr bwMode="auto">
            <a:xfrm>
              <a:off x="4740" y="157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</a:p>
          </p:txBody>
        </p:sp>
      </p:grpSp>
      <p:grpSp>
        <p:nvGrpSpPr>
          <p:cNvPr id="143381" name="Group 21"/>
          <p:cNvGrpSpPr>
            <a:grpSpLocks/>
          </p:cNvGrpSpPr>
          <p:nvPr/>
        </p:nvGrpSpPr>
        <p:grpSpPr bwMode="auto">
          <a:xfrm>
            <a:off x="1042988" y="4149725"/>
            <a:ext cx="3019425" cy="2422525"/>
            <a:chOff x="1931" y="2633"/>
            <a:chExt cx="1902" cy="1526"/>
          </a:xfrm>
        </p:grpSpPr>
        <p:sp>
          <p:nvSpPr>
            <p:cNvPr id="143382" name="Freeform 22"/>
            <p:cNvSpPr>
              <a:spLocks/>
            </p:cNvSpPr>
            <p:nvPr/>
          </p:nvSpPr>
          <p:spPr bwMode="auto">
            <a:xfrm rot="-2378609">
              <a:off x="1940" y="2713"/>
              <a:ext cx="1436" cy="1361"/>
            </a:xfrm>
            <a:custGeom>
              <a:avLst/>
              <a:gdLst>
                <a:gd name="T0" fmla="*/ 817 w 1543"/>
                <a:gd name="T1" fmla="*/ 0 h 2948"/>
                <a:gd name="T2" fmla="*/ 0 w 1543"/>
                <a:gd name="T3" fmla="*/ 1996 h 2948"/>
                <a:gd name="T4" fmla="*/ 1543 w 1543"/>
                <a:gd name="T5" fmla="*/ 2948 h 2948"/>
                <a:gd name="T6" fmla="*/ 817 w 1543"/>
                <a:gd name="T7" fmla="*/ 0 h 2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3" h="2948">
                  <a:moveTo>
                    <a:pt x="817" y="0"/>
                  </a:moveTo>
                  <a:lnTo>
                    <a:pt x="0" y="1996"/>
                  </a:lnTo>
                  <a:lnTo>
                    <a:pt x="1543" y="2948"/>
                  </a:lnTo>
                  <a:lnTo>
                    <a:pt x="81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43383" name="Text Box 23"/>
            <p:cNvSpPr txBox="1">
              <a:spLocks noChangeArrowheads="1"/>
            </p:cNvSpPr>
            <p:nvPr/>
          </p:nvSpPr>
          <p:spPr bwMode="auto">
            <a:xfrm rot="229147">
              <a:off x="3621" y="3294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>
                  <a:solidFill>
                    <a:srgbClr val="000099"/>
                  </a:solidFill>
                </a:rPr>
                <a:t>А</a:t>
              </a:r>
            </a:p>
          </p:txBody>
        </p:sp>
        <p:sp>
          <p:nvSpPr>
            <p:cNvPr id="143384" name="Text Box 24"/>
            <p:cNvSpPr txBox="1">
              <a:spLocks noChangeArrowheads="1"/>
            </p:cNvSpPr>
            <p:nvPr/>
          </p:nvSpPr>
          <p:spPr bwMode="auto">
            <a:xfrm>
              <a:off x="2094" y="2633"/>
              <a:ext cx="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>
                  <a:solidFill>
                    <a:srgbClr val="000099"/>
                  </a:solidFill>
                </a:rPr>
                <a:t>В</a:t>
              </a:r>
            </a:p>
          </p:txBody>
        </p:sp>
        <p:sp>
          <p:nvSpPr>
            <p:cNvPr id="143385" name="Text Box 25"/>
            <p:cNvSpPr txBox="1">
              <a:spLocks noChangeArrowheads="1"/>
            </p:cNvSpPr>
            <p:nvPr/>
          </p:nvSpPr>
          <p:spPr bwMode="auto">
            <a:xfrm>
              <a:off x="1974" y="3909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>
                  <a:solidFill>
                    <a:srgbClr val="000099"/>
                  </a:solidFill>
                </a:rPr>
                <a:t>С</a:t>
              </a:r>
            </a:p>
          </p:txBody>
        </p:sp>
        <p:sp>
          <p:nvSpPr>
            <p:cNvPr id="143386" name="Text Box 26"/>
            <p:cNvSpPr txBox="1">
              <a:spLocks noChangeArrowheads="1"/>
            </p:cNvSpPr>
            <p:nvPr/>
          </p:nvSpPr>
          <p:spPr bwMode="auto">
            <a:xfrm>
              <a:off x="1931" y="332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43387" name="Text Box 27"/>
            <p:cNvSpPr txBox="1">
              <a:spLocks noChangeArrowheads="1"/>
            </p:cNvSpPr>
            <p:nvPr/>
          </p:nvSpPr>
          <p:spPr bwMode="auto">
            <a:xfrm>
              <a:off x="2751" y="28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43388" name="Text Box 28"/>
            <p:cNvSpPr txBox="1">
              <a:spLocks noChangeArrowheads="1"/>
            </p:cNvSpPr>
            <p:nvPr/>
          </p:nvSpPr>
          <p:spPr bwMode="auto">
            <a:xfrm>
              <a:off x="2806" y="375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</p:grpSp>
      <p:sp>
        <p:nvSpPr>
          <p:cNvPr id="143389" name="Freeform 29"/>
          <p:cNvSpPr>
            <a:spLocks/>
          </p:cNvSpPr>
          <p:nvPr/>
        </p:nvSpPr>
        <p:spPr bwMode="auto">
          <a:xfrm rot="-1437455">
            <a:off x="4856163" y="4489450"/>
            <a:ext cx="3762375" cy="1746250"/>
          </a:xfrm>
          <a:custGeom>
            <a:avLst/>
            <a:gdLst>
              <a:gd name="T0" fmla="*/ 817 w 1543"/>
              <a:gd name="T1" fmla="*/ 0 h 2948"/>
              <a:gd name="T2" fmla="*/ 0 w 1543"/>
              <a:gd name="T3" fmla="*/ 1996 h 2948"/>
              <a:gd name="T4" fmla="*/ 1543 w 1543"/>
              <a:gd name="T5" fmla="*/ 2948 h 2948"/>
              <a:gd name="T6" fmla="*/ 817 w 1543"/>
              <a:gd name="T7" fmla="*/ 0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3" h="2948">
                <a:moveTo>
                  <a:pt x="817" y="0"/>
                </a:moveTo>
                <a:lnTo>
                  <a:pt x="0" y="1996"/>
                </a:lnTo>
                <a:lnTo>
                  <a:pt x="1543" y="2948"/>
                </a:lnTo>
                <a:lnTo>
                  <a:pt x="817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190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sp>
        <p:nvSpPr>
          <p:cNvPr id="143390" name="Text Box 30"/>
          <p:cNvSpPr txBox="1">
            <a:spLocks noChangeArrowheads="1"/>
          </p:cNvSpPr>
          <p:nvPr/>
        </p:nvSpPr>
        <p:spPr bwMode="auto">
          <a:xfrm rot="-321218">
            <a:off x="8532813" y="5373688"/>
            <a:ext cx="363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99"/>
                </a:solidFill>
              </a:rPr>
              <a:t>Q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143391" name="Text Box 31"/>
          <p:cNvSpPr txBox="1">
            <a:spLocks noChangeArrowheads="1"/>
          </p:cNvSpPr>
          <p:nvPr/>
        </p:nvSpPr>
        <p:spPr bwMode="auto">
          <a:xfrm rot="-186756">
            <a:off x="6156325" y="4292600"/>
            <a:ext cx="341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99"/>
                </a:solidFill>
              </a:rPr>
              <a:t>R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143392" name="Text Box 32"/>
          <p:cNvSpPr txBox="1">
            <a:spLocks noChangeArrowheads="1"/>
          </p:cNvSpPr>
          <p:nvPr/>
        </p:nvSpPr>
        <p:spPr bwMode="auto">
          <a:xfrm>
            <a:off x="4859338" y="6021388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99"/>
                </a:solidFill>
              </a:rPr>
              <a:t>N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143393" name="Text Box 33"/>
          <p:cNvSpPr txBox="1">
            <a:spLocks noChangeArrowheads="1"/>
          </p:cNvSpPr>
          <p:nvPr/>
        </p:nvSpPr>
        <p:spPr bwMode="auto">
          <a:xfrm>
            <a:off x="7524750" y="4581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43394" name="Text Box 34"/>
          <p:cNvSpPr txBox="1">
            <a:spLocks noChangeArrowheads="1"/>
          </p:cNvSpPr>
          <p:nvPr/>
        </p:nvSpPr>
        <p:spPr bwMode="auto">
          <a:xfrm>
            <a:off x="5651500" y="49418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43395" name="Text Box 35"/>
          <p:cNvSpPr txBox="1">
            <a:spLocks noChangeArrowheads="1"/>
          </p:cNvSpPr>
          <p:nvPr/>
        </p:nvSpPr>
        <p:spPr bwMode="auto">
          <a:xfrm>
            <a:off x="6948488" y="58054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14</a:t>
            </a:r>
          </a:p>
        </p:txBody>
      </p:sp>
      <p:sp>
        <p:nvSpPr>
          <p:cNvPr id="143396" name="Text Box 36"/>
          <p:cNvSpPr txBox="1">
            <a:spLocks noChangeArrowheads="1"/>
          </p:cNvSpPr>
          <p:nvPr/>
        </p:nvSpPr>
        <p:spPr bwMode="auto">
          <a:xfrm>
            <a:off x="1042988" y="2998788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40458C"/>
                </a:solidFill>
              </a:rPr>
              <a:t>18</a:t>
            </a:r>
            <a:r>
              <a:rPr lang="en-US">
                <a:solidFill>
                  <a:srgbClr val="40458C"/>
                </a:solidFill>
              </a:rPr>
              <a:t>&lt;12+8</a:t>
            </a:r>
            <a:r>
              <a:rPr lang="ru-RU">
                <a:solidFill>
                  <a:srgbClr val="40458C"/>
                </a:solidFill>
              </a:rPr>
              <a:t> (Верно)</a:t>
            </a:r>
          </a:p>
        </p:txBody>
      </p:sp>
      <p:sp>
        <p:nvSpPr>
          <p:cNvPr id="143397" name="Text Box 37"/>
          <p:cNvSpPr txBox="1">
            <a:spLocks noChangeArrowheads="1"/>
          </p:cNvSpPr>
          <p:nvPr/>
        </p:nvSpPr>
        <p:spPr bwMode="auto">
          <a:xfrm>
            <a:off x="1763713" y="5300663"/>
            <a:ext cx="1019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40458C"/>
                </a:solidFill>
              </a:rPr>
              <a:t>1</a:t>
            </a:r>
            <a:r>
              <a:rPr lang="en-US">
                <a:solidFill>
                  <a:srgbClr val="40458C"/>
                </a:solidFill>
              </a:rPr>
              <a:t>1&lt;4+7</a:t>
            </a:r>
            <a:endParaRPr lang="ru-RU">
              <a:solidFill>
                <a:srgbClr val="40458C"/>
              </a:solidFill>
            </a:endParaRPr>
          </a:p>
        </p:txBody>
      </p:sp>
      <p:sp>
        <p:nvSpPr>
          <p:cNvPr id="143398" name="Text Box 38"/>
          <p:cNvSpPr txBox="1">
            <a:spLocks noChangeArrowheads="1"/>
          </p:cNvSpPr>
          <p:nvPr/>
        </p:nvSpPr>
        <p:spPr bwMode="auto">
          <a:xfrm>
            <a:off x="6084888" y="2852738"/>
            <a:ext cx="1019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40458C"/>
                </a:solidFill>
              </a:rPr>
              <a:t>1</a:t>
            </a:r>
            <a:r>
              <a:rPr lang="en-US">
                <a:solidFill>
                  <a:srgbClr val="40458C"/>
                </a:solidFill>
              </a:rPr>
              <a:t>4&lt;6+7</a:t>
            </a:r>
            <a:endParaRPr lang="ru-RU">
              <a:solidFill>
                <a:srgbClr val="40458C"/>
              </a:solidFill>
            </a:endParaRPr>
          </a:p>
        </p:txBody>
      </p:sp>
      <p:sp>
        <p:nvSpPr>
          <p:cNvPr id="143399" name="Text Box 39"/>
          <p:cNvSpPr txBox="1">
            <a:spLocks noChangeArrowheads="1"/>
          </p:cNvSpPr>
          <p:nvPr/>
        </p:nvSpPr>
        <p:spPr bwMode="auto">
          <a:xfrm>
            <a:off x="6011863" y="5232400"/>
            <a:ext cx="1900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40458C"/>
                </a:solidFill>
              </a:rPr>
              <a:t>1</a:t>
            </a:r>
            <a:r>
              <a:rPr lang="en-US">
                <a:solidFill>
                  <a:srgbClr val="40458C"/>
                </a:solidFill>
              </a:rPr>
              <a:t>4&lt;9+8</a:t>
            </a:r>
            <a:r>
              <a:rPr lang="ru-RU">
                <a:solidFill>
                  <a:srgbClr val="40458C"/>
                </a:solidFill>
              </a:rPr>
              <a:t> (Верно)</a:t>
            </a:r>
          </a:p>
        </p:txBody>
      </p:sp>
      <p:sp>
        <p:nvSpPr>
          <p:cNvPr id="143400" name="Text Box 40"/>
          <p:cNvSpPr txBox="1">
            <a:spLocks noChangeArrowheads="1"/>
          </p:cNvSpPr>
          <p:nvPr/>
        </p:nvSpPr>
        <p:spPr bwMode="auto">
          <a:xfrm>
            <a:off x="2195513" y="1268413"/>
            <a:ext cx="3232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660066"/>
                </a:solidFill>
              </a:rPr>
              <a:t>Достаточно проверить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660066"/>
                </a:solidFill>
              </a:rPr>
              <a:t>выполнение неравенства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660066"/>
                </a:solidFill>
              </a:rPr>
              <a:t>для </a:t>
            </a:r>
            <a:r>
              <a:rPr lang="ru-RU" sz="2000">
                <a:solidFill>
                  <a:srgbClr val="FF0000"/>
                </a:solidFill>
              </a:rPr>
              <a:t>большей</a:t>
            </a:r>
            <a:r>
              <a:rPr lang="ru-RU" sz="2000">
                <a:solidFill>
                  <a:srgbClr val="660066"/>
                </a:solidFill>
              </a:rPr>
              <a:t> стороны.</a:t>
            </a:r>
          </a:p>
        </p:txBody>
      </p:sp>
      <p:grpSp>
        <p:nvGrpSpPr>
          <p:cNvPr id="143401" name="Group 41"/>
          <p:cNvGrpSpPr>
            <a:grpSpLocks/>
          </p:cNvGrpSpPr>
          <p:nvPr/>
        </p:nvGrpSpPr>
        <p:grpSpPr bwMode="auto">
          <a:xfrm>
            <a:off x="6300788" y="2924175"/>
            <a:ext cx="431800" cy="360363"/>
            <a:chOff x="2200" y="2205"/>
            <a:chExt cx="272" cy="227"/>
          </a:xfrm>
        </p:grpSpPr>
        <p:sp>
          <p:nvSpPr>
            <p:cNvPr id="143402" name="Line 42"/>
            <p:cNvSpPr>
              <a:spLocks noChangeShapeType="1"/>
            </p:cNvSpPr>
            <p:nvPr/>
          </p:nvSpPr>
          <p:spPr bwMode="auto">
            <a:xfrm>
              <a:off x="2245" y="2205"/>
              <a:ext cx="227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43403" name="Freeform 43"/>
            <p:cNvSpPr>
              <a:spLocks/>
            </p:cNvSpPr>
            <p:nvPr/>
          </p:nvSpPr>
          <p:spPr bwMode="auto">
            <a:xfrm>
              <a:off x="2200" y="2205"/>
              <a:ext cx="226" cy="227"/>
            </a:xfrm>
            <a:custGeom>
              <a:avLst/>
              <a:gdLst>
                <a:gd name="T0" fmla="*/ 170 w 170"/>
                <a:gd name="T1" fmla="*/ 0 h 203"/>
                <a:gd name="T2" fmla="*/ 0 w 170"/>
                <a:gd name="T3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0" h="203">
                  <a:moveTo>
                    <a:pt x="170" y="0"/>
                  </a:moveTo>
                  <a:lnTo>
                    <a:pt x="0" y="203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</p:grpSp>
      <p:grpSp>
        <p:nvGrpSpPr>
          <p:cNvPr id="143404" name="Group 44"/>
          <p:cNvGrpSpPr>
            <a:grpSpLocks/>
          </p:cNvGrpSpPr>
          <p:nvPr/>
        </p:nvGrpSpPr>
        <p:grpSpPr bwMode="auto">
          <a:xfrm>
            <a:off x="1979613" y="5300663"/>
            <a:ext cx="431800" cy="360362"/>
            <a:chOff x="2200" y="2205"/>
            <a:chExt cx="272" cy="227"/>
          </a:xfrm>
        </p:grpSpPr>
        <p:sp>
          <p:nvSpPr>
            <p:cNvPr id="143405" name="Line 45"/>
            <p:cNvSpPr>
              <a:spLocks noChangeShapeType="1"/>
            </p:cNvSpPr>
            <p:nvPr/>
          </p:nvSpPr>
          <p:spPr bwMode="auto">
            <a:xfrm>
              <a:off x="2245" y="2205"/>
              <a:ext cx="227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43406" name="Freeform 46"/>
            <p:cNvSpPr>
              <a:spLocks/>
            </p:cNvSpPr>
            <p:nvPr/>
          </p:nvSpPr>
          <p:spPr bwMode="auto">
            <a:xfrm>
              <a:off x="2200" y="2205"/>
              <a:ext cx="226" cy="227"/>
            </a:xfrm>
            <a:custGeom>
              <a:avLst/>
              <a:gdLst>
                <a:gd name="T0" fmla="*/ 170 w 170"/>
                <a:gd name="T1" fmla="*/ 0 h 203"/>
                <a:gd name="T2" fmla="*/ 0 w 170"/>
                <a:gd name="T3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0" h="203">
                  <a:moveTo>
                    <a:pt x="170" y="0"/>
                  </a:moveTo>
                  <a:lnTo>
                    <a:pt x="0" y="203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</p:grpSp>
      <p:pic>
        <p:nvPicPr>
          <p:cNvPr id="143407" name="Picture 47" descr="janito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2960688" cy="266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8" name="Picture 48" descr="janito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125538"/>
            <a:ext cx="2960688" cy="266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9" name="AutoShape 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021388"/>
            <a:ext cx="576262" cy="57626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27360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3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6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3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3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08941 0.02986 " pathEditMode="relative" rAng="0" ptsTypes="AA">
                                      <p:cBhvr>
                                        <p:cTn id="78" dur="5000" fill="hold"/>
                                        <p:tgtEl>
                                          <p:spTgt spid="143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2" y="148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43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3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3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4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09011 0.03681 " pathEditMode="relative" rAng="0" ptsTypes="AA">
                                      <p:cBhvr>
                                        <p:cTn id="117" dur="5000" fill="hold"/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7" y="1829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43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43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72"/>
                  </p:tgtEl>
                </p:cond>
              </p:nextCondLst>
            </p:seq>
          </p:childTnLst>
        </p:cTn>
      </p:par>
    </p:tnLst>
    <p:bldLst>
      <p:bldP spid="143396" grpId="0"/>
      <p:bldP spid="143397" grpId="0"/>
      <p:bldP spid="143398" grpId="0"/>
      <p:bldP spid="143399" grpId="0"/>
      <p:bldP spid="1434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323850" y="188913"/>
            <a:ext cx="72009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красивые равнобедренные треугольники.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лишние и щелкни по ним мышкой.</a:t>
            </a:r>
          </a:p>
        </p:txBody>
      </p:sp>
      <p:grpSp>
        <p:nvGrpSpPr>
          <p:cNvPr id="170039" name="Group 55"/>
          <p:cNvGrpSpPr>
            <a:grpSpLocks/>
          </p:cNvGrpSpPr>
          <p:nvPr/>
        </p:nvGrpSpPr>
        <p:grpSpPr bwMode="auto">
          <a:xfrm>
            <a:off x="5651500" y="2060575"/>
            <a:ext cx="3305175" cy="2341563"/>
            <a:chOff x="3560" y="1298"/>
            <a:chExt cx="2082" cy="1475"/>
          </a:xfrm>
        </p:grpSpPr>
        <p:sp>
          <p:nvSpPr>
            <p:cNvPr id="170035" name="AutoShape 51"/>
            <p:cNvSpPr>
              <a:spLocks noChangeArrowheads="1"/>
            </p:cNvSpPr>
            <p:nvPr/>
          </p:nvSpPr>
          <p:spPr bwMode="auto">
            <a:xfrm rot="1789598">
              <a:off x="3742" y="1434"/>
              <a:ext cx="1724" cy="82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70001" name="Text Box 17"/>
            <p:cNvSpPr txBox="1">
              <a:spLocks noChangeArrowheads="1"/>
            </p:cNvSpPr>
            <p:nvPr/>
          </p:nvSpPr>
          <p:spPr bwMode="auto">
            <a:xfrm flipH="1">
              <a:off x="5148" y="2523"/>
              <a:ext cx="4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99"/>
                  </a:solidFill>
                </a:rPr>
                <a:t>N</a:t>
              </a:r>
              <a:endParaRPr lang="ru-RU" sz="2000">
                <a:solidFill>
                  <a:srgbClr val="000099"/>
                </a:solidFill>
              </a:endParaRPr>
            </a:p>
          </p:txBody>
        </p:sp>
        <p:sp>
          <p:nvSpPr>
            <p:cNvPr id="170002" name="Text Box 18"/>
            <p:cNvSpPr txBox="1">
              <a:spLocks noChangeArrowheads="1"/>
            </p:cNvSpPr>
            <p:nvPr/>
          </p:nvSpPr>
          <p:spPr bwMode="auto">
            <a:xfrm>
              <a:off x="4150" y="214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16</a:t>
              </a:r>
            </a:p>
          </p:txBody>
        </p:sp>
        <p:sp>
          <p:nvSpPr>
            <p:cNvPr id="170003" name="Text Box 19"/>
            <p:cNvSpPr txBox="1">
              <a:spLocks noChangeArrowheads="1"/>
            </p:cNvSpPr>
            <p:nvPr/>
          </p:nvSpPr>
          <p:spPr bwMode="auto">
            <a:xfrm>
              <a:off x="4105" y="138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70004" name="Text Box 20"/>
            <p:cNvSpPr txBox="1">
              <a:spLocks noChangeArrowheads="1"/>
            </p:cNvSpPr>
            <p:nvPr/>
          </p:nvSpPr>
          <p:spPr bwMode="auto">
            <a:xfrm>
              <a:off x="4921" y="179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70037" name="Text Box 53"/>
            <p:cNvSpPr txBox="1">
              <a:spLocks noChangeArrowheads="1"/>
            </p:cNvSpPr>
            <p:nvPr/>
          </p:nvSpPr>
          <p:spPr bwMode="auto">
            <a:xfrm flipH="1">
              <a:off x="4740" y="1298"/>
              <a:ext cx="4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99"/>
                  </a:solidFill>
                </a:rPr>
                <a:t>I</a:t>
              </a:r>
              <a:endParaRPr lang="ru-RU" sz="2000">
                <a:solidFill>
                  <a:srgbClr val="000099"/>
                </a:solidFill>
              </a:endParaRPr>
            </a:p>
          </p:txBody>
        </p:sp>
        <p:sp>
          <p:nvSpPr>
            <p:cNvPr id="170038" name="Text Box 54"/>
            <p:cNvSpPr txBox="1">
              <a:spLocks noChangeArrowheads="1"/>
            </p:cNvSpPr>
            <p:nvPr/>
          </p:nvSpPr>
          <p:spPr bwMode="auto">
            <a:xfrm flipH="1">
              <a:off x="3560" y="1480"/>
              <a:ext cx="4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99"/>
                  </a:solidFill>
                </a:rPr>
                <a:t>W</a:t>
              </a:r>
              <a:endParaRPr lang="ru-RU" sz="2000">
                <a:solidFill>
                  <a:srgbClr val="000099"/>
                </a:solidFill>
              </a:endParaRPr>
            </a:p>
          </p:txBody>
        </p:sp>
      </p:grpSp>
      <p:sp>
        <p:nvSpPr>
          <p:cNvPr id="170034" name="AutoShape 50"/>
          <p:cNvSpPr>
            <a:spLocks noChangeArrowheads="1"/>
          </p:cNvSpPr>
          <p:nvPr/>
        </p:nvSpPr>
        <p:spPr bwMode="auto">
          <a:xfrm rot="2844515">
            <a:off x="1256507" y="983456"/>
            <a:ext cx="1873250" cy="20113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2195513" y="3141663"/>
            <a:ext cx="3365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2987675" y="12684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539750" y="184467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1692275" y="1196975"/>
            <a:ext cx="4889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2555875" y="2133600"/>
            <a:ext cx="4889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1116013" y="26368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grpSp>
        <p:nvGrpSpPr>
          <p:cNvPr id="170042" name="Group 58"/>
          <p:cNvGrpSpPr>
            <a:grpSpLocks/>
          </p:cNvGrpSpPr>
          <p:nvPr/>
        </p:nvGrpSpPr>
        <p:grpSpPr bwMode="auto">
          <a:xfrm>
            <a:off x="684213" y="3789363"/>
            <a:ext cx="4511675" cy="1968500"/>
            <a:chOff x="431" y="2387"/>
            <a:chExt cx="2842" cy="1240"/>
          </a:xfrm>
        </p:grpSpPr>
        <p:sp>
          <p:nvSpPr>
            <p:cNvPr id="170010" name="Text Box 26"/>
            <p:cNvSpPr txBox="1">
              <a:spLocks noChangeArrowheads="1"/>
            </p:cNvSpPr>
            <p:nvPr/>
          </p:nvSpPr>
          <p:spPr bwMode="auto">
            <a:xfrm>
              <a:off x="1655" y="3339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255</a:t>
              </a:r>
            </a:p>
          </p:txBody>
        </p:sp>
        <p:sp>
          <p:nvSpPr>
            <p:cNvPr id="170006" name="Freeform 22"/>
            <p:cNvSpPr>
              <a:spLocks/>
            </p:cNvSpPr>
            <p:nvPr/>
          </p:nvSpPr>
          <p:spPr bwMode="auto">
            <a:xfrm rot="-441172">
              <a:off x="542" y="2656"/>
              <a:ext cx="2599" cy="853"/>
            </a:xfrm>
            <a:custGeom>
              <a:avLst/>
              <a:gdLst>
                <a:gd name="T0" fmla="*/ 817 w 1543"/>
                <a:gd name="T1" fmla="*/ 0 h 2948"/>
                <a:gd name="T2" fmla="*/ 0 w 1543"/>
                <a:gd name="T3" fmla="*/ 1996 h 2948"/>
                <a:gd name="T4" fmla="*/ 1543 w 1543"/>
                <a:gd name="T5" fmla="*/ 2948 h 2948"/>
                <a:gd name="T6" fmla="*/ 817 w 1543"/>
                <a:gd name="T7" fmla="*/ 0 h 2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3" h="2948">
                  <a:moveTo>
                    <a:pt x="817" y="0"/>
                  </a:moveTo>
                  <a:lnTo>
                    <a:pt x="0" y="1996"/>
                  </a:lnTo>
                  <a:lnTo>
                    <a:pt x="1543" y="2948"/>
                  </a:lnTo>
                  <a:lnTo>
                    <a:pt x="81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66FF66"/>
                </a:gs>
              </a:gsLst>
              <a:path path="rect">
                <a:fillToRect l="50000" t="50000" r="50000" b="50000"/>
              </a:path>
            </a:gradFill>
            <a:ln w="19050" cap="flat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70007" name="Text Box 23"/>
            <p:cNvSpPr txBox="1">
              <a:spLocks noChangeArrowheads="1"/>
            </p:cNvSpPr>
            <p:nvPr/>
          </p:nvSpPr>
          <p:spPr bwMode="auto">
            <a:xfrm rot="229147">
              <a:off x="3061" y="3294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>
                  <a:solidFill>
                    <a:srgbClr val="000099"/>
                  </a:solidFill>
                </a:rPr>
                <a:t>А</a:t>
              </a:r>
            </a:p>
          </p:txBody>
        </p:sp>
        <p:sp>
          <p:nvSpPr>
            <p:cNvPr id="170008" name="Text Box 24"/>
            <p:cNvSpPr txBox="1">
              <a:spLocks noChangeArrowheads="1"/>
            </p:cNvSpPr>
            <p:nvPr/>
          </p:nvSpPr>
          <p:spPr bwMode="auto">
            <a:xfrm>
              <a:off x="1701" y="2387"/>
              <a:ext cx="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>
                  <a:solidFill>
                    <a:srgbClr val="000099"/>
                  </a:solidFill>
                </a:rPr>
                <a:t>В</a:t>
              </a:r>
            </a:p>
          </p:txBody>
        </p:sp>
        <p:sp>
          <p:nvSpPr>
            <p:cNvPr id="170009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>
                  <a:solidFill>
                    <a:srgbClr val="000099"/>
                  </a:solidFill>
                </a:rPr>
                <a:t>С</a:t>
              </a:r>
            </a:p>
          </p:txBody>
        </p:sp>
        <p:sp>
          <p:nvSpPr>
            <p:cNvPr id="170011" name="Text Box 27"/>
            <p:cNvSpPr txBox="1">
              <a:spLocks noChangeArrowheads="1"/>
            </p:cNvSpPr>
            <p:nvPr/>
          </p:nvSpPr>
          <p:spPr bwMode="auto">
            <a:xfrm>
              <a:off x="2245" y="2659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125</a:t>
              </a:r>
            </a:p>
          </p:txBody>
        </p:sp>
        <p:sp>
          <p:nvSpPr>
            <p:cNvPr id="170012" name="Text Box 28"/>
            <p:cNvSpPr txBox="1">
              <a:spLocks noChangeArrowheads="1"/>
            </p:cNvSpPr>
            <p:nvPr/>
          </p:nvSpPr>
          <p:spPr bwMode="auto">
            <a:xfrm>
              <a:off x="1020" y="2750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125</a:t>
              </a:r>
            </a:p>
          </p:txBody>
        </p:sp>
      </p:grpSp>
      <p:sp>
        <p:nvSpPr>
          <p:cNvPr id="170013" name="Freeform 29"/>
          <p:cNvSpPr>
            <a:spLocks/>
          </p:cNvSpPr>
          <p:nvPr/>
        </p:nvSpPr>
        <p:spPr bwMode="auto">
          <a:xfrm rot="-1437455">
            <a:off x="4856163" y="4489450"/>
            <a:ext cx="3762375" cy="1746250"/>
          </a:xfrm>
          <a:custGeom>
            <a:avLst/>
            <a:gdLst>
              <a:gd name="T0" fmla="*/ 817 w 1543"/>
              <a:gd name="T1" fmla="*/ 0 h 2948"/>
              <a:gd name="T2" fmla="*/ 0 w 1543"/>
              <a:gd name="T3" fmla="*/ 1996 h 2948"/>
              <a:gd name="T4" fmla="*/ 1543 w 1543"/>
              <a:gd name="T5" fmla="*/ 2948 h 2948"/>
              <a:gd name="T6" fmla="*/ 817 w 1543"/>
              <a:gd name="T7" fmla="*/ 0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3" h="2948">
                <a:moveTo>
                  <a:pt x="817" y="0"/>
                </a:moveTo>
                <a:lnTo>
                  <a:pt x="0" y="1996"/>
                </a:lnTo>
                <a:lnTo>
                  <a:pt x="1543" y="2948"/>
                </a:lnTo>
                <a:lnTo>
                  <a:pt x="817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19050" cap="flat" cmpd="sng">
            <a:solidFill>
              <a:srgbClr val="0066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sp>
        <p:nvSpPr>
          <p:cNvPr id="170014" name="Text Box 30"/>
          <p:cNvSpPr txBox="1">
            <a:spLocks noChangeArrowheads="1"/>
          </p:cNvSpPr>
          <p:nvPr/>
        </p:nvSpPr>
        <p:spPr bwMode="auto">
          <a:xfrm rot="-321218">
            <a:off x="8532813" y="5373688"/>
            <a:ext cx="363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99"/>
                </a:solidFill>
              </a:rPr>
              <a:t>Q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170015" name="Text Box 31"/>
          <p:cNvSpPr txBox="1">
            <a:spLocks noChangeArrowheads="1"/>
          </p:cNvSpPr>
          <p:nvPr/>
        </p:nvSpPr>
        <p:spPr bwMode="auto">
          <a:xfrm rot="-186756">
            <a:off x="6156325" y="4292600"/>
            <a:ext cx="341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99"/>
                </a:solidFill>
              </a:rPr>
              <a:t>R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170016" name="Text Box 32"/>
          <p:cNvSpPr txBox="1">
            <a:spLocks noChangeArrowheads="1"/>
          </p:cNvSpPr>
          <p:nvPr/>
        </p:nvSpPr>
        <p:spPr bwMode="auto">
          <a:xfrm>
            <a:off x="4859338" y="6021388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99"/>
                </a:solidFill>
              </a:rPr>
              <a:t>N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170017" name="Text Box 33"/>
          <p:cNvSpPr txBox="1">
            <a:spLocks noChangeArrowheads="1"/>
          </p:cNvSpPr>
          <p:nvPr/>
        </p:nvSpPr>
        <p:spPr bwMode="auto">
          <a:xfrm>
            <a:off x="7380288" y="43656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70018" name="Text Box 34"/>
          <p:cNvSpPr txBox="1">
            <a:spLocks noChangeArrowheads="1"/>
          </p:cNvSpPr>
          <p:nvPr/>
        </p:nvSpPr>
        <p:spPr bwMode="auto">
          <a:xfrm>
            <a:off x="5508625" y="50133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70019" name="Text Box 35"/>
          <p:cNvSpPr txBox="1">
            <a:spLocks noChangeArrowheads="1"/>
          </p:cNvSpPr>
          <p:nvPr/>
        </p:nvSpPr>
        <p:spPr bwMode="auto">
          <a:xfrm>
            <a:off x="6948488" y="58054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170020" name="Text Box 36"/>
          <p:cNvSpPr txBox="1">
            <a:spLocks noChangeArrowheads="1"/>
          </p:cNvSpPr>
          <p:nvPr/>
        </p:nvSpPr>
        <p:spPr bwMode="auto">
          <a:xfrm>
            <a:off x="900113" y="1989138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40458C"/>
                </a:solidFill>
              </a:rPr>
              <a:t>12</a:t>
            </a:r>
            <a:r>
              <a:rPr lang="en-US">
                <a:solidFill>
                  <a:srgbClr val="40458C"/>
                </a:solidFill>
              </a:rPr>
              <a:t>&lt;12+8</a:t>
            </a:r>
            <a:r>
              <a:rPr lang="ru-RU">
                <a:solidFill>
                  <a:srgbClr val="40458C"/>
                </a:solidFill>
              </a:rPr>
              <a:t> (Верно)</a:t>
            </a:r>
          </a:p>
        </p:txBody>
      </p:sp>
      <p:sp>
        <p:nvSpPr>
          <p:cNvPr id="170021" name="Text Box 37"/>
          <p:cNvSpPr txBox="1">
            <a:spLocks noChangeArrowheads="1"/>
          </p:cNvSpPr>
          <p:nvPr/>
        </p:nvSpPr>
        <p:spPr bwMode="auto">
          <a:xfrm>
            <a:off x="2268538" y="4797425"/>
            <a:ext cx="1646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40458C"/>
                </a:solidFill>
              </a:rPr>
              <a:t>255</a:t>
            </a:r>
            <a:r>
              <a:rPr lang="en-US">
                <a:solidFill>
                  <a:srgbClr val="40458C"/>
                </a:solidFill>
              </a:rPr>
              <a:t>&lt;</a:t>
            </a:r>
            <a:r>
              <a:rPr lang="ru-RU">
                <a:solidFill>
                  <a:srgbClr val="40458C"/>
                </a:solidFill>
              </a:rPr>
              <a:t>125</a:t>
            </a:r>
            <a:r>
              <a:rPr lang="en-US">
                <a:solidFill>
                  <a:srgbClr val="40458C"/>
                </a:solidFill>
              </a:rPr>
              <a:t>+</a:t>
            </a:r>
            <a:r>
              <a:rPr lang="ru-RU">
                <a:solidFill>
                  <a:srgbClr val="40458C"/>
                </a:solidFill>
              </a:rPr>
              <a:t>125</a:t>
            </a:r>
          </a:p>
        </p:txBody>
      </p:sp>
      <p:sp>
        <p:nvSpPr>
          <p:cNvPr id="170022" name="Text Box 38"/>
          <p:cNvSpPr txBox="1">
            <a:spLocks noChangeArrowheads="1"/>
          </p:cNvSpPr>
          <p:nvPr/>
        </p:nvSpPr>
        <p:spPr bwMode="auto">
          <a:xfrm>
            <a:off x="6659563" y="2924175"/>
            <a:ext cx="1019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40458C"/>
                </a:solidFill>
              </a:rPr>
              <a:t>16</a:t>
            </a:r>
            <a:r>
              <a:rPr lang="en-US">
                <a:solidFill>
                  <a:srgbClr val="40458C"/>
                </a:solidFill>
              </a:rPr>
              <a:t>&lt;</a:t>
            </a:r>
            <a:r>
              <a:rPr lang="ru-RU">
                <a:solidFill>
                  <a:srgbClr val="40458C"/>
                </a:solidFill>
              </a:rPr>
              <a:t>8</a:t>
            </a:r>
            <a:r>
              <a:rPr lang="en-US">
                <a:solidFill>
                  <a:srgbClr val="40458C"/>
                </a:solidFill>
              </a:rPr>
              <a:t>+</a:t>
            </a:r>
            <a:r>
              <a:rPr lang="ru-RU">
                <a:solidFill>
                  <a:srgbClr val="40458C"/>
                </a:solidFill>
              </a:rPr>
              <a:t>8</a:t>
            </a:r>
          </a:p>
        </p:txBody>
      </p:sp>
      <p:sp>
        <p:nvSpPr>
          <p:cNvPr id="170023" name="Text Box 39"/>
          <p:cNvSpPr txBox="1">
            <a:spLocks noChangeArrowheads="1"/>
          </p:cNvSpPr>
          <p:nvPr/>
        </p:nvSpPr>
        <p:spPr bwMode="auto">
          <a:xfrm>
            <a:off x="6011863" y="5232400"/>
            <a:ext cx="1900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40458C"/>
                </a:solidFill>
              </a:rPr>
              <a:t>16</a:t>
            </a:r>
            <a:r>
              <a:rPr lang="en-US">
                <a:solidFill>
                  <a:srgbClr val="40458C"/>
                </a:solidFill>
              </a:rPr>
              <a:t>&lt;9+</a:t>
            </a:r>
            <a:r>
              <a:rPr lang="ru-RU">
                <a:solidFill>
                  <a:srgbClr val="40458C"/>
                </a:solidFill>
              </a:rPr>
              <a:t>9 (Верно)</a:t>
            </a:r>
          </a:p>
        </p:txBody>
      </p:sp>
      <p:grpSp>
        <p:nvGrpSpPr>
          <p:cNvPr id="170043" name="Group 59"/>
          <p:cNvGrpSpPr>
            <a:grpSpLocks/>
          </p:cNvGrpSpPr>
          <p:nvPr/>
        </p:nvGrpSpPr>
        <p:grpSpPr bwMode="auto">
          <a:xfrm>
            <a:off x="6877050" y="2924175"/>
            <a:ext cx="431800" cy="360363"/>
            <a:chOff x="4332" y="1842"/>
            <a:chExt cx="272" cy="227"/>
          </a:xfrm>
        </p:grpSpPr>
        <p:sp>
          <p:nvSpPr>
            <p:cNvPr id="170026" name="Line 42"/>
            <p:cNvSpPr>
              <a:spLocks noChangeShapeType="1"/>
            </p:cNvSpPr>
            <p:nvPr/>
          </p:nvSpPr>
          <p:spPr bwMode="auto">
            <a:xfrm>
              <a:off x="4377" y="1842"/>
              <a:ext cx="227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70027" name="Freeform 43"/>
            <p:cNvSpPr>
              <a:spLocks/>
            </p:cNvSpPr>
            <p:nvPr/>
          </p:nvSpPr>
          <p:spPr bwMode="auto">
            <a:xfrm>
              <a:off x="4332" y="1842"/>
              <a:ext cx="226" cy="227"/>
            </a:xfrm>
            <a:custGeom>
              <a:avLst/>
              <a:gdLst>
                <a:gd name="T0" fmla="*/ 170 w 170"/>
                <a:gd name="T1" fmla="*/ 0 h 203"/>
                <a:gd name="T2" fmla="*/ 0 w 170"/>
                <a:gd name="T3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0" h="203">
                  <a:moveTo>
                    <a:pt x="170" y="0"/>
                  </a:moveTo>
                  <a:lnTo>
                    <a:pt x="0" y="203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</p:grpSp>
      <p:grpSp>
        <p:nvGrpSpPr>
          <p:cNvPr id="170028" name="Group 44"/>
          <p:cNvGrpSpPr>
            <a:grpSpLocks/>
          </p:cNvGrpSpPr>
          <p:nvPr/>
        </p:nvGrpSpPr>
        <p:grpSpPr bwMode="auto">
          <a:xfrm>
            <a:off x="2627313" y="4797425"/>
            <a:ext cx="431800" cy="360363"/>
            <a:chOff x="2200" y="2205"/>
            <a:chExt cx="272" cy="227"/>
          </a:xfrm>
        </p:grpSpPr>
        <p:sp>
          <p:nvSpPr>
            <p:cNvPr id="170029" name="Line 45"/>
            <p:cNvSpPr>
              <a:spLocks noChangeShapeType="1"/>
            </p:cNvSpPr>
            <p:nvPr/>
          </p:nvSpPr>
          <p:spPr bwMode="auto">
            <a:xfrm>
              <a:off x="2245" y="2205"/>
              <a:ext cx="227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70030" name="Freeform 46"/>
            <p:cNvSpPr>
              <a:spLocks/>
            </p:cNvSpPr>
            <p:nvPr/>
          </p:nvSpPr>
          <p:spPr bwMode="auto">
            <a:xfrm>
              <a:off x="2200" y="2205"/>
              <a:ext cx="226" cy="227"/>
            </a:xfrm>
            <a:custGeom>
              <a:avLst/>
              <a:gdLst>
                <a:gd name="T0" fmla="*/ 170 w 170"/>
                <a:gd name="T1" fmla="*/ 0 h 203"/>
                <a:gd name="T2" fmla="*/ 0 w 170"/>
                <a:gd name="T3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0" h="203">
                  <a:moveTo>
                    <a:pt x="170" y="0"/>
                  </a:moveTo>
                  <a:lnTo>
                    <a:pt x="0" y="203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</p:grpSp>
      <p:sp>
        <p:nvSpPr>
          <p:cNvPr id="170033" name="AutoShape 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021388"/>
            <a:ext cx="576262" cy="57626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pic>
        <p:nvPicPr>
          <p:cNvPr id="170031" name="Picture 47" descr="janito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175"/>
            <a:ext cx="2960688" cy="266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032" name="Picture 48" descr="janito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857" y="1083452"/>
            <a:ext cx="2473010" cy="222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498891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00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0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0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03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0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0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0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0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0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0.14531 0.12084 " pathEditMode="relative" rAng="0" ptsTypes="AA">
                                      <p:cBhvr>
                                        <p:cTn id="90" dur="5000" fill="hold"/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7" y="6042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3000"/>
                                        <p:tgtEl>
                                          <p:spTgt spid="170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0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0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70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70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70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22013 0.05787 " pathEditMode="relative" rAng="0" ptsTypes="AA">
                                      <p:cBhvr>
                                        <p:cTn id="130" dur="5000" fill="hold"/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7" y="2894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3000"/>
                                        <p:tgtEl>
                                          <p:spTgt spid="170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70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042"/>
                  </p:tgtEl>
                </p:cond>
              </p:nextCondLst>
            </p:seq>
          </p:childTnLst>
        </p:cTn>
      </p:par>
    </p:tnLst>
    <p:bldLst>
      <p:bldP spid="170020" grpId="0"/>
      <p:bldP spid="170020" grpId="1"/>
      <p:bldP spid="170021" grpId="0"/>
      <p:bldP spid="170022" grpId="0"/>
      <p:bldP spid="1700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79388" y="280988"/>
            <a:ext cx="151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FF0000"/>
                </a:solidFill>
              </a:rPr>
              <a:t>№ 252.</a:t>
            </a:r>
          </a:p>
        </p:txBody>
      </p:sp>
      <p:sp>
        <p:nvSpPr>
          <p:cNvPr id="156677" name="AutoShape 5"/>
          <p:cNvSpPr>
            <a:spLocks noChangeArrowheads="1"/>
          </p:cNvSpPr>
          <p:nvPr/>
        </p:nvSpPr>
        <p:spPr bwMode="auto">
          <a:xfrm>
            <a:off x="1979613" y="1747838"/>
            <a:ext cx="3168650" cy="36734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H="1">
            <a:off x="250825" y="5419725"/>
            <a:ext cx="172878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pic>
        <p:nvPicPr>
          <p:cNvPr id="156681" name="Picture 9" descr="witch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27313" y="4627563"/>
            <a:ext cx="25527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682" name="Picture 10" descr="witch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627563"/>
            <a:ext cx="25527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83" name="Line 11"/>
          <p:cNvSpPr>
            <a:spLocks noChangeShapeType="1"/>
          </p:cNvSpPr>
          <p:nvPr/>
        </p:nvSpPr>
        <p:spPr bwMode="auto">
          <a:xfrm>
            <a:off x="5148263" y="5419725"/>
            <a:ext cx="320357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grpSp>
        <p:nvGrpSpPr>
          <p:cNvPr id="156686" name="Group 14"/>
          <p:cNvGrpSpPr>
            <a:grpSpLocks/>
          </p:cNvGrpSpPr>
          <p:nvPr/>
        </p:nvGrpSpPr>
        <p:grpSpPr bwMode="auto">
          <a:xfrm>
            <a:off x="1763713" y="5059363"/>
            <a:ext cx="3527425" cy="360362"/>
            <a:chOff x="1111" y="2704"/>
            <a:chExt cx="2222" cy="227"/>
          </a:xfrm>
        </p:grpSpPr>
        <p:sp>
          <p:nvSpPr>
            <p:cNvPr id="156684" name="Freeform 12"/>
            <p:cNvSpPr>
              <a:spLocks/>
            </p:cNvSpPr>
            <p:nvPr/>
          </p:nvSpPr>
          <p:spPr bwMode="auto">
            <a:xfrm>
              <a:off x="1111" y="2750"/>
              <a:ext cx="227" cy="181"/>
            </a:xfrm>
            <a:custGeom>
              <a:avLst/>
              <a:gdLst>
                <a:gd name="T0" fmla="*/ 341 w 341"/>
                <a:gd name="T1" fmla="*/ 0 h 272"/>
                <a:gd name="T2" fmla="*/ 159 w 341"/>
                <a:gd name="T3" fmla="*/ 45 h 272"/>
                <a:gd name="T4" fmla="*/ 23 w 341"/>
                <a:gd name="T5" fmla="*/ 181 h 272"/>
                <a:gd name="T6" fmla="*/ 23 w 341"/>
                <a:gd name="T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72">
                  <a:moveTo>
                    <a:pt x="341" y="0"/>
                  </a:moveTo>
                  <a:cubicBezTo>
                    <a:pt x="276" y="7"/>
                    <a:pt x="212" y="15"/>
                    <a:pt x="159" y="45"/>
                  </a:cubicBezTo>
                  <a:cubicBezTo>
                    <a:pt x="106" y="75"/>
                    <a:pt x="46" y="143"/>
                    <a:pt x="23" y="181"/>
                  </a:cubicBezTo>
                  <a:cubicBezTo>
                    <a:pt x="0" y="219"/>
                    <a:pt x="11" y="245"/>
                    <a:pt x="23" y="272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56685" name="Freeform 13"/>
            <p:cNvSpPr>
              <a:spLocks/>
            </p:cNvSpPr>
            <p:nvPr/>
          </p:nvSpPr>
          <p:spPr bwMode="auto">
            <a:xfrm rot="4696805">
              <a:off x="3129" y="2727"/>
              <a:ext cx="227" cy="181"/>
            </a:xfrm>
            <a:custGeom>
              <a:avLst/>
              <a:gdLst>
                <a:gd name="T0" fmla="*/ 341 w 341"/>
                <a:gd name="T1" fmla="*/ 0 h 272"/>
                <a:gd name="T2" fmla="*/ 159 w 341"/>
                <a:gd name="T3" fmla="*/ 45 h 272"/>
                <a:gd name="T4" fmla="*/ 23 w 341"/>
                <a:gd name="T5" fmla="*/ 181 h 272"/>
                <a:gd name="T6" fmla="*/ 23 w 341"/>
                <a:gd name="T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72">
                  <a:moveTo>
                    <a:pt x="341" y="0"/>
                  </a:moveTo>
                  <a:cubicBezTo>
                    <a:pt x="276" y="7"/>
                    <a:pt x="212" y="15"/>
                    <a:pt x="159" y="45"/>
                  </a:cubicBezTo>
                  <a:cubicBezTo>
                    <a:pt x="106" y="75"/>
                    <a:pt x="46" y="143"/>
                    <a:pt x="23" y="181"/>
                  </a:cubicBezTo>
                  <a:cubicBezTo>
                    <a:pt x="0" y="219"/>
                    <a:pt x="11" y="245"/>
                    <a:pt x="23" y="272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</p:grp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1891900" y="98425"/>
            <a:ext cx="633571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=74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см.     Одна из сторон 16см.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Найти две другие стороны треугольника.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4067175" y="1125538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40458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АВ=16см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6804025" y="1125538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40458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ВС=16см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2916238" y="1268413"/>
            <a:ext cx="5492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800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1763713" y="5373688"/>
            <a:ext cx="5429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800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>
            <a:off x="4643438" y="5300663"/>
            <a:ext cx="5508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800">
                <a:solidFill>
                  <a:srgbClr val="000099"/>
                </a:solidFill>
              </a:rPr>
              <a:t>С</a:t>
            </a:r>
          </a:p>
        </p:txBody>
      </p:sp>
      <p:grpSp>
        <p:nvGrpSpPr>
          <p:cNvPr id="156695" name="Group 23"/>
          <p:cNvGrpSpPr>
            <a:grpSpLocks/>
          </p:cNvGrpSpPr>
          <p:nvPr/>
        </p:nvGrpSpPr>
        <p:grpSpPr bwMode="auto">
          <a:xfrm>
            <a:off x="2627313" y="3357563"/>
            <a:ext cx="1970087" cy="300037"/>
            <a:chOff x="1655" y="2115"/>
            <a:chExt cx="1241" cy="189"/>
          </a:xfrm>
        </p:grpSpPr>
        <p:sp>
          <p:nvSpPr>
            <p:cNvPr id="156693" name="Line 21"/>
            <p:cNvSpPr>
              <a:spLocks noChangeShapeType="1"/>
            </p:cNvSpPr>
            <p:nvPr/>
          </p:nvSpPr>
          <p:spPr bwMode="auto">
            <a:xfrm>
              <a:off x="1655" y="2115"/>
              <a:ext cx="227" cy="136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56694" name="Freeform 22"/>
            <p:cNvSpPr>
              <a:spLocks/>
            </p:cNvSpPr>
            <p:nvPr/>
          </p:nvSpPr>
          <p:spPr bwMode="auto">
            <a:xfrm>
              <a:off x="2640" y="2144"/>
              <a:ext cx="256" cy="160"/>
            </a:xfrm>
            <a:custGeom>
              <a:avLst/>
              <a:gdLst>
                <a:gd name="T0" fmla="*/ 0 w 256"/>
                <a:gd name="T1" fmla="*/ 160 h 160"/>
                <a:gd name="T2" fmla="*/ 256 w 256"/>
                <a:gd name="T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6" h="160">
                  <a:moveTo>
                    <a:pt x="0" y="160"/>
                  </a:moveTo>
                  <a:lnTo>
                    <a:pt x="256" y="0"/>
                  </a:ln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</p:grpSp>
      <p:sp>
        <p:nvSpPr>
          <p:cNvPr id="156696" name="AutoShape 24"/>
          <p:cNvSpPr>
            <a:spLocks noChangeArrowheads="1"/>
          </p:cNvSpPr>
          <p:nvPr/>
        </p:nvSpPr>
        <p:spPr bwMode="auto">
          <a:xfrm>
            <a:off x="4859338" y="2349500"/>
            <a:ext cx="4105275" cy="2374900"/>
          </a:xfrm>
          <a:prstGeom prst="wedgeRoundRectCallout">
            <a:avLst>
              <a:gd name="adj1" fmla="val -55644"/>
              <a:gd name="adj2" fmla="val -77472"/>
              <a:gd name="adj3" fmla="val 16667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40458C"/>
                </a:solidFill>
              </a:rPr>
              <a:t>АВ=АС=16см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>
              <a:solidFill>
                <a:srgbClr val="40458C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>
                <a:solidFill>
                  <a:srgbClr val="40458C"/>
                </a:solidFill>
              </a:rPr>
              <a:t>ВС=74 – (16+16)=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40458C"/>
                </a:solidFill>
              </a:rPr>
              <a:t>=42см</a:t>
            </a:r>
          </a:p>
        </p:txBody>
      </p:sp>
      <p:sp>
        <p:nvSpPr>
          <p:cNvPr id="156697" name="Text Box 25"/>
          <p:cNvSpPr txBox="1">
            <a:spLocks noChangeArrowheads="1"/>
          </p:cNvSpPr>
          <p:nvPr/>
        </p:nvSpPr>
        <p:spPr bwMode="auto">
          <a:xfrm>
            <a:off x="1979613" y="2924175"/>
            <a:ext cx="682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000099"/>
                </a:solidFill>
              </a:rPr>
              <a:t>16</a:t>
            </a:r>
          </a:p>
        </p:txBody>
      </p:sp>
      <p:sp>
        <p:nvSpPr>
          <p:cNvPr id="156698" name="Text Box 26"/>
          <p:cNvSpPr txBox="1">
            <a:spLocks noChangeArrowheads="1"/>
          </p:cNvSpPr>
          <p:nvPr/>
        </p:nvSpPr>
        <p:spPr bwMode="auto">
          <a:xfrm>
            <a:off x="4284663" y="2852738"/>
            <a:ext cx="682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000099"/>
                </a:solidFill>
              </a:rPr>
              <a:t>16</a:t>
            </a:r>
          </a:p>
        </p:txBody>
      </p:sp>
      <p:sp>
        <p:nvSpPr>
          <p:cNvPr id="156699" name="Text Box 27"/>
          <p:cNvSpPr txBox="1">
            <a:spLocks noChangeArrowheads="1"/>
          </p:cNvSpPr>
          <p:nvPr/>
        </p:nvSpPr>
        <p:spPr bwMode="auto">
          <a:xfrm>
            <a:off x="3276600" y="5445125"/>
            <a:ext cx="682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>
                <a:solidFill>
                  <a:srgbClr val="000099"/>
                </a:solidFill>
              </a:rPr>
              <a:t>42</a:t>
            </a:r>
          </a:p>
        </p:txBody>
      </p:sp>
      <p:sp>
        <p:nvSpPr>
          <p:cNvPr id="156700" name="Text Box 28"/>
          <p:cNvSpPr txBox="1">
            <a:spLocks noChangeArrowheads="1"/>
          </p:cNvSpPr>
          <p:nvPr/>
        </p:nvSpPr>
        <p:spPr bwMode="auto">
          <a:xfrm>
            <a:off x="5364163" y="5373688"/>
            <a:ext cx="357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0000"/>
                </a:solidFill>
              </a:rPr>
              <a:t>42</a:t>
            </a:r>
            <a:r>
              <a:rPr lang="en-US" sz="3600" b="1">
                <a:solidFill>
                  <a:srgbClr val="FF0000"/>
                </a:solidFill>
              </a:rPr>
              <a:t>&lt;16+16 (</a:t>
            </a:r>
            <a:r>
              <a:rPr lang="ru-RU" sz="3600" b="1">
                <a:solidFill>
                  <a:srgbClr val="FF0000"/>
                </a:solidFill>
              </a:rPr>
              <a:t>Н</a:t>
            </a:r>
            <a:r>
              <a:rPr lang="en-US" sz="3600" b="1">
                <a:solidFill>
                  <a:srgbClr val="FF0000"/>
                </a:solidFill>
              </a:rPr>
              <a:t>)</a:t>
            </a:r>
            <a:endParaRPr lang="ru-RU" sz="3600" b="1">
              <a:solidFill>
                <a:srgbClr val="FF0000"/>
              </a:solidFill>
            </a:endParaRPr>
          </a:p>
        </p:txBody>
      </p:sp>
      <p:grpSp>
        <p:nvGrpSpPr>
          <p:cNvPr id="156704" name="Group 32"/>
          <p:cNvGrpSpPr>
            <a:grpSpLocks/>
          </p:cNvGrpSpPr>
          <p:nvPr/>
        </p:nvGrpSpPr>
        <p:grpSpPr bwMode="auto">
          <a:xfrm>
            <a:off x="1547813" y="4797425"/>
            <a:ext cx="3978275" cy="457200"/>
            <a:chOff x="975" y="3022"/>
            <a:chExt cx="2506" cy="288"/>
          </a:xfrm>
        </p:grpSpPr>
        <p:sp>
          <p:nvSpPr>
            <p:cNvPr id="156702" name="Text Box 30"/>
            <p:cNvSpPr txBox="1">
              <a:spLocks noChangeArrowheads="1"/>
            </p:cNvSpPr>
            <p:nvPr/>
          </p:nvSpPr>
          <p:spPr bwMode="auto">
            <a:xfrm>
              <a:off x="3243" y="3022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56703" name="Text Box 31"/>
            <p:cNvSpPr txBox="1">
              <a:spLocks noChangeArrowheads="1"/>
            </p:cNvSpPr>
            <p:nvPr/>
          </p:nvSpPr>
          <p:spPr bwMode="auto">
            <a:xfrm>
              <a:off x="975" y="3022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156705" name="Line 33"/>
          <p:cNvSpPr>
            <a:spLocks noChangeShapeType="1"/>
          </p:cNvSpPr>
          <p:nvPr/>
        </p:nvSpPr>
        <p:spPr bwMode="auto">
          <a:xfrm>
            <a:off x="4067175" y="1700213"/>
            <a:ext cx="21605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sp>
        <p:nvSpPr>
          <p:cNvPr id="156707" name="AutoShape 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165850"/>
            <a:ext cx="576262" cy="576263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sp>
        <p:nvSpPr>
          <p:cNvPr id="156708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59788" y="404813"/>
            <a:ext cx="503237" cy="504825"/>
          </a:xfrm>
          <a:prstGeom prst="actionButtonInformation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39984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67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-0.58837 0.00348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27" y="16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73454 0.00347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1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5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708"/>
                  </p:tgtEl>
                </p:cond>
              </p:nextCondLst>
            </p:seq>
          </p:childTnLst>
        </p:cTn>
      </p:par>
    </p:tnLst>
    <p:bldLst>
      <p:bldP spid="156680" grpId="0" animBg="1"/>
      <p:bldP spid="156683" grpId="0" animBg="1"/>
      <p:bldP spid="156683" grpId="1" animBg="1"/>
      <p:bldP spid="156688" grpId="0"/>
      <p:bldP spid="156689" grpId="0"/>
      <p:bldP spid="156696" grpId="0" animBg="1"/>
      <p:bldP spid="156697" grpId="0"/>
      <p:bldP spid="156698" grpId="0"/>
      <p:bldP spid="156699" grpId="0"/>
      <p:bldP spid="156700" grpId="0"/>
      <p:bldP spid="156705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</TotalTime>
  <Words>452</Words>
  <Application>Microsoft Office PowerPoint</Application>
  <PresentationFormat>Экран (4:3)</PresentationFormat>
  <Paragraphs>160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Воздушный поток</vt:lpstr>
      <vt:lpstr>Формула</vt:lpstr>
      <vt:lpstr>Урок-презентация по теме «Неравенство треугольника» геометрия 7 класс  Земцова Марина Викторовна учитель математики МБОУ «Берновская СОШ» с.Берново, Старицкий район 2013 г.</vt:lpstr>
      <vt:lpstr>Как ты это понимаешь?</vt:lpstr>
      <vt:lpstr>Ребус</vt:lpstr>
      <vt:lpstr>Реши задачи</vt:lpstr>
      <vt:lpstr>Тема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2013-12-16T17:43:31Z</dcterms:created>
  <dcterms:modified xsi:type="dcterms:W3CDTF">2014-01-12T14:24:41Z</dcterms:modified>
</cp:coreProperties>
</file>