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87" r:id="rId4"/>
    <p:sldId id="257" r:id="rId5"/>
    <p:sldId id="258" r:id="rId6"/>
    <p:sldId id="263" r:id="rId7"/>
    <p:sldId id="264" r:id="rId8"/>
    <p:sldId id="265" r:id="rId9"/>
    <p:sldId id="267" r:id="rId10"/>
    <p:sldId id="270" r:id="rId11"/>
    <p:sldId id="280" r:id="rId12"/>
    <p:sldId id="260" r:id="rId13"/>
    <p:sldId id="268" r:id="rId14"/>
    <p:sldId id="269" r:id="rId15"/>
    <p:sldId id="259" r:id="rId16"/>
    <p:sldId id="261" r:id="rId17"/>
    <p:sldId id="281" r:id="rId18"/>
    <p:sldId id="271" r:id="rId19"/>
    <p:sldId id="266" r:id="rId20"/>
    <p:sldId id="272" r:id="rId21"/>
    <p:sldId id="273" r:id="rId22"/>
    <p:sldId id="275" r:id="rId23"/>
    <p:sldId id="276" r:id="rId24"/>
    <p:sldId id="286" r:id="rId25"/>
    <p:sldId id="282" r:id="rId26"/>
    <p:sldId id="283" r:id="rId27"/>
    <p:sldId id="285" r:id="rId28"/>
    <p:sldId id="279" r:id="rId29"/>
    <p:sldId id="277" r:id="rId30"/>
    <p:sldId id="278" r:id="rId31"/>
    <p:sldId id="28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D30B3B"/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26"/>
          <p:cNvGrpSpPr>
            <a:grpSpLocks/>
          </p:cNvGrpSpPr>
          <p:nvPr/>
        </p:nvGrpSpPr>
        <p:grpSpPr bwMode="auto">
          <a:xfrm>
            <a:off x="0" y="2895600"/>
            <a:ext cx="9144000" cy="3962400"/>
            <a:chOff x="0" y="1824"/>
            <a:chExt cx="5760" cy="2496"/>
          </a:xfrm>
        </p:grpSpPr>
        <p:grpSp>
          <p:nvGrpSpPr>
            <p:cNvPr id="3" name="Group 1027"/>
            <p:cNvGrpSpPr>
              <a:grpSpLocks/>
            </p:cNvGrpSpPr>
            <p:nvPr userDrawn="1"/>
          </p:nvGrpSpPr>
          <p:grpSpPr bwMode="auto">
            <a:xfrm>
              <a:off x="0" y="1824"/>
              <a:ext cx="5760" cy="2496"/>
              <a:chOff x="0" y="1824"/>
              <a:chExt cx="5760" cy="2496"/>
            </a:xfrm>
          </p:grpSpPr>
          <p:sp>
            <p:nvSpPr>
              <p:cNvPr id="23556" name="Rectangle 1028"/>
              <p:cNvSpPr>
                <a:spLocks noChangeArrowheads="1"/>
              </p:cNvSpPr>
              <p:nvPr userDrawn="1"/>
            </p:nvSpPr>
            <p:spPr bwMode="ltGray">
              <a:xfrm>
                <a:off x="5280" y="3264"/>
                <a:ext cx="336" cy="105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557" name="Rectangle 1029"/>
              <p:cNvSpPr>
                <a:spLocks noChangeArrowheads="1"/>
              </p:cNvSpPr>
              <p:nvPr userDrawn="1"/>
            </p:nvSpPr>
            <p:spPr bwMode="ltGray">
              <a:xfrm>
                <a:off x="144" y="3264"/>
                <a:ext cx="336" cy="105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558" name="Rectangle 1030"/>
              <p:cNvSpPr>
                <a:spLocks noChangeArrowheads="1"/>
              </p:cNvSpPr>
              <p:nvPr userDrawn="1"/>
            </p:nvSpPr>
            <p:spPr bwMode="ltGray">
              <a:xfrm>
                <a:off x="5280" y="2496"/>
                <a:ext cx="336" cy="1056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559" name="Rectangle 1031"/>
              <p:cNvSpPr>
                <a:spLocks noChangeArrowheads="1"/>
              </p:cNvSpPr>
              <p:nvPr userDrawn="1"/>
            </p:nvSpPr>
            <p:spPr bwMode="hidden">
              <a:xfrm>
                <a:off x="0" y="1824"/>
                <a:ext cx="5760" cy="288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560" name="Rectangle 1032"/>
              <p:cNvSpPr>
                <a:spLocks noChangeArrowheads="1"/>
              </p:cNvSpPr>
              <p:nvPr userDrawn="1"/>
            </p:nvSpPr>
            <p:spPr bwMode="hidden">
              <a:xfrm>
                <a:off x="5616" y="2064"/>
                <a:ext cx="144" cy="2256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561" name="Rectangle 1033"/>
              <p:cNvSpPr>
                <a:spLocks noChangeArrowheads="1"/>
              </p:cNvSpPr>
              <p:nvPr userDrawn="1"/>
            </p:nvSpPr>
            <p:spPr bwMode="hidden">
              <a:xfrm>
                <a:off x="0" y="2112"/>
                <a:ext cx="144" cy="2208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562" name="Rectangle 1034"/>
              <p:cNvSpPr>
                <a:spLocks noChangeArrowheads="1"/>
              </p:cNvSpPr>
              <p:nvPr userDrawn="1"/>
            </p:nvSpPr>
            <p:spPr bwMode="ltGray">
              <a:xfrm>
                <a:off x="144" y="2496"/>
                <a:ext cx="336" cy="1056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4" name="Group 1035"/>
              <p:cNvGrpSpPr>
                <a:grpSpLocks/>
              </p:cNvGrpSpPr>
              <p:nvPr userDrawn="1"/>
            </p:nvGrpSpPr>
            <p:grpSpPr bwMode="auto">
              <a:xfrm>
                <a:off x="8" y="2032"/>
                <a:ext cx="5724" cy="608"/>
                <a:chOff x="8" y="32"/>
                <a:chExt cx="5724" cy="608"/>
              </a:xfrm>
            </p:grpSpPr>
            <p:sp>
              <p:nvSpPr>
                <p:cNvPr id="23564" name="AutoShape 1036"/>
                <p:cNvSpPr>
                  <a:spLocks noChangeArrowheads="1"/>
                </p:cNvSpPr>
                <p:nvPr userDrawn="1"/>
              </p:nvSpPr>
              <p:spPr bwMode="auto">
                <a:xfrm>
                  <a:off x="56" y="32"/>
                  <a:ext cx="5641" cy="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3565" name="Rectangle 1037"/>
                <p:cNvSpPr>
                  <a:spLocks noChangeArrowheads="1"/>
                </p:cNvSpPr>
                <p:nvPr userDrawn="1"/>
              </p:nvSpPr>
              <p:spPr bwMode="auto">
                <a:xfrm>
                  <a:off x="248" y="56"/>
                  <a:ext cx="5232" cy="56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5" name="Group 1038"/>
                <p:cNvGrpSpPr>
                  <a:grpSpLocks/>
                </p:cNvGrpSpPr>
                <p:nvPr userDrawn="1"/>
              </p:nvGrpSpPr>
              <p:grpSpPr bwMode="auto">
                <a:xfrm>
                  <a:off x="272" y="400"/>
                  <a:ext cx="5208" cy="113"/>
                  <a:chOff x="254" y="463"/>
                  <a:chExt cx="5208" cy="113"/>
                </a:xfrm>
              </p:grpSpPr>
              <p:sp>
                <p:nvSpPr>
                  <p:cNvPr id="23567" name="Freeform 1039"/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3568" name="Freeform 1040"/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6" name="Group 1041"/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7" name="Group 104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8" name="Group 104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3572" name="Freeform 104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3573" name="Freeform 104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9" name="Group 104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3575" name="Freeform 104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3576" name="Freeform 104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10" name="Group 104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23578" name="Freeform 105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3579" name="Freeform 105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11" name="Group 105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3581" name="Freeform 105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3582" name="Freeform 105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12" name="Group 105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3584" name="Freeform 105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3585" name="Freeform 105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13" name="Group 105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3587" name="Freeform 105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3588" name="Freeform 106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14" name="Group 106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3590" name="Freeform 106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3591" name="Freeform 106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15" name="Group 106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3593" name="Freeform 10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3594" name="Freeform 10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16" name="Group 106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23596" name="Freeform 10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3597" name="Freeform 10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17" name="Group 10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23599" name="Freeform 10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3600" name="Freeform 10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18" name="Group 107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3602" name="Freeform 10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3603" name="Freeform 10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3604" name="Freeform 1076"/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4"/>
                        </a:cxn>
                        <a:cxn ang="0">
                          <a:pos x="0" y="1064"/>
                        </a:cxn>
                        <a:cxn ang="0">
                          <a:pos x="236" y="1064"/>
                        </a:cxn>
                        <a:cxn ang="0">
                          <a:pos x="1772" y="1064"/>
                        </a:cxn>
                        <a:cxn ang="0">
                          <a:pos x="2012" y="1064"/>
                        </a:cxn>
                        <a:cxn ang="0">
                          <a:pos x="2012" y="54"/>
                        </a:cxn>
                        <a:cxn ang="0">
                          <a:pos x="0" y="54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9" name="Group 1077"/>
                <p:cNvGrpSpPr>
                  <a:grpSpLocks/>
                </p:cNvGrpSpPr>
                <p:nvPr userDrawn="1"/>
              </p:nvGrpSpPr>
              <p:grpSpPr bwMode="auto">
                <a:xfrm>
                  <a:off x="262" y="399"/>
                  <a:ext cx="5208" cy="113"/>
                  <a:chOff x="254" y="463"/>
                  <a:chExt cx="5208" cy="113"/>
                </a:xfrm>
              </p:grpSpPr>
              <p:sp>
                <p:nvSpPr>
                  <p:cNvPr id="23606" name="Freeform 1078"/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3607" name="Freeform 1079"/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20" name="Group 1080"/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21" name="Group 108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22" name="Group 108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3611" name="Freeform 108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3612" name="Freeform 108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3" name="Group 108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3614" name="Freeform 108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3615" name="Freeform 108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4" name="Group 108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23617" name="Freeform 108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3618" name="Freeform 109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5" name="Group 109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3620" name="Freeform 109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3621" name="Freeform 109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6" name="Group 109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3623" name="Freeform 109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3624" name="Freeform 109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7" name="Group 109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3626" name="Freeform 109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3627" name="Freeform 109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8" name="Group 110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3629" name="Freeform 110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3630" name="Freeform 110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29" name="Group 110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3632" name="Freeform 11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3633" name="Freeform 11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0" name="Group 11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23635" name="Freeform 11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3636" name="Freeform 11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1" name="Group 110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23638" name="Freeform 11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3639" name="Freeform 11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3552" name="Group 111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3641" name="Freeform 111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3642" name="Freeform 11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3643" name="Freeform 1115"/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4"/>
                        </a:cxn>
                        <a:cxn ang="0">
                          <a:pos x="0" y="1064"/>
                        </a:cxn>
                        <a:cxn ang="0">
                          <a:pos x="236" y="1064"/>
                        </a:cxn>
                        <a:cxn ang="0">
                          <a:pos x="1772" y="1064"/>
                        </a:cxn>
                        <a:cxn ang="0">
                          <a:pos x="2012" y="1064"/>
                        </a:cxn>
                        <a:cxn ang="0">
                          <a:pos x="2012" y="54"/>
                        </a:cxn>
                        <a:cxn ang="0">
                          <a:pos x="0" y="54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553" name="Group 1116"/>
                <p:cNvGrpSpPr>
                  <a:grpSpLocks/>
                </p:cNvGrpSpPr>
                <p:nvPr userDrawn="1"/>
              </p:nvGrpSpPr>
              <p:grpSpPr bwMode="auto">
                <a:xfrm>
                  <a:off x="8" y="32"/>
                  <a:ext cx="568" cy="608"/>
                  <a:chOff x="8" y="32"/>
                  <a:chExt cx="568" cy="608"/>
                </a:xfrm>
              </p:grpSpPr>
              <p:sp>
                <p:nvSpPr>
                  <p:cNvPr id="23645" name="Freeform 1117"/>
                  <p:cNvSpPr>
                    <a:spLocks/>
                  </p:cNvSpPr>
                  <p:nvPr userDrawn="1"/>
                </p:nvSpPr>
                <p:spPr bwMode="auto">
                  <a:xfrm>
                    <a:off x="20" y="54"/>
                    <a:ext cx="556" cy="586"/>
                  </a:xfrm>
                  <a:custGeom>
                    <a:avLst/>
                    <a:gdLst/>
                    <a:ahLst/>
                    <a:cxnLst>
                      <a:cxn ang="0">
                        <a:pos x="1183" y="0"/>
                      </a:cxn>
                      <a:cxn ang="0">
                        <a:pos x="278" y="1706"/>
                      </a:cxn>
                      <a:cxn ang="0">
                        <a:pos x="2006" y="913"/>
                      </a:cxn>
                      <a:cxn ang="0">
                        <a:pos x="735" y="1519"/>
                      </a:cxn>
                      <a:cxn ang="0">
                        <a:pos x="1661" y="1060"/>
                      </a:cxn>
                      <a:cxn ang="0">
                        <a:pos x="1060" y="1394"/>
                      </a:cxn>
                      <a:cxn ang="0">
                        <a:pos x="1489" y="1187"/>
                      </a:cxn>
                      <a:cxn ang="0">
                        <a:pos x="1255" y="1355"/>
                      </a:cxn>
                      <a:cxn ang="0">
                        <a:pos x="1430" y="1221"/>
                      </a:cxn>
                      <a:cxn ang="0">
                        <a:pos x="1144" y="1403"/>
                      </a:cxn>
                      <a:cxn ang="0">
                        <a:pos x="1611" y="1144"/>
                      </a:cxn>
                      <a:cxn ang="0">
                        <a:pos x="843" y="1503"/>
                      </a:cxn>
                      <a:cxn ang="0">
                        <a:pos x="1876" y="960"/>
                      </a:cxn>
                      <a:cxn ang="0">
                        <a:pos x="474" y="1620"/>
                      </a:cxn>
                      <a:cxn ang="0">
                        <a:pos x="1158" y="267"/>
                      </a:cxn>
                      <a:cxn ang="0">
                        <a:pos x="1183" y="0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1270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3646" name="Freeform 1118"/>
                  <p:cNvSpPr>
                    <a:spLocks/>
                  </p:cNvSpPr>
                  <p:nvPr userDrawn="1"/>
                </p:nvSpPr>
                <p:spPr bwMode="auto">
                  <a:xfrm>
                    <a:off x="8" y="32"/>
                    <a:ext cx="556" cy="586"/>
                  </a:xfrm>
                  <a:custGeom>
                    <a:avLst/>
                    <a:gdLst/>
                    <a:ahLst/>
                    <a:cxnLst>
                      <a:cxn ang="0">
                        <a:pos x="1183" y="0"/>
                      </a:cxn>
                      <a:cxn ang="0">
                        <a:pos x="278" y="1706"/>
                      </a:cxn>
                      <a:cxn ang="0">
                        <a:pos x="2006" y="913"/>
                      </a:cxn>
                      <a:cxn ang="0">
                        <a:pos x="735" y="1519"/>
                      </a:cxn>
                      <a:cxn ang="0">
                        <a:pos x="1661" y="1060"/>
                      </a:cxn>
                      <a:cxn ang="0">
                        <a:pos x="1060" y="1394"/>
                      </a:cxn>
                      <a:cxn ang="0">
                        <a:pos x="1489" y="1187"/>
                      </a:cxn>
                      <a:cxn ang="0">
                        <a:pos x="1255" y="1355"/>
                      </a:cxn>
                      <a:cxn ang="0">
                        <a:pos x="1430" y="1221"/>
                      </a:cxn>
                      <a:cxn ang="0">
                        <a:pos x="1144" y="1403"/>
                      </a:cxn>
                      <a:cxn ang="0">
                        <a:pos x="1611" y="1144"/>
                      </a:cxn>
                      <a:cxn ang="0">
                        <a:pos x="843" y="1503"/>
                      </a:cxn>
                      <a:cxn ang="0">
                        <a:pos x="1876" y="960"/>
                      </a:cxn>
                      <a:cxn ang="0">
                        <a:pos x="474" y="1620"/>
                      </a:cxn>
                      <a:cxn ang="0">
                        <a:pos x="1158" y="267"/>
                      </a:cxn>
                      <a:cxn ang="0">
                        <a:pos x="1183" y="0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1270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3647" name="Freeform 1119"/>
                <p:cNvSpPr>
                  <a:spLocks/>
                </p:cNvSpPr>
                <p:nvPr userDrawn="1"/>
              </p:nvSpPr>
              <p:spPr bwMode="auto">
                <a:xfrm flipH="1">
                  <a:off x="5176" y="54"/>
                  <a:ext cx="556" cy="586"/>
                </a:xfrm>
                <a:custGeom>
                  <a:avLst/>
                  <a:gdLst/>
                  <a:ahLst/>
                  <a:cxnLst>
                    <a:cxn ang="0">
                      <a:pos x="1183" y="0"/>
                    </a:cxn>
                    <a:cxn ang="0">
                      <a:pos x="278" y="1706"/>
                    </a:cxn>
                    <a:cxn ang="0">
                      <a:pos x="2006" y="913"/>
                    </a:cxn>
                    <a:cxn ang="0">
                      <a:pos x="735" y="1519"/>
                    </a:cxn>
                    <a:cxn ang="0">
                      <a:pos x="1661" y="1060"/>
                    </a:cxn>
                    <a:cxn ang="0">
                      <a:pos x="1060" y="1394"/>
                    </a:cxn>
                    <a:cxn ang="0">
                      <a:pos x="1489" y="1187"/>
                    </a:cxn>
                    <a:cxn ang="0">
                      <a:pos x="1255" y="1355"/>
                    </a:cxn>
                    <a:cxn ang="0">
                      <a:pos x="1430" y="1221"/>
                    </a:cxn>
                    <a:cxn ang="0">
                      <a:pos x="1144" y="1403"/>
                    </a:cxn>
                    <a:cxn ang="0">
                      <a:pos x="1611" y="1144"/>
                    </a:cxn>
                    <a:cxn ang="0">
                      <a:pos x="843" y="1503"/>
                    </a:cxn>
                    <a:cxn ang="0">
                      <a:pos x="1876" y="960"/>
                    </a:cxn>
                    <a:cxn ang="0">
                      <a:pos x="474" y="1620"/>
                    </a:cxn>
                    <a:cxn ang="0">
                      <a:pos x="1158" y="267"/>
                    </a:cxn>
                    <a:cxn ang="0">
                      <a:pos x="1183" y="0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3648" name="Freeform 1120"/>
                <p:cNvSpPr>
                  <a:spLocks/>
                </p:cNvSpPr>
                <p:nvPr userDrawn="1"/>
              </p:nvSpPr>
              <p:spPr bwMode="auto">
                <a:xfrm flipH="1">
                  <a:off x="5164" y="32"/>
                  <a:ext cx="556" cy="586"/>
                </a:xfrm>
                <a:custGeom>
                  <a:avLst/>
                  <a:gdLst/>
                  <a:ahLst/>
                  <a:cxnLst>
                    <a:cxn ang="0">
                      <a:pos x="1183" y="0"/>
                    </a:cxn>
                    <a:cxn ang="0">
                      <a:pos x="278" y="1706"/>
                    </a:cxn>
                    <a:cxn ang="0">
                      <a:pos x="2006" y="913"/>
                    </a:cxn>
                    <a:cxn ang="0">
                      <a:pos x="735" y="1519"/>
                    </a:cxn>
                    <a:cxn ang="0">
                      <a:pos x="1661" y="1060"/>
                    </a:cxn>
                    <a:cxn ang="0">
                      <a:pos x="1060" y="1394"/>
                    </a:cxn>
                    <a:cxn ang="0">
                      <a:pos x="1489" y="1187"/>
                    </a:cxn>
                    <a:cxn ang="0">
                      <a:pos x="1255" y="1355"/>
                    </a:cxn>
                    <a:cxn ang="0">
                      <a:pos x="1430" y="1221"/>
                    </a:cxn>
                    <a:cxn ang="0">
                      <a:pos x="1144" y="1403"/>
                    </a:cxn>
                    <a:cxn ang="0">
                      <a:pos x="1611" y="1144"/>
                    </a:cxn>
                    <a:cxn ang="0">
                      <a:pos x="843" y="1503"/>
                    </a:cxn>
                    <a:cxn ang="0">
                      <a:pos x="1876" y="960"/>
                    </a:cxn>
                    <a:cxn ang="0">
                      <a:pos x="474" y="1620"/>
                    </a:cxn>
                    <a:cxn ang="0">
                      <a:pos x="1158" y="267"/>
                    </a:cxn>
                    <a:cxn ang="0">
                      <a:pos x="1183" y="0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3649" name="Rectangle 1121"/>
                <p:cNvSpPr>
                  <a:spLocks noChangeArrowheads="1"/>
                </p:cNvSpPr>
                <p:nvPr userDrawn="1"/>
              </p:nvSpPr>
              <p:spPr bwMode="auto">
                <a:xfrm>
                  <a:off x="248" y="32"/>
                  <a:ext cx="5232" cy="5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3650" name="Rectangle 1122"/>
              <p:cNvSpPr>
                <a:spLocks noChangeArrowheads="1"/>
              </p:cNvSpPr>
              <p:nvPr userDrawn="1"/>
            </p:nvSpPr>
            <p:spPr bwMode="hidden">
              <a:xfrm>
                <a:off x="480" y="2509"/>
                <a:ext cx="4786" cy="192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3554" name="Group 1123"/>
            <p:cNvGrpSpPr>
              <a:grpSpLocks/>
            </p:cNvGrpSpPr>
            <p:nvPr userDrawn="1"/>
          </p:nvGrpSpPr>
          <p:grpSpPr bwMode="auto">
            <a:xfrm>
              <a:off x="192" y="2592"/>
              <a:ext cx="240" cy="1152"/>
              <a:chOff x="192" y="2592"/>
              <a:chExt cx="384" cy="1728"/>
            </a:xfrm>
          </p:grpSpPr>
          <p:sp>
            <p:nvSpPr>
              <p:cNvPr id="23652" name="AutoShape 1124"/>
              <p:cNvSpPr>
                <a:spLocks noChangeArrowheads="1"/>
              </p:cNvSpPr>
              <p:nvPr/>
            </p:nvSpPr>
            <p:spPr bwMode="ltGray">
              <a:xfrm>
                <a:off x="192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653" name="AutoShape 1125"/>
              <p:cNvSpPr>
                <a:spLocks noChangeArrowheads="1"/>
              </p:cNvSpPr>
              <p:nvPr/>
            </p:nvSpPr>
            <p:spPr bwMode="ltGray">
              <a:xfrm>
                <a:off x="336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654" name="AutoShape 1126"/>
              <p:cNvSpPr>
                <a:spLocks noChangeArrowheads="1"/>
              </p:cNvSpPr>
              <p:nvPr/>
            </p:nvSpPr>
            <p:spPr bwMode="ltGray">
              <a:xfrm>
                <a:off x="480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3555" name="Group 1127"/>
            <p:cNvGrpSpPr>
              <a:grpSpLocks/>
            </p:cNvGrpSpPr>
            <p:nvPr userDrawn="1"/>
          </p:nvGrpSpPr>
          <p:grpSpPr bwMode="auto">
            <a:xfrm>
              <a:off x="5328" y="2592"/>
              <a:ext cx="240" cy="1152"/>
              <a:chOff x="192" y="2592"/>
              <a:chExt cx="384" cy="1728"/>
            </a:xfrm>
          </p:grpSpPr>
          <p:sp>
            <p:nvSpPr>
              <p:cNvPr id="23656" name="AutoShape 1128"/>
              <p:cNvSpPr>
                <a:spLocks noChangeArrowheads="1"/>
              </p:cNvSpPr>
              <p:nvPr/>
            </p:nvSpPr>
            <p:spPr bwMode="ltGray">
              <a:xfrm>
                <a:off x="192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657" name="AutoShape 1129"/>
              <p:cNvSpPr>
                <a:spLocks noChangeArrowheads="1"/>
              </p:cNvSpPr>
              <p:nvPr/>
            </p:nvSpPr>
            <p:spPr bwMode="ltGray">
              <a:xfrm>
                <a:off x="336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658" name="AutoShape 1130"/>
              <p:cNvSpPr>
                <a:spLocks noChangeArrowheads="1"/>
              </p:cNvSpPr>
              <p:nvPr/>
            </p:nvSpPr>
            <p:spPr bwMode="ltGray">
              <a:xfrm>
                <a:off x="480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3659" name="Rectangle 1131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660" name="Rectangle 113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3661" name="Rectangle 113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44CF1B89-7531-4E76-AB8D-9236904B91EF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23662" name="Rectangle 113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663" name="Rectangle 113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C46BCD5-DED0-426D-9F3C-37DBFAADD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1B89-7531-4E76-AB8D-9236904B91EF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6BCD5-DED0-426D-9F3C-37DBFAADD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838200"/>
            <a:ext cx="1943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5676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1B89-7531-4E76-AB8D-9236904B91EF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6BCD5-DED0-426D-9F3C-37DBFAADD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4CF1B89-7531-4E76-AB8D-9236904B91EF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C46BCD5-DED0-426D-9F3C-37DBFAADD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1B89-7531-4E76-AB8D-9236904B91EF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6BCD5-DED0-426D-9F3C-37DBFAADD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1B89-7531-4E76-AB8D-9236904B91EF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6BCD5-DED0-426D-9F3C-37DBFAADD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1B89-7531-4E76-AB8D-9236904B91EF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6BCD5-DED0-426D-9F3C-37DBFAADD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1B89-7531-4E76-AB8D-9236904B91EF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6BCD5-DED0-426D-9F3C-37DBFAADD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1B89-7531-4E76-AB8D-9236904B91EF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6BCD5-DED0-426D-9F3C-37DBFAADD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1B89-7531-4E76-AB8D-9236904B91EF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6BCD5-DED0-426D-9F3C-37DBFAADD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1B89-7531-4E76-AB8D-9236904B91EF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6BCD5-DED0-426D-9F3C-37DBFAADD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1B89-7531-4E76-AB8D-9236904B91EF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6BCD5-DED0-426D-9F3C-37DBFAADD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22532" name="Rectangle 4"/>
              <p:cNvSpPr>
                <a:spLocks noChangeArrowheads="1"/>
              </p:cNvSpPr>
              <p:nvPr/>
            </p:nvSpPr>
            <p:spPr bwMode="hidden">
              <a:xfrm>
                <a:off x="5280" y="480"/>
                <a:ext cx="336" cy="1344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33" name="Rectangle 5"/>
              <p:cNvSpPr>
                <a:spLocks noChangeArrowheads="1"/>
              </p:cNvSpPr>
              <p:nvPr/>
            </p:nvSpPr>
            <p:spPr bwMode="ltGray">
              <a:xfrm>
                <a:off x="0" y="0"/>
                <a:ext cx="5664" cy="9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34" name="Rectangle 6"/>
              <p:cNvSpPr>
                <a:spLocks noChangeArrowheads="1"/>
              </p:cNvSpPr>
              <p:nvPr/>
            </p:nvSpPr>
            <p:spPr bwMode="ltGray">
              <a:xfrm>
                <a:off x="5616" y="0"/>
                <a:ext cx="144" cy="43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35" name="Rectangle 7"/>
              <p:cNvSpPr>
                <a:spLocks noChangeArrowheads="1"/>
              </p:cNvSpPr>
              <p:nvPr/>
            </p:nvSpPr>
            <p:spPr bwMode="ltGray">
              <a:xfrm>
                <a:off x="0" y="0"/>
                <a:ext cx="144" cy="43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36" name="Rectangle 8"/>
              <p:cNvSpPr>
                <a:spLocks noChangeArrowheads="1"/>
              </p:cNvSpPr>
              <p:nvPr/>
            </p:nvSpPr>
            <p:spPr bwMode="hidden">
              <a:xfrm>
                <a:off x="144" y="480"/>
                <a:ext cx="336" cy="1344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4" name="Group 9"/>
              <p:cNvGrpSpPr>
                <a:grpSpLocks/>
              </p:cNvGrpSpPr>
              <p:nvPr/>
            </p:nvGrpSpPr>
            <p:grpSpPr bwMode="auto">
              <a:xfrm>
                <a:off x="8" y="32"/>
                <a:ext cx="5724" cy="608"/>
                <a:chOff x="8" y="32"/>
                <a:chExt cx="5724" cy="608"/>
              </a:xfrm>
            </p:grpSpPr>
            <p:sp>
              <p:nvSpPr>
                <p:cNvPr id="22538" name="AutoShape 10"/>
                <p:cNvSpPr>
                  <a:spLocks noChangeArrowheads="1"/>
                </p:cNvSpPr>
                <p:nvPr userDrawn="1"/>
              </p:nvSpPr>
              <p:spPr bwMode="auto">
                <a:xfrm>
                  <a:off x="56" y="32"/>
                  <a:ext cx="5641" cy="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39" name="Rectangle 11"/>
                <p:cNvSpPr>
                  <a:spLocks noChangeArrowheads="1"/>
                </p:cNvSpPr>
                <p:nvPr userDrawn="1"/>
              </p:nvSpPr>
              <p:spPr bwMode="auto">
                <a:xfrm>
                  <a:off x="248" y="56"/>
                  <a:ext cx="5232" cy="56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5" name="Group 12"/>
                <p:cNvGrpSpPr>
                  <a:grpSpLocks/>
                </p:cNvGrpSpPr>
                <p:nvPr userDrawn="1"/>
              </p:nvGrpSpPr>
              <p:grpSpPr bwMode="auto">
                <a:xfrm>
                  <a:off x="272" y="400"/>
                  <a:ext cx="5208" cy="113"/>
                  <a:chOff x="254" y="463"/>
                  <a:chExt cx="5208" cy="113"/>
                </a:xfrm>
              </p:grpSpPr>
              <p:sp>
                <p:nvSpPr>
                  <p:cNvPr id="22541" name="Freeform 13"/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2542" name="Freeform 14"/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7" name="Group 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8" name="Group 1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46" name="Freeform 1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47" name="Freeform 1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9" name="Group 2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49" name="Freeform 2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50" name="Freeform 2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10" name="Group 2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22552" name="Freeform 2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53" name="Freeform 2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11" name="Group 2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55" name="Freeform 2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56" name="Freeform 2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12" name="Group 2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58" name="Freeform 3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59" name="Freeform 3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13" name="Group 3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61" name="Freeform 3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62" name="Freeform 3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14" name="Group 3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64" name="Freeform 3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65" name="Freeform 3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15" name="Group 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567" name="Freeform 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568" name="Freeform 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16" name="Group 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22570" name="Freeform 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571" name="Freeform 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17" name="Group 4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22573" name="Freeform 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574" name="Freeform 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18" name="Group 4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576" name="Freeform 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577" name="Freeform 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2578" name="Freeform 50"/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4"/>
                        </a:cxn>
                        <a:cxn ang="0">
                          <a:pos x="0" y="1064"/>
                        </a:cxn>
                        <a:cxn ang="0">
                          <a:pos x="236" y="1064"/>
                        </a:cxn>
                        <a:cxn ang="0">
                          <a:pos x="1772" y="1064"/>
                        </a:cxn>
                        <a:cxn ang="0">
                          <a:pos x="2012" y="1064"/>
                        </a:cxn>
                        <a:cxn ang="0">
                          <a:pos x="2012" y="54"/>
                        </a:cxn>
                        <a:cxn ang="0">
                          <a:pos x="0" y="54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9" name="Group 51"/>
                <p:cNvGrpSpPr>
                  <a:grpSpLocks/>
                </p:cNvGrpSpPr>
                <p:nvPr userDrawn="1"/>
              </p:nvGrpSpPr>
              <p:grpSpPr bwMode="auto">
                <a:xfrm>
                  <a:off x="262" y="399"/>
                  <a:ext cx="5208" cy="113"/>
                  <a:chOff x="254" y="463"/>
                  <a:chExt cx="5208" cy="113"/>
                </a:xfrm>
              </p:grpSpPr>
              <p:sp>
                <p:nvSpPr>
                  <p:cNvPr id="22580" name="Freeform 52"/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2581" name="Freeform 53"/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20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21" name="Group 5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22" name="Group 5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85" name="Freeform 5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86" name="Freeform 5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3" name="Group 5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88" name="Freeform 6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89" name="Freeform 6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4" name="Group 6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22591" name="Freeform 6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92" name="Freeform 6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5" name="Group 6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94" name="Freeform 6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95" name="Freeform 6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6" name="Group 6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97" name="Freeform 6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98" name="Freeform 7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7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600" name="Freeform 7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601" name="Freeform 7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8" name="Group 7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603" name="Freeform 7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604" name="Freeform 7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29" name="Group 7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606" name="Freeform 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607" name="Freeform 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0" name="Group 8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22609" name="Freeform 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610" name="Freeform 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1" name="Group 8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22612" name="Freeform 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613" name="Freeform 8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2630" name="Group 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615" name="Freeform 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616" name="Freeform 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2617" name="Freeform 89"/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4"/>
                        </a:cxn>
                        <a:cxn ang="0">
                          <a:pos x="0" y="1064"/>
                        </a:cxn>
                        <a:cxn ang="0">
                          <a:pos x="236" y="1064"/>
                        </a:cxn>
                        <a:cxn ang="0">
                          <a:pos x="1772" y="1064"/>
                        </a:cxn>
                        <a:cxn ang="0">
                          <a:pos x="2012" y="1064"/>
                        </a:cxn>
                        <a:cxn ang="0">
                          <a:pos x="2012" y="54"/>
                        </a:cxn>
                        <a:cxn ang="0">
                          <a:pos x="0" y="54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2631" name="Group 90"/>
                <p:cNvGrpSpPr>
                  <a:grpSpLocks/>
                </p:cNvGrpSpPr>
                <p:nvPr userDrawn="1"/>
              </p:nvGrpSpPr>
              <p:grpSpPr bwMode="auto">
                <a:xfrm>
                  <a:off x="8" y="32"/>
                  <a:ext cx="568" cy="608"/>
                  <a:chOff x="8" y="32"/>
                  <a:chExt cx="568" cy="608"/>
                </a:xfrm>
              </p:grpSpPr>
              <p:sp>
                <p:nvSpPr>
                  <p:cNvPr id="22619" name="Freeform 91"/>
                  <p:cNvSpPr>
                    <a:spLocks/>
                  </p:cNvSpPr>
                  <p:nvPr userDrawn="1"/>
                </p:nvSpPr>
                <p:spPr bwMode="auto">
                  <a:xfrm>
                    <a:off x="20" y="54"/>
                    <a:ext cx="556" cy="586"/>
                  </a:xfrm>
                  <a:custGeom>
                    <a:avLst/>
                    <a:gdLst/>
                    <a:ahLst/>
                    <a:cxnLst>
                      <a:cxn ang="0">
                        <a:pos x="1183" y="0"/>
                      </a:cxn>
                      <a:cxn ang="0">
                        <a:pos x="278" y="1706"/>
                      </a:cxn>
                      <a:cxn ang="0">
                        <a:pos x="2006" y="913"/>
                      </a:cxn>
                      <a:cxn ang="0">
                        <a:pos x="735" y="1519"/>
                      </a:cxn>
                      <a:cxn ang="0">
                        <a:pos x="1661" y="1060"/>
                      </a:cxn>
                      <a:cxn ang="0">
                        <a:pos x="1060" y="1394"/>
                      </a:cxn>
                      <a:cxn ang="0">
                        <a:pos x="1489" y="1187"/>
                      </a:cxn>
                      <a:cxn ang="0">
                        <a:pos x="1255" y="1355"/>
                      </a:cxn>
                      <a:cxn ang="0">
                        <a:pos x="1430" y="1221"/>
                      </a:cxn>
                      <a:cxn ang="0">
                        <a:pos x="1144" y="1403"/>
                      </a:cxn>
                      <a:cxn ang="0">
                        <a:pos x="1611" y="1144"/>
                      </a:cxn>
                      <a:cxn ang="0">
                        <a:pos x="843" y="1503"/>
                      </a:cxn>
                      <a:cxn ang="0">
                        <a:pos x="1876" y="960"/>
                      </a:cxn>
                      <a:cxn ang="0">
                        <a:pos x="474" y="1620"/>
                      </a:cxn>
                      <a:cxn ang="0">
                        <a:pos x="1158" y="267"/>
                      </a:cxn>
                      <a:cxn ang="0">
                        <a:pos x="1183" y="0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1270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2620" name="Freeform 92"/>
                  <p:cNvSpPr>
                    <a:spLocks/>
                  </p:cNvSpPr>
                  <p:nvPr userDrawn="1"/>
                </p:nvSpPr>
                <p:spPr bwMode="auto">
                  <a:xfrm>
                    <a:off x="8" y="32"/>
                    <a:ext cx="556" cy="586"/>
                  </a:xfrm>
                  <a:custGeom>
                    <a:avLst/>
                    <a:gdLst/>
                    <a:ahLst/>
                    <a:cxnLst>
                      <a:cxn ang="0">
                        <a:pos x="1183" y="0"/>
                      </a:cxn>
                      <a:cxn ang="0">
                        <a:pos x="278" y="1706"/>
                      </a:cxn>
                      <a:cxn ang="0">
                        <a:pos x="2006" y="913"/>
                      </a:cxn>
                      <a:cxn ang="0">
                        <a:pos x="735" y="1519"/>
                      </a:cxn>
                      <a:cxn ang="0">
                        <a:pos x="1661" y="1060"/>
                      </a:cxn>
                      <a:cxn ang="0">
                        <a:pos x="1060" y="1394"/>
                      </a:cxn>
                      <a:cxn ang="0">
                        <a:pos x="1489" y="1187"/>
                      </a:cxn>
                      <a:cxn ang="0">
                        <a:pos x="1255" y="1355"/>
                      </a:cxn>
                      <a:cxn ang="0">
                        <a:pos x="1430" y="1221"/>
                      </a:cxn>
                      <a:cxn ang="0">
                        <a:pos x="1144" y="1403"/>
                      </a:cxn>
                      <a:cxn ang="0">
                        <a:pos x="1611" y="1144"/>
                      </a:cxn>
                      <a:cxn ang="0">
                        <a:pos x="843" y="1503"/>
                      </a:cxn>
                      <a:cxn ang="0">
                        <a:pos x="1876" y="960"/>
                      </a:cxn>
                      <a:cxn ang="0">
                        <a:pos x="474" y="1620"/>
                      </a:cxn>
                      <a:cxn ang="0">
                        <a:pos x="1158" y="267"/>
                      </a:cxn>
                      <a:cxn ang="0">
                        <a:pos x="1183" y="0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1270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2621" name="Freeform 93"/>
                <p:cNvSpPr>
                  <a:spLocks/>
                </p:cNvSpPr>
                <p:nvPr userDrawn="1"/>
              </p:nvSpPr>
              <p:spPr bwMode="auto">
                <a:xfrm flipH="1">
                  <a:off x="5176" y="54"/>
                  <a:ext cx="556" cy="586"/>
                </a:xfrm>
                <a:custGeom>
                  <a:avLst/>
                  <a:gdLst/>
                  <a:ahLst/>
                  <a:cxnLst>
                    <a:cxn ang="0">
                      <a:pos x="1183" y="0"/>
                    </a:cxn>
                    <a:cxn ang="0">
                      <a:pos x="278" y="1706"/>
                    </a:cxn>
                    <a:cxn ang="0">
                      <a:pos x="2006" y="913"/>
                    </a:cxn>
                    <a:cxn ang="0">
                      <a:pos x="735" y="1519"/>
                    </a:cxn>
                    <a:cxn ang="0">
                      <a:pos x="1661" y="1060"/>
                    </a:cxn>
                    <a:cxn ang="0">
                      <a:pos x="1060" y="1394"/>
                    </a:cxn>
                    <a:cxn ang="0">
                      <a:pos x="1489" y="1187"/>
                    </a:cxn>
                    <a:cxn ang="0">
                      <a:pos x="1255" y="1355"/>
                    </a:cxn>
                    <a:cxn ang="0">
                      <a:pos x="1430" y="1221"/>
                    </a:cxn>
                    <a:cxn ang="0">
                      <a:pos x="1144" y="1403"/>
                    </a:cxn>
                    <a:cxn ang="0">
                      <a:pos x="1611" y="1144"/>
                    </a:cxn>
                    <a:cxn ang="0">
                      <a:pos x="843" y="1503"/>
                    </a:cxn>
                    <a:cxn ang="0">
                      <a:pos x="1876" y="960"/>
                    </a:cxn>
                    <a:cxn ang="0">
                      <a:pos x="474" y="1620"/>
                    </a:cxn>
                    <a:cxn ang="0">
                      <a:pos x="1158" y="267"/>
                    </a:cxn>
                    <a:cxn ang="0">
                      <a:pos x="1183" y="0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22" name="Freeform 94"/>
                <p:cNvSpPr>
                  <a:spLocks/>
                </p:cNvSpPr>
                <p:nvPr userDrawn="1"/>
              </p:nvSpPr>
              <p:spPr bwMode="auto">
                <a:xfrm flipH="1">
                  <a:off x="5164" y="32"/>
                  <a:ext cx="556" cy="586"/>
                </a:xfrm>
                <a:custGeom>
                  <a:avLst/>
                  <a:gdLst/>
                  <a:ahLst/>
                  <a:cxnLst>
                    <a:cxn ang="0">
                      <a:pos x="1183" y="0"/>
                    </a:cxn>
                    <a:cxn ang="0">
                      <a:pos x="278" y="1706"/>
                    </a:cxn>
                    <a:cxn ang="0">
                      <a:pos x="2006" y="913"/>
                    </a:cxn>
                    <a:cxn ang="0">
                      <a:pos x="735" y="1519"/>
                    </a:cxn>
                    <a:cxn ang="0">
                      <a:pos x="1661" y="1060"/>
                    </a:cxn>
                    <a:cxn ang="0">
                      <a:pos x="1060" y="1394"/>
                    </a:cxn>
                    <a:cxn ang="0">
                      <a:pos x="1489" y="1187"/>
                    </a:cxn>
                    <a:cxn ang="0">
                      <a:pos x="1255" y="1355"/>
                    </a:cxn>
                    <a:cxn ang="0">
                      <a:pos x="1430" y="1221"/>
                    </a:cxn>
                    <a:cxn ang="0">
                      <a:pos x="1144" y="1403"/>
                    </a:cxn>
                    <a:cxn ang="0">
                      <a:pos x="1611" y="1144"/>
                    </a:cxn>
                    <a:cxn ang="0">
                      <a:pos x="843" y="1503"/>
                    </a:cxn>
                    <a:cxn ang="0">
                      <a:pos x="1876" y="960"/>
                    </a:cxn>
                    <a:cxn ang="0">
                      <a:pos x="474" y="1620"/>
                    </a:cxn>
                    <a:cxn ang="0">
                      <a:pos x="1158" y="267"/>
                    </a:cxn>
                    <a:cxn ang="0">
                      <a:pos x="1183" y="0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23" name="Rectangle 95"/>
                <p:cNvSpPr>
                  <a:spLocks noChangeArrowheads="1"/>
                </p:cNvSpPr>
                <p:nvPr userDrawn="1"/>
              </p:nvSpPr>
              <p:spPr bwMode="auto">
                <a:xfrm>
                  <a:off x="248" y="32"/>
                  <a:ext cx="5232" cy="5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22624" name="Rectangle 96"/>
            <p:cNvSpPr>
              <a:spLocks noChangeArrowheads="1"/>
            </p:cNvSpPr>
            <p:nvPr userDrawn="1"/>
          </p:nvSpPr>
          <p:spPr bwMode="hidden">
            <a:xfrm>
              <a:off x="480" y="507"/>
              <a:ext cx="4786" cy="19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625" name="Rectangle 9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626" name="Rectangle 9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627" name="Rectangle 9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fld id="{44CF1B89-7531-4E76-AB8D-9236904B91EF}" type="datetimeFigureOut">
              <a:rPr lang="ru-RU" smtClean="0"/>
              <a:pPr/>
              <a:t>09.12.2010</a:t>
            </a:fld>
            <a:endParaRPr lang="ru-RU"/>
          </a:p>
        </p:txBody>
      </p:sp>
      <p:sp>
        <p:nvSpPr>
          <p:cNvPr id="22628" name="Rectangle 10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i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629" name="Rectangle 10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i="1">
                <a:solidFill>
                  <a:schemeClr val="tx2"/>
                </a:solidFill>
              </a:defRPr>
            </a:lvl1pPr>
          </a:lstStyle>
          <a:p>
            <a:fld id="{3C46BCD5-DED0-426D-9F3C-37DBFAADD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90000"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71536" y="714356"/>
            <a:ext cx="8215370" cy="1143008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Путешествие по Древней Греции</a:t>
            </a:r>
            <a:endParaRPr lang="ru-RU" sz="6000" dirty="0">
              <a:solidFill>
                <a:schemeClr val="accent5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pifa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8475" y="0"/>
            <a:ext cx="2295525" cy="2797175"/>
          </a:xfrm>
          <a:prstGeom prst="rect">
            <a:avLst/>
          </a:prstGeom>
          <a:noFill/>
        </p:spPr>
      </p:pic>
      <p:pic>
        <p:nvPicPr>
          <p:cNvPr id="6" name="Picture 7" descr="greece_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000240"/>
            <a:ext cx="2411413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http://im3-tub.yandex.net/i?id=41277810-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4429132"/>
            <a:ext cx="1393040" cy="1857388"/>
          </a:xfrm>
          <a:prstGeom prst="rect">
            <a:avLst/>
          </a:prstGeom>
          <a:noFill/>
        </p:spPr>
      </p:pic>
      <p:pic>
        <p:nvPicPr>
          <p:cNvPr id="7176" name="Picture 8" descr="http://im5-tub.yandex.net/i?id=78356425-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4572008"/>
            <a:ext cx="1500198" cy="1875248"/>
          </a:xfrm>
          <a:prstGeom prst="rect">
            <a:avLst/>
          </a:prstGeom>
          <a:noFill/>
        </p:spPr>
      </p:pic>
      <p:pic>
        <p:nvPicPr>
          <p:cNvPr id="7178" name="Picture 10" descr="http://im7-tub.yandex.net/i?id=95875410-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20946" y="4357694"/>
            <a:ext cx="3751885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6377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283" y="1000109"/>
            <a:ext cx="1603472" cy="25717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42852"/>
            <a:ext cx="7772400" cy="1643074"/>
          </a:xfrm>
          <a:noFill/>
        </p:spPr>
        <p:txBody>
          <a:bodyPr/>
          <a:lstStyle/>
          <a:p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Пифагорейцами было сделано много важных открытий в арифметике и геометрии, в том числе: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071546"/>
            <a:ext cx="7429520" cy="5429288"/>
          </a:xfrm>
        </p:spPr>
        <p:txBody>
          <a:bodyPr/>
          <a:lstStyle/>
          <a:p>
            <a:pPr lvl="0"/>
            <a:r>
              <a:rPr lang="ru-RU" sz="2400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построение правильных многоугольников и деление плоскости на некоторые из них; </a:t>
            </a:r>
          </a:p>
          <a:p>
            <a:pPr lvl="0"/>
            <a:r>
              <a:rPr lang="ru-RU" sz="2400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теорема о сумме внутренних углов треугольника; </a:t>
            </a:r>
          </a:p>
          <a:p>
            <a:pPr lvl="0"/>
            <a:r>
              <a:rPr lang="ru-RU" sz="2400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геометрические способы решения квадратных уравнений; </a:t>
            </a:r>
          </a:p>
          <a:p>
            <a:pPr lvl="0"/>
            <a:r>
              <a:rPr lang="ru-RU" sz="2400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деление чисел на чётные и нечётные, простые и составные; введение фигурных, совершенных и дружественных чисел; </a:t>
            </a:r>
          </a:p>
          <a:p>
            <a:pPr lvl="0"/>
            <a:r>
              <a:rPr lang="ru-RU" sz="2400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доказательство того, что не является рациональным числом; </a:t>
            </a:r>
          </a:p>
          <a:p>
            <a:pPr lvl="0"/>
            <a:r>
              <a:rPr lang="ru-RU" sz="2400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математической теории музыки и учения об арифметических, геометрических и гармонических пропорциях и многое другое.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>
                <a:solidFill>
                  <a:srgbClr val="D30B3B"/>
                </a:solidFill>
                <a:latin typeface="Times New Roman" pitchFamily="18" charset="0"/>
                <a:cs typeface="Times New Roman" pitchFamily="18" charset="0"/>
              </a:rPr>
              <a:t>Пифагор первым определил и изучил </a:t>
            </a: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ru-RU" sz="2000" b="1" dirty="0" smtClean="0">
                <a:solidFill>
                  <a:srgbClr val="D30B3B"/>
                </a:solidFill>
                <a:latin typeface="Times New Roman" pitchFamily="18" charset="0"/>
                <a:cs typeface="Times New Roman" pitchFamily="18" charset="0"/>
              </a:rPr>
              <a:t>    взаимосвязь музыки и математики.</a:t>
            </a: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ru-RU" sz="2000" b="1" dirty="0" smtClean="0">
              <a:solidFill>
                <a:srgbClr val="D30B3B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>
                <a:solidFill>
                  <a:srgbClr val="D30B3B"/>
                </a:solidFill>
                <a:latin typeface="Times New Roman" pitchFamily="18" charset="0"/>
                <a:cs typeface="Times New Roman" pitchFamily="18" charset="0"/>
              </a:rPr>
              <a:t>Пифагор рассматривал геометрию не как практическую и прикладную дисциплину, а как логическую науку.</a:t>
            </a: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ru-RU" sz="2000" b="1" dirty="0" smtClean="0">
              <a:solidFill>
                <a:srgbClr val="D30B3B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>
                <a:solidFill>
                  <a:srgbClr val="D30B3B"/>
                </a:solidFill>
                <a:latin typeface="Times New Roman" pitchFamily="18" charset="0"/>
                <a:cs typeface="Times New Roman" pitchFamily="18" charset="0"/>
              </a:rPr>
              <a:t>Система морально-этических правил, завещанная Пифагором, была собрана в своеобразный моральный кодекс пифагорейцев «Золотые стихи».</a:t>
            </a: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ru-RU" sz="2000" b="1" dirty="0" smtClean="0">
              <a:solidFill>
                <a:srgbClr val="D30B3B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>
                <a:solidFill>
                  <a:srgbClr val="D30B3B"/>
                </a:solidFill>
                <a:latin typeface="Times New Roman" pitchFamily="18" charset="0"/>
                <a:cs typeface="Times New Roman" pitchFamily="18" charset="0"/>
              </a:rPr>
              <a:t>Во Франции и некоторых областях Германии в Средневековье теорему Пифагора называли «Мостом слов», а у математиков арабского Востока – «Теоремой невесты».</a:t>
            </a:r>
          </a:p>
          <a:p>
            <a:endParaRPr lang="ru-RU" sz="2000" dirty="0"/>
          </a:p>
        </p:txBody>
      </p:sp>
      <p:pic>
        <p:nvPicPr>
          <p:cNvPr id="4" name="Picture 3" descr="Pithagor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42852"/>
            <a:ext cx="241141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1500174"/>
            <a:ext cx="5429288" cy="1766910"/>
          </a:xfrm>
        </p:spPr>
        <p:txBody>
          <a:bodyPr/>
          <a:lstStyle/>
          <a:p>
            <a:pPr algn="l"/>
            <a:r>
              <a:rPr lang="ru-RU" sz="2400" b="1" i="1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Теорема Пифагора</a:t>
            </a:r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Квадрат, построенный на гипотенузе прямоугольного треугольника, равновелик сумме квадратов, построенных на его катетах. </a:t>
            </a:r>
            <a:r>
              <a:rPr lang="en-US" sz="2000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 старое звучание)</a:t>
            </a:r>
            <a:r>
              <a:rPr lang="en-US" b="1" dirty="0" smtClean="0">
                <a:solidFill>
                  <a:schemeClr val="hlink"/>
                </a:solidFill>
              </a:rPr>
              <a:t/>
            </a:r>
            <a:br>
              <a:rPr lang="en-US" b="1" dirty="0" smtClean="0">
                <a:solidFill>
                  <a:schemeClr val="hlink"/>
                </a:solidFill>
              </a:rPr>
            </a:br>
            <a:endParaRPr lang="ru-RU" dirty="0"/>
          </a:p>
        </p:txBody>
      </p:sp>
      <p:pic>
        <p:nvPicPr>
          <p:cNvPr id="4" name="Picture 4" descr="Пифагор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00108"/>
            <a:ext cx="19050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3857628"/>
            <a:ext cx="57864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b="1" u="sng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Теорема Пифагора</a:t>
            </a:r>
            <a:r>
              <a:rPr lang="ru-RU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прямоугольном        треугольнике квадрат гипотенузы равен сумме квадратов катетов.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(современная формулировка</a:t>
            </a:r>
            <a:r>
              <a:rPr lang="ru-RU" b="1" i="1" dirty="0">
                <a:solidFill>
                  <a:srgbClr val="0070C0"/>
                </a:solidFill>
              </a:rPr>
              <a:t>)</a:t>
            </a:r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5572132" y="3000372"/>
            <a:ext cx="3167063" cy="3097213"/>
            <a:chOff x="1701" y="1344"/>
            <a:chExt cx="2404" cy="2137"/>
          </a:xfrm>
        </p:grpSpPr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2290" y="1344"/>
              <a:ext cx="1225" cy="1089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 rot="-2642036">
              <a:off x="2472" y="2024"/>
              <a:ext cx="862" cy="816"/>
            </a:xfrm>
            <a:prstGeom prst="rtTriangle">
              <a:avLst/>
            </a:prstGeom>
            <a:gradFill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t="100000" r="100000"/>
              </a:path>
            </a:gra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2727526">
              <a:off x="1876" y="2584"/>
              <a:ext cx="816" cy="862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 rot="2727526">
              <a:off x="3064" y="2612"/>
              <a:ext cx="883" cy="855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1701" y="3022"/>
              <a:ext cx="113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2880" y="3040"/>
              <a:ext cx="122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2290" y="1344"/>
              <a:ext cx="1203" cy="106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 flipV="1">
              <a:off x="2290" y="1344"/>
              <a:ext cx="1225" cy="10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00"/>
                </a:solidFill>
                <a:latin typeface="Monotype Corsiva" pitchFamily="66" charset="0"/>
              </a:rPr>
              <a:t>Пифагоровы штаны во все стороны равны</a:t>
            </a:r>
            <a:r>
              <a:rPr lang="ru-RU" b="1" dirty="0" smtClean="0">
                <a:solidFill>
                  <a:srgbClr val="000000"/>
                </a:solidFill>
              </a:rPr>
              <a:t> </a:t>
            </a:r>
            <a:endParaRPr lang="ru-RU" b="1" dirty="0">
              <a:solidFill>
                <a:srgbClr val="000000"/>
              </a:solidFill>
            </a:endParaRPr>
          </a:p>
        </p:txBody>
      </p:sp>
      <p:pic>
        <p:nvPicPr>
          <p:cNvPr id="5" name="Picture 9" descr="Рисунок11_resiz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contrast="24000"/>
          </a:blip>
          <a:srcRect/>
          <a:stretch>
            <a:fillRect/>
          </a:stretch>
        </p:blipFill>
        <p:spPr bwMode="auto">
          <a:xfrm>
            <a:off x="500034" y="2214554"/>
            <a:ext cx="4032389" cy="3857652"/>
          </a:xfrm>
          <a:prstGeom prst="rect">
            <a:avLst/>
          </a:prstGeom>
          <a:noFill/>
        </p:spPr>
      </p:pic>
      <p:pic>
        <p:nvPicPr>
          <p:cNvPr id="6" name="Picture 10" descr="Рисунок12_re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contrast="24000"/>
          </a:blip>
          <a:srcRect l="20187" t="21202" r="26718" b="21628"/>
          <a:stretch>
            <a:fillRect/>
          </a:stretch>
        </p:blipFill>
        <p:spPr bwMode="auto">
          <a:xfrm>
            <a:off x="4681288" y="2214554"/>
            <a:ext cx="3838591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Шаржи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10000"/>
                  </a:schemeClr>
                </a:solidFill>
              </a:rPr>
            </a:br>
            <a:endParaRPr lang="ru-RU" dirty="0"/>
          </a:p>
        </p:txBody>
      </p:sp>
      <p:pic>
        <p:nvPicPr>
          <p:cNvPr id="8" name="Picture 16" descr="Рисунок14_resiz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contrast="6000"/>
          </a:blip>
          <a:srcRect l="1785" t="633" r="917" b="2571"/>
          <a:stretch>
            <a:fillRect/>
          </a:stretch>
        </p:blipFill>
        <p:spPr bwMode="auto">
          <a:xfrm>
            <a:off x="1142976" y="2143116"/>
            <a:ext cx="3137314" cy="4275945"/>
          </a:xfrm>
          <a:prstGeom prst="rect">
            <a:avLst/>
          </a:prstGeom>
          <a:noFill/>
        </p:spPr>
      </p:pic>
      <p:pic>
        <p:nvPicPr>
          <p:cNvPr id="9" name="Picture 15" descr="Рисунок13_re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contrast="6000"/>
          </a:blip>
          <a:srcRect l="3326" t="1616" r="1456"/>
          <a:stretch>
            <a:fillRect/>
          </a:stretch>
        </p:blipFill>
        <p:spPr bwMode="auto">
          <a:xfrm>
            <a:off x="5000627" y="2133600"/>
            <a:ext cx="2897973" cy="4431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43040" y="1071546"/>
            <a:ext cx="11287204" cy="1714512"/>
          </a:xfrm>
        </p:spPr>
        <p:txBody>
          <a:bodyPr/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ТЕОРЕМА ПИФАГОРА</a:t>
            </a:r>
            <a:r>
              <a:rPr lang="ru-RU" kern="100" dirty="0" smtClean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 </a:t>
            </a:r>
            <a:br>
              <a:rPr lang="ru-RU" kern="100" dirty="0" smtClean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</a:br>
            <a:endParaRPr lang="ru-RU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 прямоугольном треугольнике сумма квадратов катетов равна квадрату гипотенузы.</a:t>
            </a:r>
          </a:p>
          <a:p>
            <a:pPr>
              <a:buFontTx/>
              <a:buNone/>
            </a:pPr>
            <a:r>
              <a:rPr lang="ru-RU" dirty="0" smtClean="0"/>
              <a:t>                         </a:t>
            </a:r>
            <a:r>
              <a:rPr lang="ru-RU" u="sng" dirty="0" smtClean="0">
                <a:solidFill>
                  <a:srgbClr val="0070C0"/>
                </a:solidFill>
                <a:latin typeface="Comic Sans MS" pitchFamily="66" charset="0"/>
              </a:rPr>
              <a:t>Дано: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i="1" dirty="0" smtClean="0">
                <a:solidFill>
                  <a:schemeClr val="accent5">
                    <a:lumMod val="10000"/>
                  </a:schemeClr>
                </a:solidFill>
                <a:latin typeface="Comic Sans MS" pitchFamily="66" charset="0"/>
              </a:rPr>
              <a:t>прямоугольный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latin typeface="Comic Sans MS" pitchFamily="66" charset="0"/>
                <a:sym typeface="Wingdings 3" pitchFamily="18" charset="2"/>
              </a:rPr>
              <a:t>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latin typeface="Comic Sans MS" pitchFamily="66" charset="0"/>
              </a:rPr>
              <a:t>,  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latin typeface="Comic Sans MS" pitchFamily="66" charset="0"/>
              </a:rPr>
              <a:t>                                 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latin typeface="Comic Sans MS" pitchFamily="66" charset="0"/>
              </a:rPr>
              <a:t>a, b – </a:t>
            </a:r>
            <a:r>
              <a:rPr lang="ru-RU" i="1" dirty="0" smtClean="0">
                <a:solidFill>
                  <a:schemeClr val="accent5">
                    <a:lumMod val="10000"/>
                  </a:schemeClr>
                </a:solidFill>
                <a:latin typeface="Comic Sans MS" pitchFamily="66" charset="0"/>
              </a:rPr>
              <a:t>катеты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latin typeface="Comic Sans MS" pitchFamily="66" charset="0"/>
              </a:rPr>
              <a:t>,</a:t>
            </a:r>
          </a:p>
          <a:p>
            <a:pPr>
              <a:buFontTx/>
              <a:buNone/>
            </a:pPr>
            <a:r>
              <a:rPr lang="ru-RU" i="1" dirty="0" smtClean="0">
                <a:solidFill>
                  <a:schemeClr val="accent5">
                    <a:lumMod val="10000"/>
                  </a:schemeClr>
                </a:solidFill>
                <a:latin typeface="Comic Sans MS" pitchFamily="66" charset="0"/>
              </a:rPr>
              <a:t>                                 </a:t>
            </a:r>
            <a:r>
              <a:rPr lang="en-US" i="1" dirty="0" smtClean="0">
                <a:solidFill>
                  <a:schemeClr val="accent5">
                    <a:lumMod val="10000"/>
                  </a:schemeClr>
                </a:solidFill>
                <a:latin typeface="Comic Sans MS" pitchFamily="66" charset="0"/>
              </a:rPr>
              <a:t>c</a:t>
            </a:r>
            <a:r>
              <a:rPr lang="ru-RU" i="1" dirty="0" smtClean="0">
                <a:solidFill>
                  <a:schemeClr val="accent5">
                    <a:lumMod val="1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latin typeface="Comic Sans MS" pitchFamily="66" charset="0"/>
              </a:rPr>
              <a:t>– </a:t>
            </a:r>
            <a:r>
              <a:rPr lang="ru-RU" i="1" dirty="0" smtClean="0">
                <a:solidFill>
                  <a:schemeClr val="accent5">
                    <a:lumMod val="10000"/>
                  </a:schemeClr>
                </a:solidFill>
                <a:latin typeface="Comic Sans MS" pitchFamily="66" charset="0"/>
              </a:rPr>
              <a:t>гипотенуза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latin typeface="Comic Sans MS" pitchFamily="66" charset="0"/>
              </a:rPr>
              <a:t>                      </a:t>
            </a:r>
            <a:r>
              <a:rPr lang="ru-RU" u="sng" dirty="0" err="1" smtClean="0">
                <a:solidFill>
                  <a:srgbClr val="0070C0"/>
                </a:solidFill>
                <a:latin typeface="Comic Sans MS" pitchFamily="66" charset="0"/>
              </a:rPr>
              <a:t>Док-ть</a:t>
            </a:r>
            <a:r>
              <a:rPr lang="ru-RU" u="sng" dirty="0" smtClean="0">
                <a:solidFill>
                  <a:srgbClr val="0070C0"/>
                </a:solidFill>
                <a:latin typeface="Comic Sans MS" pitchFamily="66" charset="0"/>
              </a:rPr>
              <a:t>:</a:t>
            </a:r>
            <a:r>
              <a:rPr lang="ru-RU" i="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i="1" dirty="0" smtClean="0">
                <a:solidFill>
                  <a:srgbClr val="FF0000"/>
                </a:solidFill>
                <a:latin typeface="Comic Sans MS" pitchFamily="66" charset="0"/>
                <a:sym typeface="Wingdings 2" pitchFamily="18" charset="2"/>
              </a:rPr>
              <a:t>a</a:t>
            </a:r>
            <a:r>
              <a:rPr lang="en-US" i="1" baseline="30000" dirty="0" smtClean="0">
                <a:solidFill>
                  <a:srgbClr val="FF0000"/>
                </a:solidFill>
                <a:latin typeface="Comic Sans MS" pitchFamily="66" charset="0"/>
                <a:sym typeface="Wingdings 2" pitchFamily="18" charset="2"/>
              </a:rPr>
              <a:t>2</a:t>
            </a:r>
            <a:r>
              <a:rPr lang="en-US" i="1" dirty="0" smtClean="0">
                <a:solidFill>
                  <a:srgbClr val="FF0000"/>
                </a:solidFill>
                <a:latin typeface="Comic Sans MS" pitchFamily="66" charset="0"/>
                <a:sym typeface="Wingdings 2" pitchFamily="18" charset="2"/>
              </a:rPr>
              <a:t>+b</a:t>
            </a:r>
            <a:r>
              <a:rPr lang="en-US" i="1" baseline="30000" dirty="0" smtClean="0">
                <a:solidFill>
                  <a:srgbClr val="FF0000"/>
                </a:solidFill>
                <a:latin typeface="Comic Sans MS" pitchFamily="66" charset="0"/>
                <a:sym typeface="Wingdings 2" pitchFamily="18" charset="2"/>
              </a:rPr>
              <a:t>2</a:t>
            </a:r>
            <a:r>
              <a:rPr lang="en-US" i="1" dirty="0" smtClean="0">
                <a:solidFill>
                  <a:srgbClr val="FF0000"/>
                </a:solidFill>
                <a:latin typeface="Comic Sans MS" pitchFamily="66" charset="0"/>
                <a:sym typeface="Wingdings 2" pitchFamily="18" charset="2"/>
              </a:rPr>
              <a:t>=c</a:t>
            </a:r>
            <a:r>
              <a:rPr lang="en-US" i="1" baseline="30000" dirty="0" smtClean="0">
                <a:solidFill>
                  <a:srgbClr val="FF0000"/>
                </a:solidFill>
                <a:latin typeface="Comic Sans MS" pitchFamily="66" charset="0"/>
                <a:sym typeface="Wingdings 2" pitchFamily="18" charset="2"/>
              </a:rPr>
              <a:t>2</a:t>
            </a:r>
            <a:endParaRPr lang="ru-RU" i="1" baseline="30000" dirty="0" smtClean="0">
              <a:solidFill>
                <a:srgbClr val="FF0000"/>
              </a:solidFill>
              <a:latin typeface="Comic Sans MS" pitchFamily="66" charset="0"/>
              <a:sym typeface="Wingdings 2" pitchFamily="18" charset="2"/>
            </a:endParaRPr>
          </a:p>
          <a:p>
            <a:endParaRPr lang="ru-RU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505200"/>
            <a:ext cx="2362200" cy="2457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772400" cy="785794"/>
          </a:xfrm>
        </p:spPr>
        <p:txBody>
          <a:bodyPr/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latin typeface="Impact"/>
              </a:rPr>
              <a:t>ДОКАЗАТЕЛЬСТВО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857232"/>
            <a:ext cx="7772400" cy="500066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1)Достроим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 до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 со стороной (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a + b)</a:t>
            </a:r>
            <a:endParaRPr lang="ru-RU" dirty="0" smtClean="0">
              <a:solidFill>
                <a:schemeClr val="accent5">
                  <a:lumMod val="10000"/>
                </a:schemeClr>
              </a:solidFill>
              <a:sym typeface="Wingdings 2" pitchFamily="18" charset="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2)Площадь этого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квадрата (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a +b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)</a:t>
            </a:r>
            <a:r>
              <a:rPr lang="en-US" baseline="30000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2</a:t>
            </a:r>
            <a:endParaRPr lang="ru-RU" baseline="30000" dirty="0" smtClean="0">
              <a:solidFill>
                <a:schemeClr val="accent5">
                  <a:lumMod val="10000"/>
                </a:schemeClr>
              </a:solidFill>
              <a:sym typeface="Wingdings 2" pitchFamily="18" charset="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3)С другой стороны 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S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  =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 S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меньшего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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+4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 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S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( равны по двум катетам)</a:t>
            </a:r>
            <a:endParaRPr lang="ru-RU" dirty="0" smtClean="0">
              <a:solidFill>
                <a:schemeClr val="accent5">
                  <a:lumMod val="10000"/>
                </a:schemeClr>
              </a:solidFill>
              <a:sym typeface="Wingdings 2" pitchFamily="18" charset="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4)Площадь каждого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 = 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½ab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 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5) 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S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меньшего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 = с</a:t>
            </a:r>
            <a:r>
              <a:rPr lang="ru-RU" baseline="30000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2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 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S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большего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 = можно выразить так с</a:t>
            </a:r>
            <a:r>
              <a:rPr lang="ru-RU" baseline="30000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2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 + 4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·½ab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.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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3" pitchFamily="18" charset="2"/>
              </a:rPr>
              <a:t>.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6)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 (</a:t>
            </a:r>
            <a:r>
              <a:rPr lang="en-US" dirty="0" err="1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a+b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)</a:t>
            </a:r>
            <a:r>
              <a:rPr lang="en-US" baseline="30000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2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 =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с</a:t>
            </a:r>
            <a:r>
              <a:rPr lang="ru-RU" baseline="30000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2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 + 4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·½ab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                                     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    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a</a:t>
            </a:r>
            <a:r>
              <a:rPr lang="en-US" baseline="30000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2 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+ 2ab + b</a:t>
            </a:r>
            <a:r>
              <a:rPr lang="en-US" baseline="30000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2 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= c</a:t>
            </a:r>
            <a:r>
              <a:rPr lang="en-US" baseline="30000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2 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+ 2ab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                                          a</a:t>
            </a:r>
            <a:r>
              <a:rPr lang="en-US" baseline="30000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2 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+ b</a:t>
            </a:r>
            <a:r>
              <a:rPr lang="en-US" baseline="30000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2 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= c</a:t>
            </a:r>
            <a:r>
              <a:rPr lang="en-US" baseline="30000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2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    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                               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sym typeface="Wingdings 2" pitchFamily="18" charset="2"/>
              </a:rPr>
              <a:t>   </a:t>
            </a:r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357694"/>
            <a:ext cx="3043230" cy="2772721"/>
          </a:xfrm>
          <a:prstGeom prst="rect">
            <a:avLst/>
          </a:prstGeom>
          <a:noFill/>
        </p:spPr>
      </p:pic>
      <p:pic>
        <p:nvPicPr>
          <p:cNvPr id="7170" name="Picture 2" descr="C:\Users\1\Favorites\Pictures\теорем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5072074"/>
            <a:ext cx="1266825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14356"/>
            <a:ext cx="7672414" cy="1000132"/>
          </a:xfrm>
        </p:spPr>
        <p:txBody>
          <a:bodyPr/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latin typeface="Impact"/>
              </a:rPr>
              <a:t>Теорема Пифагора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571612"/>
            <a:ext cx="7772400" cy="4929222"/>
          </a:xfrm>
        </p:spPr>
        <p:txBody>
          <a:bodyPr/>
          <a:lstStyle/>
          <a:p>
            <a:pPr marL="448056" indent="-384048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chemeClr val="hlink"/>
                </a:solidFill>
                <a:latin typeface="Monotype Corsiva" pitchFamily="66" charset="0"/>
              </a:rPr>
              <a:t>Если дан нам треугольник,</a:t>
            </a:r>
          </a:p>
          <a:p>
            <a:pPr marL="448056" indent="-384048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chemeClr val="hlink"/>
                </a:solidFill>
                <a:latin typeface="Monotype Corsiva" pitchFamily="66" charset="0"/>
              </a:rPr>
              <a:t>И притом с прямым углом,</a:t>
            </a:r>
          </a:p>
          <a:p>
            <a:pPr marL="448056" indent="-384048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chemeClr val="hlink"/>
                </a:solidFill>
                <a:latin typeface="Monotype Corsiva" pitchFamily="66" charset="0"/>
              </a:rPr>
              <a:t>То квадрат гипотенузы</a:t>
            </a:r>
          </a:p>
          <a:p>
            <a:pPr marL="448056" indent="-384048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chemeClr val="hlink"/>
                </a:solidFill>
                <a:latin typeface="Monotype Corsiva" pitchFamily="66" charset="0"/>
              </a:rPr>
              <a:t>Мы всегда легко найдем:</a:t>
            </a:r>
          </a:p>
          <a:p>
            <a:pPr marL="448056" indent="-384048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chemeClr val="hlink"/>
                </a:solidFill>
                <a:latin typeface="Monotype Corsiva" pitchFamily="66" charset="0"/>
              </a:rPr>
              <a:t>Катеты в квадрат возводим,</a:t>
            </a:r>
          </a:p>
          <a:p>
            <a:pPr marL="448056" indent="-384048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chemeClr val="hlink"/>
                </a:solidFill>
                <a:latin typeface="Monotype Corsiva" pitchFamily="66" charset="0"/>
              </a:rPr>
              <a:t>Сумму степеней находим –</a:t>
            </a:r>
          </a:p>
          <a:p>
            <a:pPr marL="448056" indent="-384048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chemeClr val="hlink"/>
                </a:solidFill>
                <a:latin typeface="Monotype Corsiva" pitchFamily="66" charset="0"/>
              </a:rPr>
              <a:t>И таким простым путем</a:t>
            </a:r>
          </a:p>
          <a:p>
            <a:pPr marL="448056" indent="-384048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chemeClr val="hlink"/>
                </a:solidFill>
                <a:latin typeface="Monotype Corsiva" pitchFamily="66" charset="0"/>
              </a:rPr>
              <a:t>К результату мы придем.</a:t>
            </a:r>
          </a:p>
          <a:p>
            <a:pPr marL="448056" indent="-384048" algn="r" fontAlgn="auto">
              <a:spcAft>
                <a:spcPts val="0"/>
              </a:spcAft>
              <a:buNone/>
              <a:defRPr/>
            </a:pPr>
            <a:r>
              <a:rPr lang="ru-RU" b="1" dirty="0" err="1" smtClean="0">
                <a:solidFill>
                  <a:schemeClr val="hlink"/>
                </a:solidFill>
                <a:latin typeface="Monotype Corsiva" pitchFamily="66" charset="0"/>
              </a:rPr>
              <a:t>И.Дырченко</a:t>
            </a:r>
            <a:endParaRPr lang="ru-RU" b="1" dirty="0" smtClean="0">
              <a:solidFill>
                <a:schemeClr val="hlink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00174"/>
            <a:ext cx="7772400" cy="714380"/>
          </a:xfrm>
        </p:spPr>
        <p:txBody>
          <a:bodyPr/>
          <a:lstStyle/>
          <a:p>
            <a:r>
              <a:rPr lang="ru-RU" sz="32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latin typeface="Impact"/>
              </a:rPr>
              <a:t>З</a:t>
            </a:r>
            <a:r>
              <a:rPr lang="ru-RU" sz="32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latin typeface="Impact"/>
              </a:rPr>
              <a:t>апишите </a:t>
            </a:r>
            <a:r>
              <a:rPr lang="ru-RU" sz="32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latin typeface="Impact"/>
              </a:rPr>
              <a:t>теорему Пифагора для каждого из этих треугольников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10"/>
          <p:cNvSpPr>
            <a:spLocks noChangeArrowheads="1"/>
          </p:cNvSpPr>
          <p:nvPr/>
        </p:nvSpPr>
        <p:spPr bwMode="auto">
          <a:xfrm rot="-10800000">
            <a:off x="6934200" y="3048000"/>
            <a:ext cx="1371600" cy="2895600"/>
          </a:xfrm>
          <a:prstGeom prst="rtTriangle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Line 11"/>
          <p:cNvSpPr>
            <a:spLocks noChangeShapeType="1"/>
          </p:cNvSpPr>
          <p:nvPr/>
        </p:nvSpPr>
        <p:spPr bwMode="auto">
          <a:xfrm>
            <a:off x="8077200" y="3048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>
            <a:off x="8077200" y="3200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AutoShape 13"/>
          <p:cNvSpPr>
            <a:spLocks noChangeArrowheads="1"/>
          </p:cNvSpPr>
          <p:nvPr/>
        </p:nvSpPr>
        <p:spPr bwMode="auto">
          <a:xfrm>
            <a:off x="4191000" y="3505200"/>
            <a:ext cx="1828800" cy="2286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14"/>
          <p:cNvSpPr>
            <a:spLocks noChangeArrowheads="1"/>
          </p:cNvSpPr>
          <p:nvPr/>
        </p:nvSpPr>
        <p:spPr bwMode="auto">
          <a:xfrm rot="7368874">
            <a:off x="1676400" y="3429000"/>
            <a:ext cx="1905000" cy="1447800"/>
          </a:xfrm>
          <a:prstGeom prst="rtTriangle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auto">
          <a:xfrm rot="10800000">
            <a:off x="609600" y="5029200"/>
            <a:ext cx="2514600" cy="1447800"/>
          </a:xfrm>
          <a:prstGeom prst="rtTriangle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Line 17"/>
          <p:cNvSpPr>
            <a:spLocks noChangeShapeType="1"/>
          </p:cNvSpPr>
          <p:nvPr/>
        </p:nvSpPr>
        <p:spPr bwMode="auto">
          <a:xfrm flipH="1" flipV="1">
            <a:off x="2438400" y="31242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Line 19"/>
          <p:cNvSpPr>
            <a:spLocks noChangeShapeType="1"/>
          </p:cNvSpPr>
          <p:nvPr/>
        </p:nvSpPr>
        <p:spPr bwMode="auto">
          <a:xfrm flipV="1">
            <a:off x="2590800" y="30480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" name="Line 20"/>
          <p:cNvSpPr>
            <a:spLocks noChangeShapeType="1"/>
          </p:cNvSpPr>
          <p:nvPr/>
        </p:nvSpPr>
        <p:spPr bwMode="auto">
          <a:xfrm>
            <a:off x="2971800" y="5029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Line 21"/>
          <p:cNvSpPr>
            <a:spLocks noChangeShapeType="1"/>
          </p:cNvSpPr>
          <p:nvPr/>
        </p:nvSpPr>
        <p:spPr bwMode="auto">
          <a:xfrm>
            <a:off x="2971800" y="5181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WordArt 22"/>
          <p:cNvSpPr>
            <a:spLocks noChangeArrowheads="1" noChangeShapeType="1" noTextEdit="1"/>
          </p:cNvSpPr>
          <p:nvPr/>
        </p:nvSpPr>
        <p:spPr bwMode="auto">
          <a:xfrm>
            <a:off x="1143000" y="4343400"/>
            <a:ext cx="32385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A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chemeClr val="tx1">
                  <a:lumMod val="10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5" name="WordArt 23"/>
          <p:cNvSpPr>
            <a:spLocks noChangeArrowheads="1" noChangeShapeType="1" noTextEdit="1"/>
          </p:cNvSpPr>
          <p:nvPr/>
        </p:nvSpPr>
        <p:spPr bwMode="auto">
          <a:xfrm>
            <a:off x="2438400" y="2590800"/>
            <a:ext cx="304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338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B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6" name="WordArt 24"/>
          <p:cNvSpPr>
            <a:spLocks noChangeArrowheads="1" noChangeShapeType="1" noTextEdit="1"/>
          </p:cNvSpPr>
          <p:nvPr/>
        </p:nvSpPr>
        <p:spPr bwMode="auto">
          <a:xfrm>
            <a:off x="3810000" y="3733800"/>
            <a:ext cx="228600" cy="334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C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chemeClr val="tx1">
                  <a:lumMod val="10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7" name="WordArt 25"/>
          <p:cNvSpPr>
            <a:spLocks noChangeArrowheads="1" noChangeShapeType="1" noTextEdit="1"/>
          </p:cNvSpPr>
          <p:nvPr/>
        </p:nvSpPr>
        <p:spPr bwMode="auto">
          <a:xfrm>
            <a:off x="304800" y="4876800"/>
            <a:ext cx="2286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O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chemeClr val="tx1">
                  <a:lumMod val="10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8" name="WordArt 26"/>
          <p:cNvSpPr>
            <a:spLocks noChangeArrowheads="1" noChangeShapeType="1" noTextEdit="1"/>
          </p:cNvSpPr>
          <p:nvPr/>
        </p:nvSpPr>
        <p:spPr bwMode="auto">
          <a:xfrm>
            <a:off x="3124200" y="4572000"/>
            <a:ext cx="3048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M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chemeClr val="tx1">
                  <a:lumMod val="10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9" name="WordArt 28"/>
          <p:cNvSpPr>
            <a:spLocks noChangeArrowheads="1" noChangeShapeType="1" noTextEdit="1"/>
          </p:cNvSpPr>
          <p:nvPr/>
        </p:nvSpPr>
        <p:spPr bwMode="auto">
          <a:xfrm>
            <a:off x="6143636" y="5572140"/>
            <a:ext cx="2286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X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chemeClr val="tx1">
                  <a:lumMod val="10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" name="WordArt 29"/>
          <p:cNvSpPr>
            <a:spLocks noChangeArrowheads="1" noChangeShapeType="1" noTextEdit="1"/>
          </p:cNvSpPr>
          <p:nvPr/>
        </p:nvSpPr>
        <p:spPr bwMode="auto">
          <a:xfrm>
            <a:off x="3886200" y="5638800"/>
            <a:ext cx="2286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Y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chemeClr val="tx1">
                  <a:lumMod val="10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1" name="WordArt 30"/>
          <p:cNvSpPr>
            <a:spLocks noChangeArrowheads="1" noChangeShapeType="1" noTextEdit="1"/>
          </p:cNvSpPr>
          <p:nvPr/>
        </p:nvSpPr>
        <p:spPr bwMode="auto">
          <a:xfrm>
            <a:off x="5029200" y="2971800"/>
            <a:ext cx="2286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Z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2" name="WordArt 31"/>
          <p:cNvSpPr>
            <a:spLocks noChangeArrowheads="1" noChangeShapeType="1" noTextEdit="1"/>
          </p:cNvSpPr>
          <p:nvPr/>
        </p:nvSpPr>
        <p:spPr bwMode="auto">
          <a:xfrm>
            <a:off x="8429652" y="2571744"/>
            <a:ext cx="257148" cy="400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K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chemeClr val="tx1">
                  <a:lumMod val="10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3" name="WordArt 32"/>
          <p:cNvSpPr>
            <a:spLocks noChangeArrowheads="1" noChangeShapeType="1" noTextEdit="1"/>
          </p:cNvSpPr>
          <p:nvPr/>
        </p:nvSpPr>
        <p:spPr bwMode="auto">
          <a:xfrm>
            <a:off x="8072462" y="6072206"/>
            <a:ext cx="2286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S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chemeClr val="tx1">
                  <a:lumMod val="10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4" name="WordArt 33"/>
          <p:cNvSpPr>
            <a:spLocks noChangeArrowheads="1" noChangeShapeType="1" noTextEdit="1"/>
          </p:cNvSpPr>
          <p:nvPr/>
        </p:nvSpPr>
        <p:spPr bwMode="auto">
          <a:xfrm>
            <a:off x="6629400" y="2590800"/>
            <a:ext cx="2286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F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chemeClr val="tx1">
                  <a:lumMod val="10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ЗАДАЧА</a:t>
            </a:r>
            <a:endParaRPr lang="ru-RU" dirty="0"/>
          </a:p>
        </p:txBody>
      </p:sp>
      <p:pic>
        <p:nvPicPr>
          <p:cNvPr id="6" name="Picture 3" descr="C:\Users\1\Favorites\Pictures\корабль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14348" y="1928802"/>
            <a:ext cx="3775823" cy="41148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Длина троса равна 4 АВ</a:t>
            </a:r>
          </a:p>
          <a:p>
            <a:r>
              <a:rPr lang="ru-RU" dirty="0" smtClean="0">
                <a:solidFill>
                  <a:srgbClr val="000000"/>
                </a:solidFill>
              </a:rPr>
              <a:t>Найдём АВ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42910" y="85723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карта греции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072493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7166"/>
            <a:ext cx="7772400" cy="1928826"/>
          </a:xfrm>
        </p:spPr>
        <p:txBody>
          <a:bodyPr/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latin typeface="Impact"/>
              </a:rPr>
              <a:t/>
            </a:r>
            <a:b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latin typeface="Impact"/>
              </a:rPr>
            </a:br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latin typeface="Impact"/>
              </a:rPr>
              <a:t>Алгоритм решения задач с применением теоремы Пифагора</a:t>
            </a:r>
            <a:b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1">
                    <a:lumMod val="10000"/>
                  </a:schemeClr>
                </a:solidFill>
                <a:latin typeface="Impact"/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42910" y="2071678"/>
            <a:ext cx="7772400" cy="41148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Указать прямоугольный треугольник;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Записать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для него теорему Пифагора;   с</a:t>
            </a:r>
            <a:r>
              <a:rPr lang="ru-RU" b="1" i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 а</a:t>
            </a:r>
            <a:r>
              <a:rPr lang="ru-RU" b="1" i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="1" i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en-US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Выразить неизвестную сторону через две другие;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Подставив известные значения, вычислить неизвестную сторону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ЗАДАЧА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>
              <a:buFontTx/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Дано: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</a:t>
            </a:r>
            <a:r>
              <a:rPr lang="en-US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ABC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, 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</a:t>
            </a:r>
            <a:r>
              <a:rPr lang="en-US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A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=90</a:t>
            </a:r>
            <a:r>
              <a:rPr lang="en-US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°   </a:t>
            </a:r>
            <a:endParaRPr lang="ru-RU" dirty="0" smtClean="0">
              <a:solidFill>
                <a:schemeClr val="tx1">
                  <a:lumMod val="10000"/>
                </a:schemeClr>
              </a:solidFill>
              <a:latin typeface="Times New Roman" pitchFamily="18" charset="0"/>
              <a:cs typeface="Times New Roman" pitchFamily="18" charset="0"/>
              <a:sym typeface="Symbol type B" pitchFamily="18" charset="2"/>
            </a:endParaRP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         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        </a:t>
            </a:r>
            <a:r>
              <a:rPr lang="en-US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               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            </a:t>
            </a:r>
            <a:r>
              <a:rPr lang="en-US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 A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С</a:t>
            </a:r>
            <a:r>
              <a:rPr lang="en-US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 = 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12</a:t>
            </a:r>
            <a:r>
              <a:rPr lang="en-US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 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м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          </a:t>
            </a:r>
            <a:r>
              <a:rPr lang="en-US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                      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          </a:t>
            </a:r>
            <a:r>
              <a:rPr lang="en-US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 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В</a:t>
            </a:r>
            <a:r>
              <a:rPr lang="en-US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C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 = 5 м</a:t>
            </a:r>
            <a:endParaRPr lang="en-US" dirty="0" smtClean="0">
              <a:solidFill>
                <a:schemeClr val="tx1">
                  <a:lumMod val="10000"/>
                </a:schemeClr>
              </a:solidFill>
              <a:latin typeface="Times New Roman" pitchFamily="18" charset="0"/>
              <a:cs typeface="Times New Roman" pitchFamily="18" charset="0"/>
              <a:sym typeface="Symbol type B" pitchFamily="18" charset="2"/>
            </a:endParaRPr>
          </a:p>
          <a:p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Найти: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BC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10"/>
          <p:cNvSpPr>
            <a:spLocks noGrp="1" noChangeArrowheads="1"/>
          </p:cNvSpPr>
          <p:nvPr>
            <p:ph sz="half" idx="1"/>
          </p:nvPr>
        </p:nvSpPr>
        <p:spPr bwMode="auto">
          <a:xfrm>
            <a:off x="1571604" y="2000240"/>
            <a:ext cx="2000264" cy="3286148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5072074"/>
            <a:ext cx="7858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B</a:t>
            </a:r>
            <a:endParaRPr lang="ru-RU" sz="3200" dirty="0">
              <a:solidFill>
                <a:srgbClr val="000000"/>
              </a:solidFill>
            </a:endParaRP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1214414" y="1571612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000000"/>
                </a:solidFill>
              </a:rPr>
              <a:t>A</a:t>
            </a: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1071538" y="5214950"/>
            <a:ext cx="42862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000000"/>
                </a:solidFill>
              </a:rPr>
              <a:t>C</a:t>
            </a: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28662" y="3786190"/>
            <a:ext cx="6799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12</a:t>
            </a:r>
            <a:r>
              <a:rPr lang="en-US" sz="2000" b="1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 </a:t>
            </a:r>
            <a:r>
              <a:rPr lang="ru-RU" sz="2000" b="1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м</a:t>
            </a:r>
            <a:endParaRPr lang="ru-RU" sz="2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285984" y="5357826"/>
            <a:ext cx="5517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5 м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ЗАДАЧА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714744" y="1785926"/>
            <a:ext cx="4310066" cy="4114800"/>
          </a:xfrm>
        </p:spPr>
        <p:txBody>
          <a:bodyPr/>
          <a:lstStyle/>
          <a:p>
            <a:pPr marL="0" indent="20638" algn="ctr">
              <a:buFont typeface="Wingdings" pitchFamily="2" charset="2"/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 е </a:t>
            </a:r>
            <a:r>
              <a:rPr lang="ru-RU" b="1" dirty="0" err="1" smtClean="0">
                <a:solidFill>
                  <a:srgbClr val="FF0000"/>
                </a:solidFill>
              </a:rPr>
              <a:t>ш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н</a:t>
            </a:r>
            <a:r>
              <a:rPr lang="ru-RU" b="1" dirty="0" smtClean="0">
                <a:solidFill>
                  <a:srgbClr val="FF0000"/>
                </a:solidFill>
              </a:rPr>
              <a:t> и е</a:t>
            </a:r>
            <a:r>
              <a:rPr lang="ru-RU" b="1" dirty="0" smtClean="0"/>
              <a:t>                                                                      </a:t>
            </a:r>
          </a:p>
          <a:p>
            <a:pPr marL="0" indent="20638" algn="ctr"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tx1">
                    <a:lumMod val="10000"/>
                  </a:schemeClr>
                </a:solidFill>
                <a:sym typeface="Symbol" pitchFamily="18" charset="2"/>
              </a:rPr>
              <a:t></a:t>
            </a:r>
            <a:r>
              <a:rPr lang="ru-RU" sz="2400" b="1" dirty="0" smtClean="0">
                <a:solidFill>
                  <a:schemeClr val="tx1">
                    <a:lumMod val="10000"/>
                  </a:schemeClr>
                </a:solidFill>
              </a:rPr>
              <a:t> АВС</a:t>
            </a:r>
            <a:r>
              <a:rPr lang="ru-RU" sz="2400" b="1" i="1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1">
                    <a:lumMod val="10000"/>
                  </a:schemeClr>
                </a:solidFill>
                <a:sym typeface="Symbol" pitchFamily="18" charset="2"/>
              </a:rPr>
              <a:t> </a:t>
            </a:r>
            <a:r>
              <a:rPr lang="ru-RU" sz="2400" b="1" dirty="0" smtClean="0">
                <a:solidFill>
                  <a:schemeClr val="tx1">
                    <a:lumMod val="10000"/>
                  </a:schemeClr>
                </a:solidFill>
              </a:rPr>
              <a:t>прямоугольный с гипотенузой АВ, по теореме Пифагора:</a:t>
            </a:r>
          </a:p>
          <a:p>
            <a:pPr marL="0" indent="20638" algn="ctr"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tx1">
                    <a:lumMod val="10000"/>
                  </a:schemeClr>
                </a:solidFill>
              </a:rPr>
              <a:t>АВ</a:t>
            </a:r>
            <a:r>
              <a:rPr lang="ru-RU" sz="2400" b="1" baseline="30000" dirty="0" smtClean="0">
                <a:solidFill>
                  <a:schemeClr val="tx1">
                    <a:lumMod val="10000"/>
                  </a:schemeClr>
                </a:solidFill>
              </a:rPr>
              <a:t>2</a:t>
            </a:r>
            <a:r>
              <a:rPr lang="ru-RU" sz="2400" b="1" dirty="0" smtClean="0">
                <a:solidFill>
                  <a:schemeClr val="tx1">
                    <a:lumMod val="10000"/>
                  </a:schemeClr>
                </a:solidFill>
              </a:rPr>
              <a:t> = АС</a:t>
            </a:r>
            <a:r>
              <a:rPr lang="ru-RU" sz="2400" b="1" baseline="30000" dirty="0" smtClean="0">
                <a:solidFill>
                  <a:schemeClr val="tx1">
                    <a:lumMod val="10000"/>
                  </a:schemeClr>
                </a:solidFill>
              </a:rPr>
              <a:t>2 </a:t>
            </a:r>
            <a:r>
              <a:rPr lang="ru-RU" sz="2400" b="1" dirty="0" smtClean="0">
                <a:solidFill>
                  <a:schemeClr val="tx1">
                    <a:lumMod val="10000"/>
                  </a:schemeClr>
                </a:solidFill>
              </a:rPr>
              <a:t>+ ВС</a:t>
            </a:r>
            <a:r>
              <a:rPr lang="ru-RU" sz="2400" b="1" baseline="30000" dirty="0" smtClean="0">
                <a:solidFill>
                  <a:schemeClr val="tx1">
                    <a:lumMod val="10000"/>
                  </a:schemeClr>
                </a:solidFill>
              </a:rPr>
              <a:t>2</a:t>
            </a:r>
            <a:r>
              <a:rPr lang="ru-RU" sz="2400" b="1" dirty="0" smtClean="0">
                <a:solidFill>
                  <a:schemeClr val="tx1">
                    <a:lumMod val="10000"/>
                  </a:schemeClr>
                </a:solidFill>
              </a:rPr>
              <a:t>,</a:t>
            </a:r>
          </a:p>
          <a:p>
            <a:pPr marL="0" indent="20638" algn="ctr"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tx1">
                    <a:lumMod val="10000"/>
                  </a:schemeClr>
                </a:solidFill>
              </a:rPr>
              <a:t>АВ</a:t>
            </a:r>
            <a:r>
              <a:rPr lang="ru-RU" sz="2400" b="1" baseline="30000" dirty="0" smtClean="0">
                <a:solidFill>
                  <a:schemeClr val="tx1">
                    <a:lumMod val="10000"/>
                  </a:schemeClr>
                </a:solidFill>
              </a:rPr>
              <a:t>2</a:t>
            </a:r>
            <a:r>
              <a:rPr lang="ru-RU" sz="2400" b="1" dirty="0" smtClean="0">
                <a:solidFill>
                  <a:schemeClr val="tx1">
                    <a:lumMod val="10000"/>
                  </a:schemeClr>
                </a:solidFill>
              </a:rPr>
              <a:t> = 12</a:t>
            </a:r>
            <a:r>
              <a:rPr lang="ru-RU" sz="2400" b="1" baseline="30000" dirty="0" smtClean="0">
                <a:solidFill>
                  <a:schemeClr val="tx1">
                    <a:lumMod val="10000"/>
                  </a:schemeClr>
                </a:solidFill>
              </a:rPr>
              <a:t>2</a:t>
            </a:r>
            <a:r>
              <a:rPr lang="ru-RU" sz="2400" b="1" dirty="0" smtClean="0">
                <a:solidFill>
                  <a:schemeClr val="tx1">
                    <a:lumMod val="10000"/>
                  </a:schemeClr>
                </a:solidFill>
              </a:rPr>
              <a:t> + 5</a:t>
            </a:r>
            <a:r>
              <a:rPr lang="ru-RU" sz="2400" b="1" baseline="30000" dirty="0" smtClean="0">
                <a:solidFill>
                  <a:schemeClr val="tx1">
                    <a:lumMod val="10000"/>
                  </a:schemeClr>
                </a:solidFill>
              </a:rPr>
              <a:t>2</a:t>
            </a:r>
            <a:r>
              <a:rPr lang="ru-RU" sz="2400" b="1" dirty="0" smtClean="0">
                <a:solidFill>
                  <a:schemeClr val="tx1">
                    <a:lumMod val="10000"/>
                  </a:schemeClr>
                </a:solidFill>
              </a:rPr>
              <a:t>,                                               АВ</a:t>
            </a:r>
            <a:r>
              <a:rPr lang="ru-RU" sz="2400" b="1" baseline="30000" dirty="0" smtClean="0">
                <a:solidFill>
                  <a:schemeClr val="tx1">
                    <a:lumMod val="10000"/>
                  </a:schemeClr>
                </a:solidFill>
              </a:rPr>
              <a:t>2</a:t>
            </a:r>
            <a:r>
              <a:rPr lang="ru-RU" sz="2400" b="1" dirty="0" smtClean="0">
                <a:solidFill>
                  <a:schemeClr val="tx1">
                    <a:lumMod val="10000"/>
                  </a:schemeClr>
                </a:solidFill>
              </a:rPr>
              <a:t> = 144 + 25,                                                                АВ</a:t>
            </a:r>
            <a:r>
              <a:rPr lang="ru-RU" sz="2400" b="1" baseline="30000" dirty="0" smtClean="0">
                <a:solidFill>
                  <a:schemeClr val="tx1">
                    <a:lumMod val="10000"/>
                  </a:schemeClr>
                </a:solidFill>
              </a:rPr>
              <a:t>2</a:t>
            </a:r>
            <a:r>
              <a:rPr lang="ru-RU" sz="2400" b="1" dirty="0" smtClean="0">
                <a:solidFill>
                  <a:schemeClr val="tx1">
                    <a:lumMod val="10000"/>
                  </a:schemeClr>
                </a:solidFill>
              </a:rPr>
              <a:t> = 169,</a:t>
            </a:r>
          </a:p>
          <a:p>
            <a:pPr marL="627063" indent="-627063" algn="ctr">
              <a:buFont typeface="Wingdings" pitchFamily="2" charset="2"/>
              <a:buNone/>
              <a:tabLst>
                <a:tab pos="723900" algn="l"/>
                <a:tab pos="1433513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 =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20638" algn="ctr">
              <a:buFont typeface="Wingdings" pitchFamily="2" charset="2"/>
              <a:buNone/>
            </a:pPr>
            <a:r>
              <a:rPr lang="ru-RU" sz="2400" b="1" u="sng" dirty="0" smtClean="0">
                <a:solidFill>
                  <a:schemeClr val="tx1">
                    <a:lumMod val="10000"/>
                  </a:schemeClr>
                </a:solidFill>
              </a:rPr>
              <a:t>АВ = 13</a:t>
            </a:r>
            <a:endParaRPr lang="ru-RU" dirty="0">
              <a:solidFill>
                <a:schemeClr val="tx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10"/>
          <p:cNvSpPr>
            <a:spLocks noGrp="1" noChangeArrowheads="1"/>
          </p:cNvSpPr>
          <p:nvPr>
            <p:ph sz="half" idx="1"/>
          </p:nvPr>
        </p:nvSpPr>
        <p:spPr bwMode="auto">
          <a:xfrm>
            <a:off x="1571604" y="2000240"/>
            <a:ext cx="2000264" cy="3286148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5072074"/>
            <a:ext cx="7858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B</a:t>
            </a:r>
            <a:endParaRPr lang="ru-RU" sz="3200" dirty="0">
              <a:solidFill>
                <a:srgbClr val="000000"/>
              </a:solidFill>
            </a:endParaRP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1214414" y="1571612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000000"/>
                </a:solidFill>
              </a:rPr>
              <a:t>A</a:t>
            </a: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1071538" y="5214950"/>
            <a:ext cx="42862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000000"/>
                </a:solidFill>
              </a:rPr>
              <a:t>C</a:t>
            </a: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85786" y="3500438"/>
            <a:ext cx="6799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12</a:t>
            </a:r>
            <a:r>
              <a:rPr lang="en-US" sz="2000" b="1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 </a:t>
            </a:r>
            <a:r>
              <a:rPr lang="ru-RU" sz="2000" b="1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м</a:t>
            </a:r>
            <a:endParaRPr lang="ru-RU" sz="2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285984" y="5357826"/>
            <a:ext cx="5517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5 м</a:t>
            </a:r>
            <a:endParaRPr lang="ru-RU" sz="2000" b="1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 =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5072074"/>
            <a:ext cx="760641" cy="409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ЗАДАЧА</a:t>
            </a:r>
            <a:endParaRPr lang="ru-RU" dirty="0"/>
          </a:p>
        </p:txBody>
      </p:sp>
      <p:pic>
        <p:nvPicPr>
          <p:cNvPr id="4" name="Picture 3" descr="C:\Users\1\Favorites\Pictures\корабль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02888" y="2133600"/>
            <a:ext cx="3775823" cy="41148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Длина троса равна 4 АВ</a:t>
            </a:r>
          </a:p>
          <a:p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АВ= 4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1">
                    <a:lumMod val="10000"/>
                  </a:schemeClr>
                </a:solidFill>
              </a:rPr>
              <a:t>·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13 = 52м</a:t>
            </a:r>
          </a:p>
          <a:p>
            <a:r>
              <a:rPr lang="ru-RU" sz="3200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50м-52 м</a:t>
            </a:r>
            <a:endParaRPr lang="ru-RU" sz="3200" dirty="0">
              <a:solidFill>
                <a:schemeClr val="tx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9527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·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1\Favorites\Pictures\школьные картинки\к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408034"/>
            <a:ext cx="2643206" cy="2252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Пифагорова головоломка</a:t>
            </a:r>
            <a:endParaRPr lang="ru-RU" dirty="0"/>
          </a:p>
        </p:txBody>
      </p:sp>
      <p:pic>
        <p:nvPicPr>
          <p:cNvPr id="7" name="Picture 8" descr="Рисунок22_resiz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contrast="6000"/>
          </a:blip>
          <a:stretch>
            <a:fillRect/>
          </a:stretch>
        </p:blipFill>
        <p:spPr bwMode="auto">
          <a:xfrm>
            <a:off x="546271" y="2500307"/>
            <a:ext cx="3752299" cy="371477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Соберите квадрат из имеющихся фигур 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71934" y="1071546"/>
            <a:ext cx="4214842" cy="3286148"/>
          </a:xfrm>
        </p:spPr>
        <p:txBody>
          <a:bodyPr/>
          <a:lstStyle/>
          <a:p>
            <a:pPr>
              <a:buFontTx/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Дано: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прямоугольный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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 а и в – катеты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 с – гипотенуза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 а = 7,    с = 9</a:t>
            </a:r>
          </a:p>
          <a:p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Найти: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 type B" pitchFamily="18" charset="2"/>
              </a:rPr>
              <a:t>в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1\Favorites\Pictures\теорем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00174"/>
            <a:ext cx="2357454" cy="241062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428992" y="3786190"/>
            <a:ext cx="18092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Решение</a:t>
            </a:r>
            <a:r>
              <a:rPr lang="ru-RU" sz="2800" b="1" dirty="0" smtClean="0"/>
              <a:t> 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00364" y="285728"/>
            <a:ext cx="27878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  <a:ea typeface="+mj-ea"/>
                <a:cs typeface="+mj-cs"/>
              </a:rPr>
              <a:t>№484 (б)</a:t>
            </a:r>
            <a:endParaRPr lang="ru-RU" sz="4400" kern="0" dirty="0">
              <a:solidFill>
                <a:srgbClr val="EDD39F"/>
              </a:solidFill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143240" y="4000504"/>
          <a:ext cx="1500198" cy="640080"/>
        </p:xfrm>
        <a:graphic>
          <a:graphicData uri="http://schemas.openxmlformats.org/drawingml/2006/table">
            <a:tbl>
              <a:tblPr/>
              <a:tblGrid>
                <a:gridCol w="150019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а²+</a:t>
                      </a:r>
                      <a:r>
                        <a:rPr lang="en-US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b²=</a:t>
                      </a:r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с²,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643042" y="4071942"/>
            <a:ext cx="17027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 smtClean="0">
                <a:solidFill>
                  <a:srgbClr val="000000"/>
                </a:solidFill>
              </a:rPr>
              <a:t>с²=а²+</a:t>
            </a:r>
            <a:r>
              <a:rPr lang="en-US" sz="2800" dirty="0" smtClean="0">
                <a:solidFill>
                  <a:srgbClr val="000000"/>
                </a:solidFill>
              </a:rPr>
              <a:t>b²</a:t>
            </a:r>
            <a:r>
              <a:rPr lang="ru-RU" sz="2800" dirty="0" smtClean="0">
                <a:solidFill>
                  <a:srgbClr val="000000"/>
                </a:solidFill>
              </a:rPr>
              <a:t>,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28794" y="4611231"/>
            <a:ext cx="228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b²=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с²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а²,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900" dirty="0" smtClean="0">
              <a:solidFill>
                <a:srgbClr val="EAEAEA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b²=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lang="ru-RU" sz="2800" baseline="30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- 7</a:t>
            </a:r>
            <a:r>
              <a:rPr lang="ru-RU" sz="2800" baseline="30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lang="ru-RU" sz="900" dirty="0" smtClean="0">
              <a:solidFill>
                <a:srgbClr val="EAEAEA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b² =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81-49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b²=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36</a:t>
            </a:r>
            <a:endParaRPr lang="en-US" sz="28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 =6</a:t>
            </a:r>
            <a:r>
              <a:rPr lang="ru-RU" sz="900" dirty="0" smtClean="0">
                <a:solidFill>
                  <a:srgbClr val="EAEAE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EAEAE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ПАМЯТЬ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685800" y="1857364"/>
            <a:ext cx="3810000" cy="4391036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Памятник Пифагору находится в порту города Пифагория и напоминает всем о теореме Пифагора, наиболее известном его открытии. Катет, лежащий в основании треугольника - мраморный , гипотенуза и фигура самого Пифагора в виде второго катета - медные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Picture 4" descr="17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807658"/>
            <a:ext cx="3500462" cy="4764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642918"/>
            <a:ext cx="7772400" cy="857256"/>
          </a:xfrm>
        </p:spPr>
        <p:txBody>
          <a:bodyPr/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Изречения Пифагора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5800" y="1428736"/>
            <a:ext cx="7772400" cy="4819664"/>
          </a:xfrm>
        </p:spPr>
        <p:txBody>
          <a:bodyPr/>
          <a:lstStyle/>
          <a:p>
            <a:pPr>
              <a:buClr>
                <a:schemeClr val="tx1"/>
              </a:buClr>
              <a:buSzPct val="70000"/>
              <a:buBlip>
                <a:blip r:embed="rId2"/>
              </a:buBlip>
              <a:defRPr/>
            </a:pP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Статуя формой своей хороша,</a:t>
            </a:r>
            <a:b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 человека украсят дела. </a:t>
            </a:r>
          </a:p>
          <a:p>
            <a:pPr>
              <a:buClr>
                <a:schemeClr val="tx1"/>
              </a:buClr>
              <a:buSzPct val="70000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                                                                          </a:t>
            </a:r>
          </a:p>
          <a:p>
            <a:pPr>
              <a:buClr>
                <a:schemeClr val="tx1"/>
              </a:buClr>
              <a:buSzPct val="70000"/>
              <a:buBlip>
                <a:blip r:embed="rId2"/>
              </a:buBlip>
              <a:defRPr/>
            </a:pP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Шуткой беседу укрась, освети.</a:t>
            </a:r>
            <a:b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Шутка, что соль. Лишь не пересоли…</a:t>
            </a:r>
          </a:p>
          <a:p>
            <a:pPr>
              <a:buClr>
                <a:schemeClr val="tx1"/>
              </a:buClr>
              <a:buSzPct val="70000"/>
              <a:buNone/>
              <a:defRPr/>
            </a:pPr>
            <a:endParaRPr lang="ru-RU" sz="2000" dirty="0" smtClean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tx1"/>
              </a:buClr>
              <a:buSzPct val="70000"/>
              <a:buBlip>
                <a:blip r:embed="rId2"/>
              </a:buBlip>
              <a:defRPr/>
            </a:pP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Лучше молчи, ну, а коль говоришь,</a:t>
            </a:r>
            <a:b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Пусть будет лучше, чем то, что молчишь. </a:t>
            </a:r>
          </a:p>
          <a:p>
            <a:pPr>
              <a:buClr>
                <a:schemeClr val="tx1"/>
              </a:buClr>
              <a:buSzPct val="70000"/>
              <a:buNone/>
              <a:defRPr/>
            </a:pPr>
            <a:endParaRPr lang="ru-RU" sz="2000" dirty="0" smtClean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tx1"/>
              </a:buClr>
              <a:buSzPct val="70000"/>
              <a:buBlip>
                <a:blip r:embed="rId2"/>
              </a:buBlip>
              <a:defRPr/>
            </a:pP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Если ты в гневе, не смей говорить!</a:t>
            </a:r>
            <a:b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Действовать резко и злобу сорить.</a:t>
            </a:r>
          </a:p>
          <a:p>
            <a:pPr>
              <a:buClr>
                <a:schemeClr val="tx1"/>
              </a:buClr>
              <a:buSzPct val="70000"/>
              <a:buNone/>
              <a:defRPr/>
            </a:pPr>
            <a:endParaRPr lang="ru-RU" sz="2000" dirty="0" smtClean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tx1"/>
              </a:buClr>
              <a:buSzPct val="70000"/>
              <a:buBlip>
                <a:blip r:embed="rId2"/>
              </a:buBlip>
              <a:defRPr/>
            </a:pP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Пред тем, как станешь говорить, пусть мысль созреет</a:t>
            </a:r>
            <a:b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 языком твоим. Созревшая - все смеет.</a:t>
            </a:r>
          </a:p>
          <a:p>
            <a:endParaRPr lang="ru-RU" dirty="0"/>
          </a:p>
        </p:txBody>
      </p:sp>
      <p:pic>
        <p:nvPicPr>
          <p:cNvPr id="7" name="Picture 3" descr="pythagora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428736"/>
            <a:ext cx="2628900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Домашнее задание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D30B3B"/>
                </a:solidFill>
              </a:rPr>
              <a:t>– Выучить теорему Пифагора с доказательством</a:t>
            </a:r>
          </a:p>
          <a:p>
            <a:r>
              <a:rPr lang="ru-RU" dirty="0" smtClean="0">
                <a:solidFill>
                  <a:srgbClr val="D30B3B"/>
                </a:solidFill>
              </a:rPr>
              <a:t>творческое задание: попробуйте сочинить стихотворение и нарисовать шарж, которого нет на выставке.</a:t>
            </a:r>
          </a:p>
          <a:p>
            <a:r>
              <a:rPr lang="ru-RU" dirty="0" smtClean="0">
                <a:solidFill>
                  <a:srgbClr val="D30B3B"/>
                </a:solidFill>
              </a:rPr>
              <a:t>– Задачи из учебника № 483 б, в;</a:t>
            </a:r>
          </a:p>
          <a:p>
            <a:pPr>
              <a:buNone/>
            </a:pPr>
            <a:r>
              <a:rPr lang="ru-RU" dirty="0" smtClean="0">
                <a:solidFill>
                  <a:srgbClr val="D30B3B"/>
                </a:solidFill>
              </a:rPr>
              <a:t> № 484 а, в.  или : </a:t>
            </a:r>
          </a:p>
          <a:p>
            <a:pPr>
              <a:buNone/>
            </a:pPr>
            <a:endParaRPr lang="ru-RU" dirty="0" smtClean="0">
              <a:solidFill>
                <a:srgbClr val="D30B3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071546"/>
            <a:ext cx="7772400" cy="5143536"/>
          </a:xfrm>
        </p:spPr>
        <p:txBody>
          <a:bodyPr/>
          <a:lstStyle/>
          <a:p>
            <a:r>
              <a:rPr lang="ru-RU" sz="2800" dirty="0" smtClean="0">
                <a:solidFill>
                  <a:schemeClr val="tx1">
                    <a:lumMod val="10000"/>
                  </a:schemeClr>
                </a:solidFill>
              </a:rPr>
              <a:t>12 апреля 1961 года Ю.А. Гагарин на космическом корабле </a:t>
            </a:r>
            <a:r>
              <a:rPr lang="en-US" sz="2800" dirty="0" smtClean="0">
                <a:solidFill>
                  <a:schemeClr val="tx1">
                    <a:lumMod val="10000"/>
                  </a:schemeClr>
                </a:solidFill>
              </a:rPr>
              <a:t>“</a:t>
            </a:r>
            <a:r>
              <a:rPr lang="ru-RU" sz="2800" dirty="0" smtClean="0">
                <a:solidFill>
                  <a:schemeClr val="tx1">
                    <a:lumMod val="10000"/>
                  </a:schemeClr>
                </a:solidFill>
              </a:rPr>
              <a:t>Восток</a:t>
            </a:r>
            <a:r>
              <a:rPr lang="en-US" sz="2800" dirty="0" smtClean="0">
                <a:solidFill>
                  <a:schemeClr val="tx1">
                    <a:lumMod val="10000"/>
                  </a:schemeClr>
                </a:solidFill>
              </a:rPr>
              <a:t>” </a:t>
            </a:r>
            <a:r>
              <a:rPr lang="ru-RU" sz="2800" dirty="0" smtClean="0">
                <a:solidFill>
                  <a:schemeClr val="tx1">
                    <a:lumMod val="10000"/>
                  </a:schemeClr>
                </a:solidFill>
              </a:rPr>
              <a:t>был поднят над землёй на максимальную высоту 327 километров. На каком расстоянии от корабля находились в это время наиболее удалённые от него и видимые космонавтом участки поверхности Земли? (Радиус Земли </a:t>
            </a:r>
            <a:r>
              <a:rPr lang="ru-RU" sz="2800" dirty="0" smtClean="0">
                <a:solidFill>
                  <a:schemeClr val="tx1">
                    <a:lumMod val="10000"/>
                  </a:schemeClr>
                </a:solidFill>
                <a:cs typeface="Tahoma" pitchFamily="34" charset="0"/>
              </a:rPr>
              <a:t>≈6400 км)</a:t>
            </a:r>
            <a:r>
              <a:rPr lang="ru-RU" sz="2800" dirty="0" smtClean="0">
                <a:solidFill>
                  <a:schemeClr val="tx1">
                    <a:lumMod val="1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4" name="Picture 4" descr="tn_006apollo17a_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4143380"/>
            <a:ext cx="2540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Устная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928802"/>
            <a:ext cx="8101042" cy="4643470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Сторона квадрата равна </a:t>
            </a:r>
            <a:r>
              <a:rPr lang="ru-RU" i="1" dirty="0" smtClean="0">
                <a:solidFill>
                  <a:srgbClr val="0000FF"/>
                </a:solidFill>
              </a:rPr>
              <a:t>а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см. Найдите его площадь.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000000"/>
                </a:solidFill>
              </a:rPr>
              <a:t>Сторона квадрата равна </a:t>
            </a:r>
            <a:r>
              <a:rPr lang="ru-RU" dirty="0" smtClean="0">
                <a:solidFill>
                  <a:srgbClr val="0000FF"/>
                </a:solidFill>
              </a:rPr>
              <a:t>(</a:t>
            </a:r>
            <a:r>
              <a:rPr lang="en-US" dirty="0" smtClean="0">
                <a:solidFill>
                  <a:srgbClr val="0000FF"/>
                </a:solidFill>
              </a:rPr>
              <a:t>a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+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b</a:t>
            </a:r>
            <a:r>
              <a:rPr lang="ru-RU" dirty="0" smtClean="0">
                <a:solidFill>
                  <a:srgbClr val="0000FF"/>
                </a:solidFill>
              </a:rPr>
              <a:t>). </a:t>
            </a:r>
            <a:r>
              <a:rPr lang="ru-RU" dirty="0" smtClean="0">
                <a:solidFill>
                  <a:srgbClr val="000000"/>
                </a:solidFill>
              </a:rPr>
              <a:t>Как найти его площадь?</a:t>
            </a:r>
          </a:p>
          <a:p>
            <a:r>
              <a:rPr lang="ru-RU" dirty="0" smtClean="0">
                <a:solidFill>
                  <a:srgbClr val="000000"/>
                </a:solidFill>
                <a:sym typeface="Wingdings 3" pitchFamily="18" charset="2"/>
              </a:rPr>
              <a:t>Как найти площадь прямоугольного ?</a:t>
            </a:r>
          </a:p>
          <a:p>
            <a:r>
              <a:rPr lang="ru-RU" dirty="0" smtClean="0">
                <a:solidFill>
                  <a:srgbClr val="000000"/>
                </a:solidFill>
                <a:sym typeface="Wingdings 3" pitchFamily="18" charset="2"/>
              </a:rPr>
              <a:t>Вычислите  квадраты чисел: </a:t>
            </a:r>
            <a:r>
              <a:rPr lang="ru-RU" dirty="0" smtClean="0">
                <a:solidFill>
                  <a:srgbClr val="0000FF"/>
                </a:solidFill>
                <a:sym typeface="Wingdings 3" pitchFamily="18" charset="2"/>
              </a:rPr>
              <a:t>2,5,7,9,12</a:t>
            </a:r>
          </a:p>
          <a:p>
            <a:r>
              <a:rPr lang="ru-RU" dirty="0" smtClean="0">
                <a:solidFill>
                  <a:srgbClr val="000000"/>
                </a:solidFill>
                <a:sym typeface="Wingdings 3" pitchFamily="18" charset="2"/>
              </a:rPr>
              <a:t>Найдите квадратный корень из </a:t>
            </a:r>
            <a:r>
              <a:rPr lang="ru-RU" dirty="0" smtClean="0">
                <a:solidFill>
                  <a:srgbClr val="0000FF"/>
                </a:solidFill>
                <a:sym typeface="Wingdings 3" pitchFamily="18" charset="2"/>
              </a:rPr>
              <a:t>36,81,144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00"/>
                </a:solidFill>
                <a:latin typeface="Monotype Corsiva" pitchFamily="66" charset="0"/>
              </a:rPr>
              <a:t>Задача индийского математика </a:t>
            </a:r>
            <a:br>
              <a:rPr lang="ru-RU" b="1" dirty="0" smtClean="0">
                <a:solidFill>
                  <a:srgbClr val="0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000000"/>
                </a:solidFill>
                <a:latin typeface="Monotype Corsiva" pitchFamily="66" charset="0"/>
              </a:rPr>
              <a:t>XII века </a:t>
            </a:r>
            <a:r>
              <a:rPr lang="ru-RU" b="1" dirty="0" err="1" smtClean="0">
                <a:solidFill>
                  <a:srgbClr val="000000"/>
                </a:solidFill>
                <a:latin typeface="Monotype Corsiva" pitchFamily="66" charset="0"/>
              </a:rPr>
              <a:t>Бхаскары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500430" y="2133600"/>
            <a:ext cx="535785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6600FF"/>
                </a:solidFill>
              </a:rPr>
              <a:t>На берегу реки рос тополь одинокий.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6600FF"/>
                </a:solidFill>
              </a:rPr>
              <a:t>Вдруг ветра порыв его ствол надломал.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6600FF"/>
                </a:solidFill>
              </a:rPr>
              <a:t>Бедный тополь упал. И угол прямой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6600FF"/>
                </a:solidFill>
              </a:rPr>
              <a:t>С теченьем реки его ствол составлял.                                                        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6600FF"/>
                </a:solidFill>
              </a:rPr>
              <a:t>Запомни теперь, что в этом месте река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6600FF"/>
                </a:solidFill>
              </a:rPr>
              <a:t>В четыре лишь фута была широка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6600FF"/>
                </a:solidFill>
              </a:rPr>
              <a:t>Верхушка склонилась у края реки.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6600FF"/>
                </a:solidFill>
              </a:rPr>
              <a:t>Осталось три фута всего от ствола,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6600FF"/>
                </a:solidFill>
              </a:rPr>
              <a:t>Прошу тебя, скоро теперь мне скажи: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6600FF"/>
                </a:solidFill>
              </a:rPr>
              <a:t>У тополя как велика высота?»</a:t>
            </a:r>
            <a:endParaRPr lang="ru-RU" sz="2000" b="1" dirty="0">
              <a:solidFill>
                <a:srgbClr val="6600FF"/>
              </a:solidFill>
            </a:endParaRPr>
          </a:p>
        </p:txBody>
      </p:sp>
      <p:pic>
        <p:nvPicPr>
          <p:cNvPr id="6" name="Picture 8" descr="Рисунок19_resiz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500" t="354" r="986" b="749"/>
          <a:stretch>
            <a:fillRect/>
          </a:stretch>
        </p:blipFill>
        <p:spPr bwMode="auto">
          <a:xfrm>
            <a:off x="571472" y="2071678"/>
            <a:ext cx="2815038" cy="3984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Спасибо за урок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sz="6600" dirty="0"/>
          </a:p>
        </p:txBody>
      </p:sp>
      <p:pic>
        <p:nvPicPr>
          <p:cNvPr id="4" name="Picture 4" descr="http://im8-tub.yandex.net/i?id=104286283-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786058"/>
            <a:ext cx="3225454" cy="2429844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29124" y="2786058"/>
            <a:ext cx="39290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429124" y="2133600"/>
            <a:ext cx="4286280" cy="4114800"/>
          </a:xfrm>
        </p:spPr>
        <p:txBody>
          <a:bodyPr/>
          <a:lstStyle/>
          <a:p>
            <a:pPr marL="0" lvl="0" indent="0">
              <a:spcBef>
                <a:spcPct val="0"/>
              </a:spcBef>
              <a:buSzTx/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О, Мудрецы времени!</a:t>
            </a:r>
            <a:endParaRPr lang="ru-RU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hangingPunct="0">
              <a:spcBef>
                <a:spcPct val="0"/>
              </a:spcBef>
              <a:buSzTx/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Дружней вас не сыскать</a:t>
            </a:r>
            <a:endParaRPr lang="ru-RU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hangingPunct="0">
              <a:spcBef>
                <a:spcPct val="0"/>
              </a:spcBef>
              <a:buSzTx/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 сегодня завершен, но</a:t>
            </a:r>
            <a:endParaRPr lang="ru-RU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hangingPunct="0">
              <a:spcBef>
                <a:spcPct val="0"/>
              </a:spcBef>
              <a:buSzTx/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Каждый должен знать:</a:t>
            </a:r>
            <a:endParaRPr lang="ru-RU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hangingPunct="0">
              <a:spcBef>
                <a:spcPct val="0"/>
              </a:spcBef>
              <a:buSzTx/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Познанье, упорство, труд</a:t>
            </a:r>
            <a:endParaRPr lang="ru-RU" b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hangingPunct="0">
              <a:spcBef>
                <a:spcPct val="0"/>
              </a:spcBef>
              <a:buSzTx/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прогрессу в жизни приведут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85728"/>
            <a:ext cx="7772400" cy="857256"/>
          </a:xfrm>
        </p:spPr>
        <p:txBody>
          <a:bodyPr/>
          <a:lstStyle/>
          <a:p>
            <a:r>
              <a:rPr lang="ru-RU" sz="2800" dirty="0" smtClean="0">
                <a:solidFill>
                  <a:schemeClr val="tx1">
                    <a:lumMod val="1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10000"/>
                  </a:schemeClr>
                </a:solidFill>
              </a:rPr>
            </a:br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ЗАДАЧА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10000"/>
                  </a:schemeClr>
                </a:solidFill>
              </a:rPr>
            </a:b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42910" y="1071546"/>
            <a:ext cx="7772400" cy="4391036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Для крепления мачты нужно установить 4 троса. Один конец каждого троса должен крепиться на высоте 12 м, другой на земле на расстоянии 5 м от мачты.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Хватит ли 50 м троса для крепления мачты?</a:t>
            </a:r>
            <a:endParaRPr lang="ru-RU" dirty="0"/>
          </a:p>
        </p:txBody>
      </p:sp>
      <p:pic>
        <p:nvPicPr>
          <p:cNvPr id="1028" name="Picture 4" descr="http://im8-tub.yandex.net/i?id=104286283-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143380"/>
            <a:ext cx="3225454" cy="2429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000496" y="714356"/>
            <a:ext cx="4743456" cy="5786478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называется фигура, выделенная жирными линиями?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Назовите его.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Какой угол у него прямой? </a:t>
            </a:r>
            <a:endParaRPr lang="ru-RU" sz="2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Как называются его стороны АВ и АС? </a:t>
            </a:r>
            <a:endParaRPr lang="ru-RU" sz="2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называется сторона АВ?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Сколько прямоугольных треугольников на рисунке?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Чтобы найти длину троса какие стороны треугольников нам нужны? 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Какого они цвета?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Длина троса равна 4 АВ </a:t>
            </a:r>
          </a:p>
          <a:p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1\Favorites\Pictures\кораб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9"/>
            <a:ext cx="3408753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ПРАКТИЧЕСКАЯ РАБОТА</a:t>
            </a:r>
            <a:endParaRPr lang="ru-RU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078871"/>
            <a:ext cx="3571868" cy="4779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Рисунок 1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143380"/>
            <a:ext cx="1981209" cy="2519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428596" y="1857364"/>
            <a:ext cx="6815158" cy="1571612"/>
          </a:xfrm>
        </p:spPr>
        <p:txBody>
          <a:bodyPr/>
          <a:lstStyle/>
          <a:p>
            <a:pPr lvl="0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Измерьте стороны данных треугольников, и результаты измерения запишите в таблицу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Выполните анализ данных таблицы.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Выскажите гипотезу.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Убедитесь в своей правоте или опровергните гипотезу, построив в тетради прямоугольный треугольник и выполнив все необходимые измерения и вычисления. 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Запишите ваше предположение в виде формулы.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Переведите формулу на русский язык, используя слова «квадрат», «гипотенуза», «катет», «сумма», «прямоугольный треугольник».</a:t>
            </a:r>
          </a:p>
          <a:p>
            <a:endParaRPr lang="ru-RU" dirty="0"/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642910" y="714356"/>
          <a:ext cx="7772400" cy="192882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7420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а, </a:t>
                      </a:r>
                      <a:endParaRPr lang="ru-RU" sz="2800" dirty="0" smtClean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см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b</a:t>
                      </a:r>
                      <a:r>
                        <a:rPr lang="ru-RU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, </a:t>
                      </a:r>
                      <a:endParaRPr lang="ru-RU" sz="2800" dirty="0" smtClean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см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с, </a:t>
                      </a:r>
                      <a:endParaRPr lang="ru-RU" sz="2800" dirty="0" smtClean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см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2800" baseline="300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, </a:t>
                      </a:r>
                      <a:endParaRPr lang="ru-RU" sz="2800" dirty="0" smtClean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см</a:t>
                      </a:r>
                      <a:r>
                        <a:rPr lang="ru-RU" sz="2800" baseline="300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b</a:t>
                      </a:r>
                      <a:r>
                        <a:rPr lang="ru-RU" sz="2800" baseline="300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, </a:t>
                      </a:r>
                      <a:endParaRPr lang="ru-RU" sz="2800" dirty="0" smtClean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см</a:t>
                      </a:r>
                      <a:r>
                        <a:rPr lang="ru-RU" sz="2800" baseline="300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</a:t>
                      </a:r>
                      <a:r>
                        <a:rPr lang="ru-RU" sz="2800" baseline="300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, </a:t>
                      </a:r>
                      <a:endParaRPr lang="ru-RU" sz="2800" dirty="0" smtClean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см</a:t>
                      </a:r>
                      <a:r>
                        <a:rPr lang="ru-RU" sz="2800" baseline="300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0521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7227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4429132"/>
            <a:ext cx="6958034" cy="2071678"/>
          </a:xfrm>
        </p:spPr>
        <p:txBody>
          <a:bodyPr/>
          <a:lstStyle/>
          <a:p>
            <a:pPr algn="ctr">
              <a:buNone/>
            </a:pPr>
            <a:r>
              <a:rPr lang="en-US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 2" pitchFamily="18" charset="2"/>
              </a:rPr>
              <a:t>a</a:t>
            </a:r>
            <a:r>
              <a:rPr lang="en-US" sz="6600" b="1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 2" pitchFamily="18" charset="2"/>
              </a:rPr>
              <a:t>2</a:t>
            </a:r>
            <a:r>
              <a:rPr lang="en-US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 2" pitchFamily="18" charset="2"/>
              </a:rPr>
              <a:t>+b</a:t>
            </a:r>
            <a:r>
              <a:rPr lang="en-US" sz="6600" b="1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 2" pitchFamily="18" charset="2"/>
              </a:rPr>
              <a:t>2</a:t>
            </a:r>
            <a:r>
              <a:rPr lang="en-US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 2" pitchFamily="18" charset="2"/>
              </a:rPr>
              <a:t>=c</a:t>
            </a:r>
            <a:r>
              <a:rPr lang="en-US" sz="6600" b="1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 2" pitchFamily="18" charset="2"/>
              </a:rPr>
              <a:t>2</a:t>
            </a:r>
            <a:endParaRPr lang="ru-RU" sz="6600" b="1" i="1" baseline="30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 2" pitchFamily="18" charset="2"/>
            </a:endParaRPr>
          </a:p>
          <a:p>
            <a:pPr algn="ctr"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785786" y="1643050"/>
          <a:ext cx="7772400" cy="232220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12858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а, </a:t>
                      </a:r>
                      <a:endParaRPr lang="ru-RU" sz="2800" dirty="0" smtClean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см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b</a:t>
                      </a:r>
                      <a:r>
                        <a:rPr lang="ru-RU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, </a:t>
                      </a:r>
                      <a:endParaRPr lang="ru-RU" sz="2800" dirty="0" smtClean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см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с, </a:t>
                      </a:r>
                      <a:endParaRPr lang="ru-RU" sz="2800" dirty="0" smtClean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см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2800" baseline="300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, </a:t>
                      </a:r>
                      <a:endParaRPr lang="ru-RU" sz="2800" dirty="0" smtClean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см</a:t>
                      </a:r>
                      <a:r>
                        <a:rPr lang="ru-RU" sz="2800" baseline="300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b</a:t>
                      </a:r>
                      <a:r>
                        <a:rPr lang="ru-RU" sz="2800" baseline="300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, </a:t>
                      </a:r>
                      <a:endParaRPr lang="ru-RU" sz="2800" dirty="0" smtClean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см</a:t>
                      </a:r>
                      <a:r>
                        <a:rPr lang="ru-RU" sz="2800" baseline="300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</a:t>
                      </a:r>
                      <a:r>
                        <a:rPr lang="ru-RU" sz="2800" baseline="300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2800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, </a:t>
                      </a:r>
                      <a:endParaRPr lang="ru-RU" sz="2800" dirty="0" smtClean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см</a:t>
                      </a:r>
                      <a:r>
                        <a:rPr lang="ru-RU" sz="2800" baseline="300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4196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5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9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16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25</a:t>
                      </a:r>
                      <a:endParaRPr lang="ru-RU" sz="28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0000"/>
                          </a:solidFill>
                        </a:rPr>
                        <a:t>6</a:t>
                      </a:r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0000"/>
                          </a:solidFill>
                        </a:rPr>
                        <a:t>8</a:t>
                      </a:r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0000"/>
                          </a:solidFill>
                        </a:rPr>
                        <a:t>10</a:t>
                      </a:r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0000"/>
                          </a:solidFill>
                        </a:rPr>
                        <a:t>36</a:t>
                      </a:r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0000"/>
                          </a:solidFill>
                        </a:rPr>
                        <a:t>64</a:t>
                      </a:r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0000"/>
                          </a:solidFill>
                        </a:rPr>
                        <a:t>100</a:t>
                      </a:r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1000108"/>
            <a:ext cx="7772400" cy="1552596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tx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Пифагор Самосский</a:t>
            </a:r>
            <a:r>
              <a:rPr lang="ru-RU" b="1" dirty="0" smtClean="0">
                <a:solidFill>
                  <a:schemeClr val="tx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b="1" dirty="0" smtClean="0">
                <a:solidFill>
                  <a:schemeClr val="tx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br>
              <a:rPr lang="en-US" b="1" dirty="0" smtClean="0">
                <a:solidFill>
                  <a:schemeClr val="tx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tx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solidFill>
                  <a:schemeClr val="tx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Pythagoras of Samos</a:t>
            </a:r>
            <a:r>
              <a:rPr lang="ru-RU" b="1" dirty="0" smtClean="0">
                <a:solidFill>
                  <a:schemeClr val="tx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b="1" dirty="0" smtClean="0">
                <a:solidFill>
                  <a:schemeClr val="tx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tx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tx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" descr="Pifagor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2214554"/>
            <a:ext cx="3787249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>
                    <a:lumMod val="10000"/>
                  </a:schemeClr>
                </a:solidFill>
              </a:rPr>
              <a:t>Родился: около 569 г. до РХ на острове </a:t>
            </a:r>
            <a:r>
              <a:rPr lang="ru-RU" b="1" dirty="0" err="1" smtClean="0">
                <a:solidFill>
                  <a:schemeClr val="tx1">
                    <a:lumMod val="10000"/>
                  </a:schemeClr>
                </a:solidFill>
              </a:rPr>
              <a:t>Самос</a:t>
            </a:r>
            <a:r>
              <a:rPr lang="ru-RU" b="1" dirty="0" smtClean="0">
                <a:solidFill>
                  <a:schemeClr val="tx1">
                    <a:lumMod val="10000"/>
                  </a:schemeClr>
                </a:solidFill>
              </a:rPr>
              <a:t> в    Ионическом море (</a:t>
            </a:r>
            <a:r>
              <a:rPr lang="en-US" b="1" dirty="0" err="1" smtClean="0">
                <a:solidFill>
                  <a:schemeClr val="tx1">
                    <a:lumMod val="10000"/>
                  </a:schemeClr>
                </a:solidFill>
              </a:rPr>
              <a:t>Ionii</a:t>
            </a:r>
            <a:r>
              <a:rPr lang="ru-RU" b="1" dirty="0" smtClean="0">
                <a:solidFill>
                  <a:schemeClr val="tx1">
                    <a:lumMod val="10000"/>
                  </a:schemeClr>
                </a:solidFill>
              </a:rPr>
              <a:t>).</a:t>
            </a:r>
            <a:endParaRPr lang="en-US" b="1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10000"/>
                  </a:schemeClr>
                </a:solidFill>
              </a:rPr>
              <a:t>Умер: около 475 г. до РХ.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нтичность">
  <a:themeElements>
    <a:clrScheme name="">
      <a:dk1>
        <a:srgbClr val="6E6958"/>
      </a:dk1>
      <a:lt1>
        <a:srgbClr val="EAEAEA"/>
      </a:lt1>
      <a:dk2>
        <a:srgbClr val="88826C"/>
      </a:dk2>
      <a:lt2>
        <a:srgbClr val="EDD39F"/>
      </a:lt2>
      <a:accent1>
        <a:srgbClr val="C9C6BB"/>
      </a:accent1>
      <a:accent2>
        <a:srgbClr val="ADA897"/>
      </a:accent2>
      <a:accent3>
        <a:srgbClr val="C3C1BA"/>
      </a:accent3>
      <a:accent4>
        <a:srgbClr val="C8C8C8"/>
      </a:accent4>
      <a:accent5>
        <a:srgbClr val="E1DFDA"/>
      </a:accent5>
      <a:accent6>
        <a:srgbClr val="9C9888"/>
      </a:accent6>
      <a:hlink>
        <a:srgbClr val="5436D4"/>
      </a:hlink>
      <a:folHlink>
        <a:srgbClr val="A78B3D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Античность 1">
        <a:dk1>
          <a:srgbClr val="6E6958"/>
        </a:dk1>
        <a:lt1>
          <a:srgbClr val="EAEAEA"/>
        </a:lt1>
        <a:dk2>
          <a:srgbClr val="88826C"/>
        </a:dk2>
        <a:lt2>
          <a:srgbClr val="EDD39F"/>
        </a:lt2>
        <a:accent1>
          <a:srgbClr val="C9C6BB"/>
        </a:accent1>
        <a:accent2>
          <a:srgbClr val="ADA897"/>
        </a:accent2>
        <a:accent3>
          <a:srgbClr val="C3C1BA"/>
        </a:accent3>
        <a:accent4>
          <a:srgbClr val="C8C8C8"/>
        </a:accent4>
        <a:accent5>
          <a:srgbClr val="E1DFDA"/>
        </a:accent5>
        <a:accent6>
          <a:srgbClr val="9C9888"/>
        </a:accent6>
        <a:hlink>
          <a:srgbClr val="DEB54E"/>
        </a:hlink>
        <a:folHlink>
          <a:srgbClr val="A78B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Античность 2">
        <a:dk1>
          <a:srgbClr val="523D24"/>
        </a:dk1>
        <a:lt1>
          <a:srgbClr val="FFFFFF"/>
        </a:lt1>
        <a:dk2>
          <a:srgbClr val="5C3324"/>
        </a:dk2>
        <a:lt2>
          <a:srgbClr val="948F60"/>
        </a:lt2>
        <a:accent1>
          <a:srgbClr val="D0CEB8"/>
        </a:accent1>
        <a:accent2>
          <a:srgbClr val="C1BFA1"/>
        </a:accent2>
        <a:accent3>
          <a:srgbClr val="FFFFFF"/>
        </a:accent3>
        <a:accent4>
          <a:srgbClr val="45331D"/>
        </a:accent4>
        <a:accent5>
          <a:srgbClr val="E4E3D8"/>
        </a:accent5>
        <a:accent6>
          <a:srgbClr val="AFAD91"/>
        </a:accent6>
        <a:hlink>
          <a:srgbClr val="E0C036"/>
        </a:hlink>
        <a:folHlink>
          <a:srgbClr val="D1C1A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нтичность 3">
        <a:dk1>
          <a:srgbClr val="333333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DDDDDD"/>
        </a:accent2>
        <a:accent3>
          <a:srgbClr val="FFFFFF"/>
        </a:accent3>
        <a:accent4>
          <a:srgbClr val="2A2A2A"/>
        </a:accent4>
        <a:accent5>
          <a:srgbClr val="F3F3F3"/>
        </a:accent5>
        <a:accent6>
          <a:srgbClr val="C8C8C8"/>
        </a:accent6>
        <a:hlink>
          <a:srgbClr val="969696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нтичность 4">
        <a:dk1>
          <a:srgbClr val="4C4F60"/>
        </a:dk1>
        <a:lt1>
          <a:srgbClr val="EAEAEA"/>
        </a:lt1>
        <a:dk2>
          <a:srgbClr val="6C7188"/>
        </a:dk2>
        <a:lt2>
          <a:srgbClr val="EBCD5D"/>
        </a:lt2>
        <a:accent1>
          <a:srgbClr val="CECFD8"/>
        </a:accent1>
        <a:accent2>
          <a:srgbClr val="A8ABBA"/>
        </a:accent2>
        <a:accent3>
          <a:srgbClr val="BABBC3"/>
        </a:accent3>
        <a:accent4>
          <a:srgbClr val="C8C8C8"/>
        </a:accent4>
        <a:accent5>
          <a:srgbClr val="E3E4E9"/>
        </a:accent5>
        <a:accent6>
          <a:srgbClr val="989BA8"/>
        </a:accent6>
        <a:hlink>
          <a:srgbClr val="E8B550"/>
        </a:hlink>
        <a:folHlink>
          <a:srgbClr val="B79E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Античность 5">
        <a:dk1>
          <a:srgbClr val="65515B"/>
        </a:dk1>
        <a:lt1>
          <a:srgbClr val="EAEAEA"/>
        </a:lt1>
        <a:dk2>
          <a:srgbClr val="886C7B"/>
        </a:dk2>
        <a:lt2>
          <a:srgbClr val="E9D95F"/>
        </a:lt2>
        <a:accent1>
          <a:srgbClr val="CECFD8"/>
        </a:accent1>
        <a:accent2>
          <a:srgbClr val="AB95A1"/>
        </a:accent2>
        <a:accent3>
          <a:srgbClr val="C3BABF"/>
        </a:accent3>
        <a:accent4>
          <a:srgbClr val="C8C8C8"/>
        </a:accent4>
        <a:accent5>
          <a:srgbClr val="E3E4E9"/>
        </a:accent5>
        <a:accent6>
          <a:srgbClr val="9B8791"/>
        </a:accent6>
        <a:hlink>
          <a:srgbClr val="E8C050"/>
        </a:hlink>
        <a:folHlink>
          <a:srgbClr val="B79E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Античность 6">
        <a:dk1>
          <a:srgbClr val="333333"/>
        </a:dk1>
        <a:lt1>
          <a:srgbClr val="EAEAEA"/>
        </a:lt1>
        <a:dk2>
          <a:srgbClr val="000000"/>
        </a:dk2>
        <a:lt2>
          <a:srgbClr val="E1D8AB"/>
        </a:lt2>
        <a:accent1>
          <a:srgbClr val="808080"/>
        </a:accent1>
        <a:accent2>
          <a:srgbClr val="5F5F5F"/>
        </a:accent2>
        <a:accent3>
          <a:srgbClr val="AAAAAA"/>
        </a:accent3>
        <a:accent4>
          <a:srgbClr val="C8C8C8"/>
        </a:accent4>
        <a:accent5>
          <a:srgbClr val="C0C0C0"/>
        </a:accent5>
        <a:accent6>
          <a:srgbClr val="555555"/>
        </a:accent6>
        <a:hlink>
          <a:srgbClr val="D95045"/>
        </a:hlink>
        <a:folHlink>
          <a:srgbClr val="DCA23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856</TotalTime>
  <Words>1125</Words>
  <Application>Microsoft Office PowerPoint</Application>
  <PresentationFormat>Экран (4:3)</PresentationFormat>
  <Paragraphs>213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Античность</vt:lpstr>
      <vt:lpstr>Путешествие по Древней Греции</vt:lpstr>
      <vt:lpstr>Слайд 2</vt:lpstr>
      <vt:lpstr>Устная работа</vt:lpstr>
      <vt:lpstr> ЗАДАЧА </vt:lpstr>
      <vt:lpstr>Слайд 5</vt:lpstr>
      <vt:lpstr>ПРАКТИЧЕСКАЯ РАБОТА</vt:lpstr>
      <vt:lpstr>Слайд 7</vt:lpstr>
      <vt:lpstr>Слайд 8</vt:lpstr>
      <vt:lpstr>Пифагор Самосский.  (Pythagoras of Samos)  </vt:lpstr>
      <vt:lpstr>Пифагорейцами было сделано много важных открытий в арифметике и геометрии, в том числе:  </vt:lpstr>
      <vt:lpstr>Слайд 11</vt:lpstr>
      <vt:lpstr>Теорема Пифагора: Квадрат, построенный на гипотенузе прямоугольного треугольника, равновелик сумме квадратов, построенных на его катетах.  ( старое звучание) </vt:lpstr>
      <vt:lpstr>Пифагоровы штаны во все стороны равны </vt:lpstr>
      <vt:lpstr>Шаржи </vt:lpstr>
      <vt:lpstr>ТЕОРЕМА ПИФАГОРА  </vt:lpstr>
      <vt:lpstr>ДОКАЗАТЕЛЬСТВО</vt:lpstr>
      <vt:lpstr>Теорема Пифагора</vt:lpstr>
      <vt:lpstr>Запишите теорему Пифагора для каждого из этих треугольников  </vt:lpstr>
      <vt:lpstr>ЗАДАЧА</vt:lpstr>
      <vt:lpstr> Алгоритм решения задач с применением теоремы Пифагора </vt:lpstr>
      <vt:lpstr>ЗАДАЧА</vt:lpstr>
      <vt:lpstr>ЗАДАЧА</vt:lpstr>
      <vt:lpstr>ЗАДАЧА</vt:lpstr>
      <vt:lpstr>Пифагорова головоломка</vt:lpstr>
      <vt:lpstr>Слайд 25</vt:lpstr>
      <vt:lpstr>ПАМЯТЬ</vt:lpstr>
      <vt:lpstr>Изречения Пифагора</vt:lpstr>
      <vt:lpstr>Домашнее задание</vt:lpstr>
      <vt:lpstr>Слайд 29</vt:lpstr>
      <vt:lpstr>Задача индийского математика  XII века Бхаскары</vt:lpstr>
      <vt:lpstr>Спасибо за урок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74</cp:revision>
  <dcterms:created xsi:type="dcterms:W3CDTF">2010-12-05T21:44:24Z</dcterms:created>
  <dcterms:modified xsi:type="dcterms:W3CDTF">2010-12-08T22:35:37Z</dcterms:modified>
</cp:coreProperties>
</file>