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p:cViewPr>
        <p:scale>
          <a:sx n="63" d="100"/>
          <a:sy n="63" d="100"/>
        </p:scale>
        <p:origin x="-1554"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02DE3-0B37-46D8-A621-36C43E29E917}" type="datetimeFigureOut">
              <a:rPr lang="ru-RU" smtClean="0"/>
              <a:pPr/>
              <a:t>15.12.2013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9BB81C-58F1-4D1A-8D05-4859FF71CAE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Приготовила</a:t>
            </a:r>
            <a:r>
              <a:rPr lang="ru-RU" baseline="0" dirty="0" smtClean="0"/>
              <a:t> Тихонова Екатерина</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15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13</a:t>
            </a:r>
          </a:p>
        </p:txBody>
      </p:sp>
      <p:sp>
        <p:nvSpPr>
          <p:cNvPr id="4" name="Номер слайда 3"/>
          <p:cNvSpPr>
            <a:spLocks noGrp="1"/>
          </p:cNvSpPr>
          <p:nvPr>
            <p:ph type="sldNum" sz="quarter" idx="10"/>
          </p:nvPr>
        </p:nvSpPr>
        <p:spPr/>
        <p:txBody>
          <a:bodyPr/>
          <a:lstStyle/>
          <a:p>
            <a:fld id="{669BB81C-58F1-4D1A-8D05-4859FF71CAEC}"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назад</a:t>
            </a:r>
            <a:endParaRPr lang="ru-RU" dirty="0"/>
          </a:p>
        </p:txBody>
      </p:sp>
      <p:sp>
        <p:nvSpPr>
          <p:cNvPr id="4" name="Номер слайда 3"/>
          <p:cNvSpPr>
            <a:spLocks noGrp="1"/>
          </p:cNvSpPr>
          <p:nvPr>
            <p:ph type="sldNum" sz="quarter" idx="10"/>
          </p:nvPr>
        </p:nvSpPr>
        <p:spPr/>
        <p:txBody>
          <a:bodyPr/>
          <a:lstStyle/>
          <a:p>
            <a:fld id="{669BB81C-58F1-4D1A-8D05-4859FF71CAEC}"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9CC404A2-FF65-4091-A9B7-09E1A98F93D5}" type="datetimeFigureOut">
              <a:rPr lang="ru-RU" smtClean="0"/>
              <a:pPr/>
              <a:t>15.12.2013</a:t>
            </a:fld>
            <a:endParaRPr lang="ru-RU"/>
          </a:p>
        </p:txBody>
      </p:sp>
      <p:sp>
        <p:nvSpPr>
          <p:cNvPr id="16" name="Номер слайда 15"/>
          <p:cNvSpPr>
            <a:spLocks noGrp="1"/>
          </p:cNvSpPr>
          <p:nvPr>
            <p:ph type="sldNum" sz="quarter" idx="11"/>
          </p:nvPr>
        </p:nvSpPr>
        <p:spPr/>
        <p:txBody>
          <a:bodyPr/>
          <a:lstStyle/>
          <a:p>
            <a:fld id="{6462FA66-E2F4-4E1E-9E64-1F014707EF6E}"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C404A2-FF65-4091-A9B7-09E1A98F93D5}" type="datetimeFigureOut">
              <a:rPr lang="ru-RU" smtClean="0"/>
              <a:pPr/>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62FA66-E2F4-4E1E-9E64-1F014707EF6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C404A2-FF65-4091-A9B7-09E1A98F93D5}" type="datetimeFigureOut">
              <a:rPr lang="ru-RU" smtClean="0"/>
              <a:pPr/>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62FA66-E2F4-4E1E-9E64-1F014707EF6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9CC404A2-FF65-4091-A9B7-09E1A98F93D5}" type="datetimeFigureOut">
              <a:rPr lang="ru-RU" smtClean="0"/>
              <a:pPr/>
              <a:t>15.12.2013</a:t>
            </a:fld>
            <a:endParaRPr lang="ru-RU"/>
          </a:p>
        </p:txBody>
      </p:sp>
      <p:sp>
        <p:nvSpPr>
          <p:cNvPr id="15" name="Номер слайда 14"/>
          <p:cNvSpPr>
            <a:spLocks noGrp="1"/>
          </p:cNvSpPr>
          <p:nvPr>
            <p:ph type="sldNum" sz="quarter" idx="15"/>
          </p:nvPr>
        </p:nvSpPr>
        <p:spPr/>
        <p:txBody>
          <a:bodyPr/>
          <a:lstStyle>
            <a:lvl1pPr algn="ctr">
              <a:defRPr/>
            </a:lvl1pPr>
          </a:lstStyle>
          <a:p>
            <a:fld id="{6462FA66-E2F4-4E1E-9E64-1F014707EF6E}"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9CC404A2-FF65-4091-A9B7-09E1A98F93D5}" type="datetimeFigureOut">
              <a:rPr lang="ru-RU" smtClean="0"/>
              <a:pPr/>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62FA66-E2F4-4E1E-9E64-1F014707EF6E}"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9CC404A2-FF65-4091-A9B7-09E1A98F93D5}" type="datetimeFigureOut">
              <a:rPr lang="ru-RU" smtClean="0"/>
              <a:pPr/>
              <a:t>15.12.2013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62FA66-E2F4-4E1E-9E64-1F014707EF6E}"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6462FA66-E2F4-4E1E-9E64-1F014707EF6E}"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9CC404A2-FF65-4091-A9B7-09E1A98F93D5}" type="datetimeFigureOut">
              <a:rPr lang="ru-RU" smtClean="0"/>
              <a:pPr/>
              <a:t>15.12.2013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CC404A2-FF65-4091-A9B7-09E1A98F93D5}" type="datetimeFigureOut">
              <a:rPr lang="ru-RU" smtClean="0"/>
              <a:pPr/>
              <a:t>15.12.2013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62FA66-E2F4-4E1E-9E64-1F014707EF6E}"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C404A2-FF65-4091-A9B7-09E1A98F93D5}" type="datetimeFigureOut">
              <a:rPr lang="ru-RU" smtClean="0"/>
              <a:pPr/>
              <a:t>15.12.2013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62FA66-E2F4-4E1E-9E64-1F014707EF6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9CC404A2-FF65-4091-A9B7-09E1A98F93D5}" type="datetimeFigureOut">
              <a:rPr lang="ru-RU" smtClean="0"/>
              <a:pPr/>
              <a:t>15.12.2013</a:t>
            </a:fld>
            <a:endParaRPr lang="ru-RU"/>
          </a:p>
        </p:txBody>
      </p:sp>
      <p:sp>
        <p:nvSpPr>
          <p:cNvPr id="9" name="Номер слайда 8"/>
          <p:cNvSpPr>
            <a:spLocks noGrp="1"/>
          </p:cNvSpPr>
          <p:nvPr>
            <p:ph type="sldNum" sz="quarter" idx="15"/>
          </p:nvPr>
        </p:nvSpPr>
        <p:spPr/>
        <p:txBody>
          <a:bodyPr/>
          <a:lstStyle/>
          <a:p>
            <a:fld id="{6462FA66-E2F4-4E1E-9E64-1F014707EF6E}"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9CC404A2-FF65-4091-A9B7-09E1A98F93D5}" type="datetimeFigureOut">
              <a:rPr lang="ru-RU" smtClean="0"/>
              <a:pPr/>
              <a:t>15.12.2013</a:t>
            </a:fld>
            <a:endParaRPr lang="ru-RU"/>
          </a:p>
        </p:txBody>
      </p:sp>
      <p:sp>
        <p:nvSpPr>
          <p:cNvPr id="9" name="Номер слайда 8"/>
          <p:cNvSpPr>
            <a:spLocks noGrp="1"/>
          </p:cNvSpPr>
          <p:nvPr>
            <p:ph type="sldNum" sz="quarter" idx="11"/>
          </p:nvPr>
        </p:nvSpPr>
        <p:spPr/>
        <p:txBody>
          <a:bodyPr/>
          <a:lstStyle/>
          <a:p>
            <a:fld id="{6462FA66-E2F4-4E1E-9E64-1F014707EF6E}"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CC404A2-FF65-4091-A9B7-09E1A98F93D5}" type="datetimeFigureOut">
              <a:rPr lang="ru-RU" smtClean="0"/>
              <a:pPr/>
              <a:t>15.12.2013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462FA66-E2F4-4E1E-9E64-1F014707EF6E}"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2.xml"/><Relationship Id="rId18" Type="http://schemas.openxmlformats.org/officeDocument/2006/relationships/image" Target="../media/image6.jpeg"/><Relationship Id="rId26" Type="http://schemas.openxmlformats.org/officeDocument/2006/relationships/image" Target="../media/image14.jpeg"/><Relationship Id="rId3" Type="http://schemas.openxmlformats.org/officeDocument/2006/relationships/slide" Target="slide3.xml"/><Relationship Id="rId21" Type="http://schemas.openxmlformats.org/officeDocument/2006/relationships/image" Target="../media/image9.jpeg"/><Relationship Id="rId7" Type="http://schemas.openxmlformats.org/officeDocument/2006/relationships/slide" Target="slide6.xml"/><Relationship Id="rId12" Type="http://schemas.openxmlformats.org/officeDocument/2006/relationships/slide" Target="slide11.xml"/><Relationship Id="rId17" Type="http://schemas.openxmlformats.org/officeDocument/2006/relationships/image" Target="../media/image5.jpeg"/><Relationship Id="rId25" Type="http://schemas.openxmlformats.org/officeDocument/2006/relationships/image" Target="../media/image13.jpeg"/><Relationship Id="rId2" Type="http://schemas.openxmlformats.org/officeDocument/2006/relationships/notesSlide" Target="../notesSlides/notesSlide2.xml"/><Relationship Id="rId16" Type="http://schemas.openxmlformats.org/officeDocument/2006/relationships/slide" Target="slide15.xml"/><Relationship Id="rId20" Type="http://schemas.openxmlformats.org/officeDocument/2006/relationships/image" Target="../media/image8.jpeg"/><Relationship Id="rId29"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0.xml"/><Relationship Id="rId24" Type="http://schemas.openxmlformats.org/officeDocument/2006/relationships/image" Target="../media/image12.jpeg"/><Relationship Id="rId5" Type="http://schemas.openxmlformats.org/officeDocument/2006/relationships/slide" Target="slide4.xml"/><Relationship Id="rId15" Type="http://schemas.openxmlformats.org/officeDocument/2006/relationships/slide" Target="slide14.xml"/><Relationship Id="rId23" Type="http://schemas.openxmlformats.org/officeDocument/2006/relationships/image" Target="../media/image11.jpeg"/><Relationship Id="rId28" Type="http://schemas.openxmlformats.org/officeDocument/2006/relationships/image" Target="../media/image16.jpeg"/><Relationship Id="rId10" Type="http://schemas.openxmlformats.org/officeDocument/2006/relationships/slide" Target="slide9.xml"/><Relationship Id="rId19" Type="http://schemas.openxmlformats.org/officeDocument/2006/relationships/image" Target="../media/image7.jpeg"/><Relationship Id="rId4" Type="http://schemas.openxmlformats.org/officeDocument/2006/relationships/image" Target="../media/image4.jpeg"/><Relationship Id="rId9" Type="http://schemas.openxmlformats.org/officeDocument/2006/relationships/slide" Target="slide8.xml"/><Relationship Id="rId14" Type="http://schemas.openxmlformats.org/officeDocument/2006/relationships/slide" Target="slide13.xml"/><Relationship Id="rId22" Type="http://schemas.openxmlformats.org/officeDocument/2006/relationships/image" Target="../media/image10.jpeg"/><Relationship Id="rId27"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ru.wikipedia.org/wiki/%D0%94%D0%B0%D0%BB%D1%8C%D0%BD%D0%B5%D0%B2%D0%BE%D1%81%D1%82%D0%BE%D1%87%D0%BD%D1%8B%D0%B9_%D0%BB%D0%B5%D0%BE%D0%BF%D0%B0%D1%80%D0%B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3728" y="332656"/>
            <a:ext cx="4572000" cy="707886"/>
          </a:xfrm>
          <a:prstGeom prst="rect">
            <a:avLst/>
          </a:prstGeom>
        </p:spPr>
        <p:txBody>
          <a:bodyPr>
            <a:spAutoFit/>
          </a:bodyPr>
          <a:lstStyle/>
          <a:p>
            <a:pPr algn="ctr"/>
            <a:r>
              <a:rPr lang="ru-RU" sz="2000" b="1" dirty="0" smtClean="0">
                <a:solidFill>
                  <a:schemeClr val="bg1"/>
                </a:solidFill>
              </a:rPr>
              <a:t>Хищники Приморского края занесенные в Красную Книгу</a:t>
            </a:r>
            <a:endParaRPr lang="ru-RU" sz="2000" b="1" dirty="0">
              <a:solidFill>
                <a:schemeClr val="bg1"/>
              </a:solidFill>
            </a:endParaRPr>
          </a:p>
        </p:txBody>
      </p:sp>
      <p:pic>
        <p:nvPicPr>
          <p:cNvPr id="8194" name="Picture 2" descr="C:\Users\q\Desktop\kkpk.jpg"/>
          <p:cNvPicPr>
            <a:picLocks noChangeAspect="1" noChangeArrowheads="1"/>
          </p:cNvPicPr>
          <p:nvPr/>
        </p:nvPicPr>
        <p:blipFill>
          <a:blip r:embed="rId3" cstate="print"/>
          <a:srcRect/>
          <a:stretch>
            <a:fillRect/>
          </a:stretch>
        </p:blipFill>
        <p:spPr bwMode="auto">
          <a:xfrm>
            <a:off x="1979712" y="1340768"/>
            <a:ext cx="4464496" cy="4563707"/>
          </a:xfrm>
          <a:prstGeom prst="rect">
            <a:avLst/>
          </a:prstGeom>
          <a:noFill/>
        </p:spPr>
      </p:pic>
      <p:sp>
        <p:nvSpPr>
          <p:cNvPr id="4" name="Прямоугольник 3"/>
          <p:cNvSpPr/>
          <p:nvPr/>
        </p:nvSpPr>
        <p:spPr>
          <a:xfrm>
            <a:off x="6084168" y="5589240"/>
            <a:ext cx="2614248" cy="646331"/>
          </a:xfrm>
          <a:prstGeom prst="rect">
            <a:avLst/>
          </a:prstGeom>
        </p:spPr>
        <p:txBody>
          <a:bodyPr wrap="square">
            <a:spAutoFit/>
          </a:bodyPr>
          <a:lstStyle/>
          <a:p>
            <a:pPr algn="ctr"/>
            <a:r>
              <a:rPr lang="ru-RU" b="1" dirty="0" smtClean="0">
                <a:solidFill>
                  <a:schemeClr val="bg1"/>
                </a:solidFill>
              </a:rPr>
              <a:t>Приготовила </a:t>
            </a:r>
          </a:p>
          <a:p>
            <a:pPr algn="ctr"/>
            <a:r>
              <a:rPr lang="ru-RU" b="1" dirty="0" smtClean="0">
                <a:solidFill>
                  <a:schemeClr val="bg1"/>
                </a:solidFill>
              </a:rPr>
              <a:t>Тихонова Екатерина</a:t>
            </a:r>
            <a:endParaRPr lang="ru-RU"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q\Desktop\горностай-рис1.jpg"/>
          <p:cNvPicPr>
            <a:picLocks noChangeAspect="1" noChangeArrowheads="1"/>
          </p:cNvPicPr>
          <p:nvPr/>
        </p:nvPicPr>
        <p:blipFill>
          <a:blip r:embed="rId3" cstate="print"/>
          <a:srcRect/>
          <a:stretch>
            <a:fillRect/>
          </a:stretch>
        </p:blipFill>
        <p:spPr bwMode="auto">
          <a:xfrm>
            <a:off x="4644008" y="1628800"/>
            <a:ext cx="4153297" cy="3769990"/>
          </a:xfrm>
          <a:prstGeom prst="rect">
            <a:avLst/>
          </a:prstGeom>
          <a:noFill/>
        </p:spPr>
      </p:pic>
      <p:sp>
        <p:nvSpPr>
          <p:cNvPr id="6" name="Прямоугольник 5"/>
          <p:cNvSpPr/>
          <p:nvPr/>
        </p:nvSpPr>
        <p:spPr>
          <a:xfrm>
            <a:off x="179512" y="548680"/>
            <a:ext cx="4572000" cy="5355312"/>
          </a:xfrm>
          <a:prstGeom prst="rect">
            <a:avLst/>
          </a:prstGeom>
        </p:spPr>
        <p:txBody>
          <a:bodyPr>
            <a:spAutoFit/>
          </a:bodyPr>
          <a:lstStyle/>
          <a:p>
            <a:r>
              <a:rPr lang="ru-RU" u="sng" dirty="0" smtClean="0"/>
              <a:t>Горностай</a:t>
            </a:r>
            <a:r>
              <a:rPr lang="ru-RU" dirty="0" smtClean="0"/>
              <a:t> (</a:t>
            </a:r>
            <a:r>
              <a:rPr lang="ru-RU" dirty="0" err="1" smtClean="0"/>
              <a:t>M.erminea</a:t>
            </a:r>
            <a:r>
              <a:rPr lang="ru-RU" dirty="0" smtClean="0"/>
              <a:t> L., 1758)– небольшой зверек, входящий в группу мелкие куньи, с тонким гибким телом. Его длина составляет 20-30см, длина хвоста – 7-12см. Вес взрослого животного не превышает 200г. Самки в размерах уступают самцам.</a:t>
            </a:r>
            <a:br>
              <a:rPr lang="ru-RU" dirty="0" smtClean="0"/>
            </a:br>
            <a:r>
              <a:rPr lang="ru-RU" dirty="0" smtClean="0"/>
              <a:t>Внешним видом и манерой поведения горностай очень похож на ласку. Его отличают лишь некоторые специфические особенности. В целом он крупнее, хвост у него достаточно длинный – около половины длины тела, отличия есть и в окрасе шкурки.</a:t>
            </a:r>
            <a:br>
              <a:rPr lang="ru-RU" dirty="0" smtClean="0"/>
            </a:br>
            <a:r>
              <a:rPr lang="ru-RU" dirty="0" smtClean="0"/>
              <a:t>Зимний мех снежно-белый, невысокий, но очень густой и шелковистый. Хвост тонкий по всей длине и покрыт плотно прилегающими волосами, лапы хорошо опушены.</a:t>
            </a:r>
            <a:endParaRPr lang="ru-RU" dirty="0"/>
          </a:p>
        </p:txBody>
      </p:sp>
      <p:sp>
        <p:nvSpPr>
          <p:cNvPr id="7" name="Прямоугольник 6"/>
          <p:cNvSpPr/>
          <p:nvPr/>
        </p:nvSpPr>
        <p:spPr>
          <a:xfrm>
            <a:off x="6804248" y="6021288"/>
            <a:ext cx="776175" cy="369332"/>
          </a:xfrm>
          <a:prstGeom prst="rect">
            <a:avLst/>
          </a:prstGeom>
        </p:spPr>
        <p:txBody>
          <a:bodyPr wrap="none">
            <a:spAutoFit/>
          </a:bodyPr>
          <a:lstStyle/>
          <a:p>
            <a:r>
              <a:rPr lang="ru-RU" dirty="0" smtClean="0">
                <a:solidFill>
                  <a:schemeClr val="accent4">
                    <a:lumMod val="50000"/>
                  </a:schemeClr>
                </a:solidFill>
                <a:hlinkClick r:id="rId4" action="ppaction://hlinksldjump"/>
              </a:rPr>
              <a:t>назад</a:t>
            </a:r>
            <a:endParaRPr lang="ru-RU"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q\Desktop\Выдра.jpg"/>
          <p:cNvPicPr>
            <a:picLocks noChangeAspect="1" noChangeArrowheads="1"/>
          </p:cNvPicPr>
          <p:nvPr/>
        </p:nvPicPr>
        <p:blipFill>
          <a:blip r:embed="rId3" cstate="print"/>
          <a:srcRect/>
          <a:stretch>
            <a:fillRect/>
          </a:stretch>
        </p:blipFill>
        <p:spPr bwMode="auto">
          <a:xfrm>
            <a:off x="5436096" y="1772816"/>
            <a:ext cx="3275013" cy="3316288"/>
          </a:xfrm>
          <a:prstGeom prst="rect">
            <a:avLst/>
          </a:prstGeom>
          <a:noFill/>
        </p:spPr>
      </p:pic>
      <p:sp>
        <p:nvSpPr>
          <p:cNvPr id="5" name="Прямоугольник 4"/>
          <p:cNvSpPr/>
          <p:nvPr/>
        </p:nvSpPr>
        <p:spPr>
          <a:xfrm>
            <a:off x="683568" y="1196752"/>
            <a:ext cx="4572000" cy="3970318"/>
          </a:xfrm>
          <a:prstGeom prst="rect">
            <a:avLst/>
          </a:prstGeom>
        </p:spPr>
        <p:txBody>
          <a:bodyPr>
            <a:spAutoFit/>
          </a:bodyPr>
          <a:lstStyle/>
          <a:p>
            <a:r>
              <a:rPr lang="ru-RU" dirty="0" smtClean="0"/>
              <a:t>Это единственный в нашей стране представитель обширной группы полуводных хищных млекопитающих из семейства куньих, обитающих в пресных водоемах — реках и озерах. Ближайшие сородичи нашей выдры живут в тропиках Юго-Восточной Азии и Африки. Выдра — довольно крупное для семейства куньих (длина тела 55-95 см, вес до 11 кг.) животное с очень характерным внешним видом, отражающим приспособленность к жизни в воде. Туловище сильно вытянутое и относительно тонкое, очень гибкое. Хвост длинный</a:t>
            </a:r>
            <a:endParaRPr lang="ru-RU" dirty="0"/>
          </a:p>
        </p:txBody>
      </p:sp>
      <p:sp>
        <p:nvSpPr>
          <p:cNvPr id="6" name="Прямоугольник 5"/>
          <p:cNvSpPr/>
          <p:nvPr/>
        </p:nvSpPr>
        <p:spPr>
          <a:xfrm>
            <a:off x="7020272" y="5733256"/>
            <a:ext cx="776175" cy="369332"/>
          </a:xfrm>
          <a:prstGeom prst="rect">
            <a:avLst/>
          </a:prstGeom>
        </p:spPr>
        <p:txBody>
          <a:bodyPr wrap="none">
            <a:spAutoFit/>
          </a:bodyPr>
          <a:lstStyle/>
          <a:p>
            <a:r>
              <a:rPr lang="ru-RU" dirty="0" smtClean="0">
                <a:solidFill>
                  <a:schemeClr val="accent4">
                    <a:lumMod val="50000"/>
                  </a:schemeClr>
                </a:solidFill>
                <a:hlinkClick r:id="rId4" action="ppaction://hlinksldjump"/>
              </a:rPr>
              <a:t>назад</a:t>
            </a:r>
            <a:endParaRPr lang="ru-RU"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q\Desktop\1977.1335803254.jpg"/>
          <p:cNvPicPr>
            <a:picLocks noChangeAspect="1" noChangeArrowheads="1"/>
          </p:cNvPicPr>
          <p:nvPr/>
        </p:nvPicPr>
        <p:blipFill>
          <a:blip r:embed="rId3" cstate="print"/>
          <a:srcRect/>
          <a:stretch>
            <a:fillRect/>
          </a:stretch>
        </p:blipFill>
        <p:spPr bwMode="auto">
          <a:xfrm>
            <a:off x="4716016" y="1916832"/>
            <a:ext cx="3824854" cy="3263875"/>
          </a:xfrm>
          <a:prstGeom prst="rect">
            <a:avLst/>
          </a:prstGeom>
          <a:noFill/>
        </p:spPr>
      </p:pic>
      <p:sp>
        <p:nvSpPr>
          <p:cNvPr id="5" name="Прямоугольник 4"/>
          <p:cNvSpPr/>
          <p:nvPr/>
        </p:nvSpPr>
        <p:spPr>
          <a:xfrm>
            <a:off x="251520" y="404664"/>
            <a:ext cx="4572000" cy="6186309"/>
          </a:xfrm>
          <a:prstGeom prst="rect">
            <a:avLst/>
          </a:prstGeom>
        </p:spPr>
        <p:txBody>
          <a:bodyPr>
            <a:spAutoFit/>
          </a:bodyPr>
          <a:lstStyle/>
          <a:p>
            <a:r>
              <a:rPr lang="ru-RU" i="1" dirty="0" smtClean="0"/>
              <a:t>Ласка малая — самый маленький представитель отряда хищных. Строением длинного, гибкого тела и окраской меха очень напоминает горностая, но отличается мелкими размерами и более коротким, а главное одноцветным хвостом; черной кисточки на хвосте у нее нет. Тело ласки, как и у горностая, тонкое и длинное, с короткими лапками, вооружёнными очень острыми когтями, продолговатой головой, маленькими округлыми ушами, нос на конце тупой и слегка раздвоенный. У основания хвоста имеются железы, выделяющие жидкость с неприятным запахом.</a:t>
            </a:r>
            <a:br>
              <a:rPr lang="ru-RU" i="1" dirty="0" smtClean="0"/>
            </a:br>
            <a:r>
              <a:rPr lang="ru-RU" i="1" dirty="0" smtClean="0"/>
              <a:t>По внешнему виду самцы отличаются от самок только сравнительно большими размерами тела. Длина зверька колеблется, в зависимости от принадлежности к тому или иному подвиду, от 11,4 до 21,6 см. Вес 40—100 г.</a:t>
            </a:r>
            <a:endParaRPr lang="ru-RU" dirty="0"/>
          </a:p>
        </p:txBody>
      </p:sp>
      <p:sp>
        <p:nvSpPr>
          <p:cNvPr id="6" name="Прямоугольник 5"/>
          <p:cNvSpPr/>
          <p:nvPr/>
        </p:nvSpPr>
        <p:spPr>
          <a:xfrm>
            <a:off x="7380312" y="5805264"/>
            <a:ext cx="776175" cy="369332"/>
          </a:xfrm>
          <a:prstGeom prst="rect">
            <a:avLst/>
          </a:prstGeom>
        </p:spPr>
        <p:txBody>
          <a:bodyPr wrap="none">
            <a:spAutoFit/>
          </a:bodyPr>
          <a:lstStyle/>
          <a:p>
            <a:r>
              <a:rPr lang="ru-RU" dirty="0" smtClean="0">
                <a:solidFill>
                  <a:schemeClr val="accent4">
                    <a:lumMod val="50000"/>
                  </a:schemeClr>
                </a:solidFill>
                <a:hlinkClick r:id="rId4" action="ppaction://hlinksldjump"/>
              </a:rPr>
              <a:t>назад</a:t>
            </a:r>
            <a:endParaRPr lang="ru-RU"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q\Desktop\275px-Mountain_Weasel_(Mustela_altaica).jpg"/>
          <p:cNvPicPr>
            <a:picLocks noChangeAspect="1" noChangeArrowheads="1"/>
          </p:cNvPicPr>
          <p:nvPr/>
        </p:nvPicPr>
        <p:blipFill>
          <a:blip r:embed="rId3" cstate="print"/>
          <a:srcRect/>
          <a:stretch>
            <a:fillRect/>
          </a:stretch>
        </p:blipFill>
        <p:spPr bwMode="auto">
          <a:xfrm>
            <a:off x="3635896" y="1556792"/>
            <a:ext cx="5181079" cy="3748432"/>
          </a:xfrm>
          <a:prstGeom prst="rect">
            <a:avLst/>
          </a:prstGeom>
          <a:noFill/>
        </p:spPr>
      </p:pic>
      <p:sp>
        <p:nvSpPr>
          <p:cNvPr id="5" name="Прямоугольник 4"/>
          <p:cNvSpPr/>
          <p:nvPr/>
        </p:nvSpPr>
        <p:spPr>
          <a:xfrm>
            <a:off x="323528" y="1484784"/>
            <a:ext cx="3384376" cy="4247317"/>
          </a:xfrm>
          <a:prstGeom prst="rect">
            <a:avLst/>
          </a:prstGeom>
        </p:spPr>
        <p:txBody>
          <a:bodyPr wrap="square">
            <a:spAutoFit/>
          </a:bodyPr>
          <a:lstStyle/>
          <a:p>
            <a:r>
              <a:rPr lang="ru-RU" dirty="0" err="1" smtClean="0"/>
              <a:t>Солонгой</a:t>
            </a:r>
            <a:r>
              <a:rPr lang="ru-RU" dirty="0" smtClean="0"/>
              <a:t> меняет цвет в зависимости от сезона. Зимой шкурка становится тёмно-жёлтой до красно-коричневого на спине, и бледно-кремовой с белым под боками. Летом </a:t>
            </a:r>
            <a:r>
              <a:rPr lang="ru-RU" dirty="0" err="1" smtClean="0"/>
              <a:t>солонгои</a:t>
            </a:r>
            <a:r>
              <a:rPr lang="ru-RU" dirty="0" smtClean="0"/>
              <a:t> становятся серыми или серо-коричневыми.</a:t>
            </a:r>
          </a:p>
          <a:p>
            <a:r>
              <a:rPr lang="ru-RU" dirty="0" smtClean="0"/>
              <a:t>Длина самцов колеблется от 21 до 28 см с 10—15 см хвостом. Их вес от 250 до 370 г. Самки чуть меньше, от 21 до 26 см в длину, с 9—12,5 см хвостом. Вес самок от 120 до 245 г.</a:t>
            </a:r>
            <a:endParaRPr lang="ru-RU" dirty="0"/>
          </a:p>
        </p:txBody>
      </p:sp>
      <p:sp>
        <p:nvSpPr>
          <p:cNvPr id="6" name="Прямоугольник 5"/>
          <p:cNvSpPr/>
          <p:nvPr/>
        </p:nvSpPr>
        <p:spPr>
          <a:xfrm>
            <a:off x="7020272" y="5733256"/>
            <a:ext cx="776175" cy="369332"/>
          </a:xfrm>
          <a:prstGeom prst="rect">
            <a:avLst/>
          </a:prstGeom>
        </p:spPr>
        <p:txBody>
          <a:bodyPr wrap="none">
            <a:spAutoFit/>
          </a:bodyPr>
          <a:lstStyle/>
          <a:p>
            <a:r>
              <a:rPr lang="ru-RU" dirty="0" smtClean="0">
                <a:solidFill>
                  <a:schemeClr val="accent4">
                    <a:lumMod val="50000"/>
                  </a:schemeClr>
                </a:solidFill>
                <a:hlinkClick r:id="rId4" action="ppaction://hlinksldjump"/>
              </a:rPr>
              <a:t>назад</a:t>
            </a:r>
            <a:endParaRPr lang="ru-RU"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q\Desktop\275px-Ursus_thibetanus_Phila.JPG"/>
          <p:cNvPicPr>
            <a:picLocks noChangeAspect="1" noChangeArrowheads="1"/>
          </p:cNvPicPr>
          <p:nvPr/>
        </p:nvPicPr>
        <p:blipFill>
          <a:blip r:embed="rId3" cstate="print"/>
          <a:srcRect/>
          <a:stretch>
            <a:fillRect/>
          </a:stretch>
        </p:blipFill>
        <p:spPr bwMode="auto">
          <a:xfrm>
            <a:off x="4788024" y="1556792"/>
            <a:ext cx="4049647" cy="3037235"/>
          </a:xfrm>
          <a:prstGeom prst="rect">
            <a:avLst/>
          </a:prstGeom>
          <a:noFill/>
        </p:spPr>
      </p:pic>
      <p:sp>
        <p:nvSpPr>
          <p:cNvPr id="5" name="Прямоугольник 4"/>
          <p:cNvSpPr/>
          <p:nvPr/>
        </p:nvSpPr>
        <p:spPr>
          <a:xfrm>
            <a:off x="251520" y="1124744"/>
            <a:ext cx="4572000" cy="4524315"/>
          </a:xfrm>
          <a:prstGeom prst="rect">
            <a:avLst/>
          </a:prstGeom>
        </p:spPr>
        <p:txBody>
          <a:bodyPr>
            <a:spAutoFit/>
          </a:bodyPr>
          <a:lstStyle/>
          <a:p>
            <a:r>
              <a:rPr lang="ru-RU" dirty="0" smtClean="0"/>
              <a:t>Гималайский медведь по величине почти вдвое меньше  бурого и отличается от него более стройным телосложением, тонкой остроносой мордой, большими округлыми ушами; передние лапы сильнее задних. Самцы этого вида 150—170 см длиной, высота в холке около 80 см, весят 120—140 кг. Самки заметно мельче.</a:t>
            </a:r>
          </a:p>
          <a:p>
            <a:r>
              <a:rPr lang="ru-RU" dirty="0" smtClean="0"/>
              <a:t>Мех короткий, блестящий, шелковистый; обычно чёрный, но встречаются особи буроватого или рыжеватого цвета. На груди всегда есть белое, иногда с желтоватым оттенком пятно в форме буквы V; оно напоминает полумесяц, и именно из-за него гималайского медведя называют «лунным».</a:t>
            </a:r>
            <a:endParaRPr lang="ru-RU" dirty="0"/>
          </a:p>
        </p:txBody>
      </p:sp>
      <p:sp>
        <p:nvSpPr>
          <p:cNvPr id="6" name="Прямоугольник 5"/>
          <p:cNvSpPr/>
          <p:nvPr/>
        </p:nvSpPr>
        <p:spPr>
          <a:xfrm>
            <a:off x="7092280" y="5733256"/>
            <a:ext cx="776175" cy="369332"/>
          </a:xfrm>
          <a:prstGeom prst="rect">
            <a:avLst/>
          </a:prstGeom>
        </p:spPr>
        <p:txBody>
          <a:bodyPr wrap="none">
            <a:spAutoFit/>
          </a:bodyPr>
          <a:lstStyle/>
          <a:p>
            <a:r>
              <a:rPr lang="ru-RU" dirty="0" smtClean="0">
                <a:solidFill>
                  <a:schemeClr val="accent4">
                    <a:lumMod val="50000"/>
                  </a:schemeClr>
                </a:solidFill>
                <a:hlinkClick r:id="rId4" action="ppaction://hlinksldjump"/>
              </a:rPr>
              <a:t>назад</a:t>
            </a:r>
            <a:endParaRPr lang="ru-RU"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q\Desktop\kolonok03.jpg"/>
          <p:cNvPicPr>
            <a:picLocks noChangeAspect="1" noChangeArrowheads="1"/>
          </p:cNvPicPr>
          <p:nvPr/>
        </p:nvPicPr>
        <p:blipFill>
          <a:blip r:embed="rId3" cstate="print"/>
          <a:srcRect/>
          <a:stretch>
            <a:fillRect/>
          </a:stretch>
        </p:blipFill>
        <p:spPr bwMode="auto">
          <a:xfrm>
            <a:off x="4932040" y="2060848"/>
            <a:ext cx="3789778" cy="2728640"/>
          </a:xfrm>
          <a:prstGeom prst="rect">
            <a:avLst/>
          </a:prstGeom>
          <a:noFill/>
        </p:spPr>
      </p:pic>
      <p:sp>
        <p:nvSpPr>
          <p:cNvPr id="5" name="Прямоугольник 4"/>
          <p:cNvSpPr/>
          <p:nvPr/>
        </p:nvSpPr>
        <p:spPr>
          <a:xfrm>
            <a:off x="467544" y="1700808"/>
            <a:ext cx="4572000" cy="2862322"/>
          </a:xfrm>
          <a:prstGeom prst="rect">
            <a:avLst/>
          </a:prstGeom>
        </p:spPr>
        <p:txBody>
          <a:bodyPr>
            <a:spAutoFit/>
          </a:bodyPr>
          <a:lstStyle/>
          <a:p>
            <a:r>
              <a:rPr lang="ru-RU" dirty="0" smtClean="0"/>
              <a:t>Колонок успешно обитает в самых разнообразных местах, однако более всего милы ему полуоткрытые пространства — разреженные леса, опушки, заросли кустарников, тростника в соседстве с речками, озерами, болотами.</a:t>
            </a:r>
          </a:p>
          <a:p>
            <a:r>
              <a:rPr lang="ru-RU" dirty="0" smtClean="0"/>
              <a:t>Любит речные долины, заросшие разнообразной растительностью захламленные гари и лесосеки</a:t>
            </a:r>
            <a:endParaRPr lang="ru-RU" dirty="0"/>
          </a:p>
        </p:txBody>
      </p:sp>
      <p:sp>
        <p:nvSpPr>
          <p:cNvPr id="6" name="Прямоугольник 5"/>
          <p:cNvSpPr/>
          <p:nvPr/>
        </p:nvSpPr>
        <p:spPr>
          <a:xfrm>
            <a:off x="6876256" y="5805264"/>
            <a:ext cx="776175" cy="369332"/>
          </a:xfrm>
          <a:prstGeom prst="rect">
            <a:avLst/>
          </a:prstGeom>
        </p:spPr>
        <p:txBody>
          <a:bodyPr wrap="none">
            <a:spAutoFit/>
          </a:bodyPr>
          <a:lstStyle/>
          <a:p>
            <a:r>
              <a:rPr lang="ru-RU" dirty="0" smtClean="0">
                <a:solidFill>
                  <a:schemeClr val="accent4">
                    <a:lumMod val="50000"/>
                  </a:schemeClr>
                </a:solidFill>
                <a:hlinkClick r:id="rId4" action="ppaction://hlinksldjump"/>
              </a:rPr>
              <a:t>назад</a:t>
            </a:r>
            <a:endParaRPr lang="ru-RU"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solidFill>
                  <a:schemeClr val="bg1"/>
                </a:solidFill>
              </a:rPr>
              <a:t>Необходимо беречь животных . С каждым годом их становится меньше . Мы за жизнь животных!!!</a:t>
            </a:r>
            <a:endParaRPr lang="ru-RU" dirty="0">
              <a:solidFill>
                <a:schemeClr val="bg1"/>
              </a:solidFill>
            </a:endParaRPr>
          </a:p>
        </p:txBody>
      </p:sp>
      <p:pic>
        <p:nvPicPr>
          <p:cNvPr id="9218" name="Picture 2" descr="C:\Users\q\Desktop\bear-mom-cub.JPG"/>
          <p:cNvPicPr>
            <a:picLocks noChangeAspect="1" noChangeArrowheads="1"/>
          </p:cNvPicPr>
          <p:nvPr/>
        </p:nvPicPr>
        <p:blipFill>
          <a:blip r:embed="rId2" cstate="print"/>
          <a:srcRect/>
          <a:stretch>
            <a:fillRect/>
          </a:stretch>
        </p:blipFill>
        <p:spPr bwMode="auto">
          <a:xfrm>
            <a:off x="2915816" y="2564904"/>
            <a:ext cx="3172966" cy="381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a:p>
        </p:txBody>
      </p:sp>
      <p:sp>
        <p:nvSpPr>
          <p:cNvPr id="2" name="Заголовок 1"/>
          <p:cNvSpPr>
            <a:spLocks noGrp="1"/>
          </p:cNvSpPr>
          <p:nvPr>
            <p:ph type="title"/>
          </p:nvPr>
        </p:nvSpPr>
        <p:spPr/>
        <p:txBody>
          <a:bodyPr/>
          <a:lstStyle/>
          <a:p>
            <a:endParaRPr lang="ru-RU"/>
          </a:p>
        </p:txBody>
      </p:sp>
      <p:pic>
        <p:nvPicPr>
          <p:cNvPr id="1026" name="Picture 2" descr="C:\Users\q\Desktop\Primorsky_Kray.jpg">
            <a:hlinkClick r:id="rId3" action="ppaction://hlinksldjump" tooltip="1"/>
            <a:hlinkHover r:id="" action="ppaction://noaction" highlightClick="1"/>
          </p:cNvPr>
          <p:cNvPicPr>
            <a:picLocks noChangeAspect="1" noChangeArrowheads="1"/>
          </p:cNvPicPr>
          <p:nvPr/>
        </p:nvPicPr>
        <p:blipFill>
          <a:blip r:embed="rId4" cstate="print"/>
          <a:srcRect/>
          <a:stretch>
            <a:fillRect/>
          </a:stretch>
        </p:blipFill>
        <p:spPr bwMode="auto">
          <a:xfrm>
            <a:off x="0" y="0"/>
            <a:ext cx="9144000" cy="6858000"/>
          </a:xfrm>
          <a:prstGeom prst="rect">
            <a:avLst/>
          </a:prstGeom>
          <a:noFill/>
        </p:spPr>
      </p:pic>
      <p:sp>
        <p:nvSpPr>
          <p:cNvPr id="5" name="Прямоугольник 4"/>
          <p:cNvSpPr/>
          <p:nvPr/>
        </p:nvSpPr>
        <p:spPr>
          <a:xfrm>
            <a:off x="5940152" y="332656"/>
            <a:ext cx="504056" cy="369332"/>
          </a:xfrm>
          <a:prstGeom prst="rect">
            <a:avLst/>
          </a:prstGeom>
        </p:spPr>
        <p:txBody>
          <a:bodyPr wrap="square">
            <a:spAutoFit/>
          </a:bodyPr>
          <a:lstStyle/>
          <a:p>
            <a:r>
              <a:rPr lang="ru-RU" b="1" dirty="0" smtClean="0">
                <a:hlinkClick r:id="rId3" action="ppaction://hlinksldjump"/>
              </a:rPr>
              <a:t>1</a:t>
            </a:r>
            <a:endParaRPr lang="ru-RU" b="1" dirty="0" smtClean="0"/>
          </a:p>
        </p:txBody>
      </p:sp>
      <p:sp>
        <p:nvSpPr>
          <p:cNvPr id="8" name="Прямоугольник 7"/>
          <p:cNvSpPr/>
          <p:nvPr/>
        </p:nvSpPr>
        <p:spPr>
          <a:xfrm>
            <a:off x="4716016" y="188640"/>
            <a:ext cx="301686" cy="369332"/>
          </a:xfrm>
          <a:prstGeom prst="rect">
            <a:avLst/>
          </a:prstGeom>
        </p:spPr>
        <p:txBody>
          <a:bodyPr wrap="none">
            <a:spAutoFit/>
          </a:bodyPr>
          <a:lstStyle/>
          <a:p>
            <a:r>
              <a:rPr lang="ru-RU" dirty="0" smtClean="0">
                <a:hlinkClick r:id="rId5" action="ppaction://hlinksldjump"/>
              </a:rPr>
              <a:t>2</a:t>
            </a:r>
            <a:endParaRPr lang="ru-RU" dirty="0" smtClean="0"/>
          </a:p>
        </p:txBody>
      </p:sp>
      <p:sp>
        <p:nvSpPr>
          <p:cNvPr id="9" name="Прямоугольник 8"/>
          <p:cNvSpPr/>
          <p:nvPr/>
        </p:nvSpPr>
        <p:spPr>
          <a:xfrm>
            <a:off x="5436096" y="260648"/>
            <a:ext cx="301686" cy="369332"/>
          </a:xfrm>
          <a:prstGeom prst="rect">
            <a:avLst/>
          </a:prstGeom>
        </p:spPr>
        <p:txBody>
          <a:bodyPr wrap="none">
            <a:spAutoFit/>
          </a:bodyPr>
          <a:lstStyle/>
          <a:p>
            <a:r>
              <a:rPr lang="ru-RU" dirty="0" smtClean="0">
                <a:hlinkClick r:id="rId6" action="ppaction://hlinksldjump"/>
              </a:rPr>
              <a:t>3</a:t>
            </a:r>
            <a:endParaRPr lang="ru-RU" dirty="0" smtClean="0"/>
          </a:p>
        </p:txBody>
      </p:sp>
      <p:sp>
        <p:nvSpPr>
          <p:cNvPr id="10" name="Прямоугольник 9"/>
          <p:cNvSpPr/>
          <p:nvPr/>
        </p:nvSpPr>
        <p:spPr>
          <a:xfrm>
            <a:off x="6156176" y="0"/>
            <a:ext cx="301686" cy="369332"/>
          </a:xfrm>
          <a:prstGeom prst="rect">
            <a:avLst/>
          </a:prstGeom>
        </p:spPr>
        <p:txBody>
          <a:bodyPr wrap="none">
            <a:spAutoFit/>
          </a:bodyPr>
          <a:lstStyle/>
          <a:p>
            <a:r>
              <a:rPr lang="ru-RU" dirty="0" smtClean="0">
                <a:hlinkClick r:id="rId7" action="ppaction://hlinksldjump"/>
              </a:rPr>
              <a:t>4</a:t>
            </a:r>
            <a:endParaRPr lang="ru-RU" dirty="0" smtClean="0"/>
          </a:p>
        </p:txBody>
      </p:sp>
      <p:sp>
        <p:nvSpPr>
          <p:cNvPr id="11" name="Прямоугольник 10"/>
          <p:cNvSpPr/>
          <p:nvPr/>
        </p:nvSpPr>
        <p:spPr>
          <a:xfrm>
            <a:off x="1691680" y="4437112"/>
            <a:ext cx="301686" cy="369332"/>
          </a:xfrm>
          <a:prstGeom prst="rect">
            <a:avLst/>
          </a:prstGeom>
        </p:spPr>
        <p:txBody>
          <a:bodyPr wrap="none">
            <a:spAutoFit/>
          </a:bodyPr>
          <a:lstStyle/>
          <a:p>
            <a:r>
              <a:rPr lang="ru-RU" dirty="0" smtClean="0">
                <a:hlinkClick r:id="rId8" action="ppaction://hlinksldjump"/>
              </a:rPr>
              <a:t>5</a:t>
            </a:r>
            <a:endParaRPr lang="ru-RU" dirty="0" smtClean="0"/>
          </a:p>
        </p:txBody>
      </p:sp>
      <p:sp>
        <p:nvSpPr>
          <p:cNvPr id="12" name="Прямоугольник 11"/>
          <p:cNvSpPr/>
          <p:nvPr/>
        </p:nvSpPr>
        <p:spPr>
          <a:xfrm>
            <a:off x="1403648" y="4653136"/>
            <a:ext cx="301686" cy="369332"/>
          </a:xfrm>
          <a:prstGeom prst="rect">
            <a:avLst/>
          </a:prstGeom>
        </p:spPr>
        <p:txBody>
          <a:bodyPr wrap="none">
            <a:spAutoFit/>
          </a:bodyPr>
          <a:lstStyle/>
          <a:p>
            <a:r>
              <a:rPr lang="ru-RU" dirty="0" smtClean="0">
                <a:hlinkClick r:id="rId9" action="ppaction://hlinksldjump"/>
              </a:rPr>
              <a:t>6</a:t>
            </a:r>
            <a:endParaRPr lang="ru-RU" dirty="0" smtClean="0"/>
          </a:p>
        </p:txBody>
      </p:sp>
      <p:sp>
        <p:nvSpPr>
          <p:cNvPr id="13" name="Прямоугольник 12"/>
          <p:cNvSpPr/>
          <p:nvPr/>
        </p:nvSpPr>
        <p:spPr>
          <a:xfrm>
            <a:off x="7380312" y="332656"/>
            <a:ext cx="296876" cy="369332"/>
          </a:xfrm>
          <a:prstGeom prst="rect">
            <a:avLst/>
          </a:prstGeom>
        </p:spPr>
        <p:txBody>
          <a:bodyPr wrap="none">
            <a:spAutoFit/>
          </a:bodyPr>
          <a:lstStyle/>
          <a:p>
            <a:r>
              <a:rPr lang="ru-RU" b="1" dirty="0" smtClean="0">
                <a:solidFill>
                  <a:schemeClr val="bg1"/>
                </a:solidFill>
                <a:hlinkClick r:id="rId10" action="ppaction://hlinksldjump"/>
              </a:rPr>
              <a:t>7</a:t>
            </a:r>
            <a:endParaRPr lang="ru-RU" b="1" dirty="0" smtClean="0">
              <a:solidFill>
                <a:schemeClr val="bg1"/>
              </a:solidFill>
            </a:endParaRPr>
          </a:p>
        </p:txBody>
      </p:sp>
      <p:sp>
        <p:nvSpPr>
          <p:cNvPr id="14" name="Прямоугольник 13"/>
          <p:cNvSpPr/>
          <p:nvPr/>
        </p:nvSpPr>
        <p:spPr>
          <a:xfrm>
            <a:off x="2339752" y="5301208"/>
            <a:ext cx="308098" cy="369332"/>
          </a:xfrm>
          <a:prstGeom prst="rect">
            <a:avLst/>
          </a:prstGeom>
        </p:spPr>
        <p:txBody>
          <a:bodyPr wrap="none">
            <a:spAutoFit/>
          </a:bodyPr>
          <a:lstStyle/>
          <a:p>
            <a:r>
              <a:rPr lang="ru-RU" b="1" dirty="0" smtClean="0">
                <a:solidFill>
                  <a:schemeClr val="bg1"/>
                </a:solidFill>
                <a:hlinkClick r:id="rId11" action="ppaction://hlinksldjump"/>
              </a:rPr>
              <a:t>8</a:t>
            </a:r>
            <a:endParaRPr lang="ru-RU" b="1" dirty="0" smtClean="0">
              <a:solidFill>
                <a:schemeClr val="bg1"/>
              </a:solidFill>
            </a:endParaRPr>
          </a:p>
        </p:txBody>
      </p:sp>
      <p:sp>
        <p:nvSpPr>
          <p:cNvPr id="15" name="Прямоугольник 14"/>
          <p:cNvSpPr/>
          <p:nvPr/>
        </p:nvSpPr>
        <p:spPr>
          <a:xfrm>
            <a:off x="2843808" y="5013176"/>
            <a:ext cx="311304" cy="369332"/>
          </a:xfrm>
          <a:prstGeom prst="rect">
            <a:avLst/>
          </a:prstGeom>
        </p:spPr>
        <p:txBody>
          <a:bodyPr wrap="none">
            <a:spAutoFit/>
          </a:bodyPr>
          <a:lstStyle/>
          <a:p>
            <a:r>
              <a:rPr lang="ru-RU" dirty="0" smtClean="0">
                <a:solidFill>
                  <a:schemeClr val="bg1"/>
                </a:solidFill>
                <a:hlinkClick r:id="rId12" action="ppaction://hlinksldjump"/>
              </a:rPr>
              <a:t>9</a:t>
            </a:r>
            <a:endParaRPr lang="ru-RU" dirty="0" smtClean="0">
              <a:solidFill>
                <a:schemeClr val="bg1"/>
              </a:solidFill>
            </a:endParaRPr>
          </a:p>
        </p:txBody>
      </p:sp>
      <p:sp>
        <p:nvSpPr>
          <p:cNvPr id="16" name="Прямоугольник 15"/>
          <p:cNvSpPr/>
          <p:nvPr/>
        </p:nvSpPr>
        <p:spPr>
          <a:xfrm>
            <a:off x="7452320" y="1268760"/>
            <a:ext cx="402674" cy="369332"/>
          </a:xfrm>
          <a:prstGeom prst="rect">
            <a:avLst/>
          </a:prstGeom>
        </p:spPr>
        <p:txBody>
          <a:bodyPr wrap="none">
            <a:spAutoFit/>
          </a:bodyPr>
          <a:lstStyle/>
          <a:p>
            <a:r>
              <a:rPr lang="ru-RU" b="1" dirty="0" smtClean="0">
                <a:solidFill>
                  <a:schemeClr val="bg1"/>
                </a:solidFill>
                <a:hlinkClick r:id="rId13" action="ppaction://hlinksldjump"/>
              </a:rPr>
              <a:t>10</a:t>
            </a:r>
            <a:endParaRPr lang="ru-RU" b="1" dirty="0" smtClean="0">
              <a:solidFill>
                <a:schemeClr val="bg1"/>
              </a:solidFill>
            </a:endParaRPr>
          </a:p>
        </p:txBody>
      </p:sp>
      <p:sp>
        <p:nvSpPr>
          <p:cNvPr id="17" name="Прямоугольник 16"/>
          <p:cNvSpPr/>
          <p:nvPr/>
        </p:nvSpPr>
        <p:spPr>
          <a:xfrm>
            <a:off x="1187624" y="5013176"/>
            <a:ext cx="354584" cy="369332"/>
          </a:xfrm>
          <a:prstGeom prst="rect">
            <a:avLst/>
          </a:prstGeom>
        </p:spPr>
        <p:txBody>
          <a:bodyPr wrap="none">
            <a:spAutoFit/>
          </a:bodyPr>
          <a:lstStyle/>
          <a:p>
            <a:r>
              <a:rPr lang="ru-RU" b="1" dirty="0" smtClean="0">
                <a:solidFill>
                  <a:schemeClr val="bg1"/>
                </a:solidFill>
                <a:hlinkClick r:id="rId14" action="ppaction://hlinksldjump"/>
              </a:rPr>
              <a:t>11</a:t>
            </a:r>
            <a:endParaRPr lang="ru-RU" b="1" dirty="0" smtClean="0">
              <a:solidFill>
                <a:schemeClr val="bg1"/>
              </a:solidFill>
            </a:endParaRPr>
          </a:p>
        </p:txBody>
      </p:sp>
      <p:sp>
        <p:nvSpPr>
          <p:cNvPr id="18" name="Прямоугольник 17"/>
          <p:cNvSpPr/>
          <p:nvPr/>
        </p:nvSpPr>
        <p:spPr>
          <a:xfrm>
            <a:off x="4644008" y="1484784"/>
            <a:ext cx="381836" cy="369332"/>
          </a:xfrm>
          <a:prstGeom prst="rect">
            <a:avLst/>
          </a:prstGeom>
        </p:spPr>
        <p:txBody>
          <a:bodyPr wrap="none">
            <a:spAutoFit/>
          </a:bodyPr>
          <a:lstStyle/>
          <a:p>
            <a:r>
              <a:rPr lang="ru-RU" b="1" dirty="0" smtClean="0">
                <a:solidFill>
                  <a:schemeClr val="bg1"/>
                </a:solidFill>
                <a:hlinkClick r:id="rId15" action="ppaction://hlinksldjump"/>
              </a:rPr>
              <a:t>12</a:t>
            </a:r>
            <a:endParaRPr lang="ru-RU" b="1" dirty="0" smtClean="0">
              <a:solidFill>
                <a:schemeClr val="bg1"/>
              </a:solidFill>
            </a:endParaRPr>
          </a:p>
        </p:txBody>
      </p:sp>
      <p:sp>
        <p:nvSpPr>
          <p:cNvPr id="19" name="Прямоугольник 18"/>
          <p:cNvSpPr/>
          <p:nvPr/>
        </p:nvSpPr>
        <p:spPr>
          <a:xfrm>
            <a:off x="1979712" y="4581128"/>
            <a:ext cx="373179" cy="369332"/>
          </a:xfrm>
          <a:prstGeom prst="rect">
            <a:avLst/>
          </a:prstGeom>
        </p:spPr>
        <p:txBody>
          <a:bodyPr wrap="none">
            <a:spAutoFit/>
          </a:bodyPr>
          <a:lstStyle/>
          <a:p>
            <a:r>
              <a:rPr lang="ru-RU" b="1" dirty="0" smtClean="0">
                <a:solidFill>
                  <a:schemeClr val="bg1"/>
                </a:solidFill>
                <a:hlinkClick r:id="rId16" action="ppaction://hlinksldjump"/>
              </a:rPr>
              <a:t>13</a:t>
            </a:r>
            <a:endParaRPr lang="ru-RU" b="1" dirty="0" smtClean="0">
              <a:solidFill>
                <a:schemeClr val="bg1"/>
              </a:solidFill>
            </a:endParaRPr>
          </a:p>
        </p:txBody>
      </p:sp>
      <p:pic>
        <p:nvPicPr>
          <p:cNvPr id="4" name="Picture 2" descr="C:\Users\q\Desktop\275px-Cuon.alpinus-cut.jpg"/>
          <p:cNvPicPr>
            <a:picLocks noChangeAspect="1" noChangeArrowheads="1"/>
          </p:cNvPicPr>
          <p:nvPr/>
        </p:nvPicPr>
        <p:blipFill>
          <a:blip r:embed="rId17" cstate="print"/>
          <a:srcRect/>
          <a:stretch>
            <a:fillRect/>
          </a:stretch>
        </p:blipFill>
        <p:spPr bwMode="auto">
          <a:xfrm>
            <a:off x="6012160" y="692696"/>
            <a:ext cx="751433" cy="597731"/>
          </a:xfrm>
          <a:prstGeom prst="rect">
            <a:avLst/>
          </a:prstGeom>
          <a:noFill/>
        </p:spPr>
      </p:pic>
      <p:pic>
        <p:nvPicPr>
          <p:cNvPr id="1027" name="Picture 3" descr="C:\Users\q\Desktop\amursky-dikii-lesn-kot01.jpg"/>
          <p:cNvPicPr>
            <a:picLocks noChangeAspect="1" noChangeArrowheads="1"/>
          </p:cNvPicPr>
          <p:nvPr/>
        </p:nvPicPr>
        <p:blipFill>
          <a:blip r:embed="rId18" cstate="print"/>
          <a:srcRect/>
          <a:stretch>
            <a:fillRect/>
          </a:stretch>
        </p:blipFill>
        <p:spPr bwMode="auto">
          <a:xfrm>
            <a:off x="3923928" y="548680"/>
            <a:ext cx="850776" cy="612677"/>
          </a:xfrm>
          <a:prstGeom prst="rect">
            <a:avLst/>
          </a:prstGeom>
          <a:noFill/>
        </p:spPr>
      </p:pic>
      <p:pic>
        <p:nvPicPr>
          <p:cNvPr id="1028" name="Picture 4" descr="C:\Users\q\Desktop\265px-Amur_Tiger_Panthera_tigris_altaica_Cub_Walking_1500px.jpg"/>
          <p:cNvPicPr>
            <a:picLocks noChangeAspect="1" noChangeArrowheads="1"/>
          </p:cNvPicPr>
          <p:nvPr/>
        </p:nvPicPr>
        <p:blipFill>
          <a:blip r:embed="rId19" cstate="print"/>
          <a:srcRect/>
          <a:stretch>
            <a:fillRect/>
          </a:stretch>
        </p:blipFill>
        <p:spPr bwMode="auto">
          <a:xfrm>
            <a:off x="5148064" y="692696"/>
            <a:ext cx="650304" cy="866254"/>
          </a:xfrm>
          <a:prstGeom prst="rect">
            <a:avLst/>
          </a:prstGeom>
          <a:noFill/>
        </p:spPr>
      </p:pic>
      <p:pic>
        <p:nvPicPr>
          <p:cNvPr id="1029" name="Picture 5" descr="C:\Users\q\Desktop\265px-Amur_Leopard_(P.p._amurensis).jpg"/>
          <p:cNvPicPr>
            <a:picLocks noChangeAspect="1" noChangeArrowheads="1"/>
          </p:cNvPicPr>
          <p:nvPr/>
        </p:nvPicPr>
        <p:blipFill>
          <a:blip r:embed="rId20" cstate="print"/>
          <a:srcRect/>
          <a:stretch>
            <a:fillRect/>
          </a:stretch>
        </p:blipFill>
        <p:spPr bwMode="auto">
          <a:xfrm>
            <a:off x="6444208" y="0"/>
            <a:ext cx="919844" cy="610915"/>
          </a:xfrm>
          <a:prstGeom prst="rect">
            <a:avLst/>
          </a:prstGeom>
          <a:noFill/>
        </p:spPr>
      </p:pic>
      <p:pic>
        <p:nvPicPr>
          <p:cNvPr id="1030" name="Picture 6" descr="C:\Users\q\Desktop\burmed.jpg"/>
          <p:cNvPicPr>
            <a:picLocks noChangeAspect="1" noChangeArrowheads="1"/>
          </p:cNvPicPr>
          <p:nvPr/>
        </p:nvPicPr>
        <p:blipFill>
          <a:blip r:embed="rId21" cstate="print"/>
          <a:srcRect/>
          <a:stretch>
            <a:fillRect/>
          </a:stretch>
        </p:blipFill>
        <p:spPr bwMode="auto">
          <a:xfrm>
            <a:off x="1547664" y="4077072"/>
            <a:ext cx="628650" cy="450850"/>
          </a:xfrm>
          <a:prstGeom prst="rect">
            <a:avLst/>
          </a:prstGeom>
          <a:noFill/>
        </p:spPr>
      </p:pic>
      <p:pic>
        <p:nvPicPr>
          <p:cNvPr id="1031" name="Picture 7" descr="C:\Users\q\Desktop\imgres.jpg"/>
          <p:cNvPicPr>
            <a:picLocks noChangeAspect="1" noChangeArrowheads="1"/>
          </p:cNvPicPr>
          <p:nvPr/>
        </p:nvPicPr>
        <p:blipFill>
          <a:blip r:embed="rId22" cstate="print"/>
          <a:srcRect/>
          <a:stretch>
            <a:fillRect/>
          </a:stretch>
        </p:blipFill>
        <p:spPr bwMode="auto">
          <a:xfrm>
            <a:off x="755576" y="4509120"/>
            <a:ext cx="652809" cy="525511"/>
          </a:xfrm>
          <a:prstGeom prst="rect">
            <a:avLst/>
          </a:prstGeom>
          <a:noFill/>
        </p:spPr>
      </p:pic>
      <p:pic>
        <p:nvPicPr>
          <p:cNvPr id="1032" name="Picture 8" descr="C:\Users\q\Desktop\101.jpg"/>
          <p:cNvPicPr>
            <a:picLocks noChangeAspect="1" noChangeArrowheads="1"/>
          </p:cNvPicPr>
          <p:nvPr/>
        </p:nvPicPr>
        <p:blipFill>
          <a:blip r:embed="rId23" cstate="print"/>
          <a:srcRect/>
          <a:stretch>
            <a:fillRect/>
          </a:stretch>
        </p:blipFill>
        <p:spPr bwMode="auto">
          <a:xfrm>
            <a:off x="7668344" y="404664"/>
            <a:ext cx="864096" cy="573353"/>
          </a:xfrm>
          <a:prstGeom prst="rect">
            <a:avLst/>
          </a:prstGeom>
          <a:noFill/>
        </p:spPr>
      </p:pic>
      <p:pic>
        <p:nvPicPr>
          <p:cNvPr id="1033" name="Picture 9" descr="C:\Users\q\Desktop\горностай-рис1.jpg"/>
          <p:cNvPicPr>
            <a:picLocks noChangeAspect="1" noChangeArrowheads="1"/>
          </p:cNvPicPr>
          <p:nvPr/>
        </p:nvPicPr>
        <p:blipFill>
          <a:blip r:embed="rId24" cstate="print"/>
          <a:srcRect/>
          <a:stretch>
            <a:fillRect/>
          </a:stretch>
        </p:blipFill>
        <p:spPr bwMode="auto">
          <a:xfrm>
            <a:off x="2051720" y="5661248"/>
            <a:ext cx="801456" cy="515119"/>
          </a:xfrm>
          <a:prstGeom prst="rect">
            <a:avLst/>
          </a:prstGeom>
          <a:noFill/>
        </p:spPr>
      </p:pic>
      <p:pic>
        <p:nvPicPr>
          <p:cNvPr id="1034" name="Picture 10" descr="C:\Users\q\Desktop\Выдра.jpg"/>
          <p:cNvPicPr>
            <a:picLocks noChangeAspect="1" noChangeArrowheads="1"/>
          </p:cNvPicPr>
          <p:nvPr/>
        </p:nvPicPr>
        <p:blipFill>
          <a:blip r:embed="rId25" cstate="print"/>
          <a:srcRect/>
          <a:stretch>
            <a:fillRect/>
          </a:stretch>
        </p:blipFill>
        <p:spPr bwMode="auto">
          <a:xfrm>
            <a:off x="3131840" y="4941168"/>
            <a:ext cx="648072" cy="656240"/>
          </a:xfrm>
          <a:prstGeom prst="rect">
            <a:avLst/>
          </a:prstGeom>
          <a:noFill/>
        </p:spPr>
      </p:pic>
      <p:pic>
        <p:nvPicPr>
          <p:cNvPr id="1035" name="Picture 11" descr="C:\Users\q\Desktop\1977.1335803254.jpg"/>
          <p:cNvPicPr>
            <a:picLocks noChangeAspect="1" noChangeArrowheads="1"/>
          </p:cNvPicPr>
          <p:nvPr/>
        </p:nvPicPr>
        <p:blipFill>
          <a:blip r:embed="rId26" cstate="print"/>
          <a:srcRect/>
          <a:stretch>
            <a:fillRect/>
          </a:stretch>
        </p:blipFill>
        <p:spPr bwMode="auto">
          <a:xfrm>
            <a:off x="6948264" y="1628800"/>
            <a:ext cx="807243" cy="688848"/>
          </a:xfrm>
          <a:prstGeom prst="rect">
            <a:avLst/>
          </a:prstGeom>
          <a:noFill/>
        </p:spPr>
      </p:pic>
      <p:pic>
        <p:nvPicPr>
          <p:cNvPr id="1036" name="Picture 12" descr="C:\Users\q\Desktop\275px-Mountain_Weasel_(Mustela_altaica).jpg"/>
          <p:cNvPicPr>
            <a:picLocks noChangeAspect="1" noChangeArrowheads="1"/>
          </p:cNvPicPr>
          <p:nvPr/>
        </p:nvPicPr>
        <p:blipFill>
          <a:blip r:embed="rId27" cstate="print"/>
          <a:srcRect/>
          <a:stretch>
            <a:fillRect/>
          </a:stretch>
        </p:blipFill>
        <p:spPr bwMode="auto">
          <a:xfrm>
            <a:off x="827584" y="5373216"/>
            <a:ext cx="794315" cy="574675"/>
          </a:xfrm>
          <a:prstGeom prst="rect">
            <a:avLst/>
          </a:prstGeom>
          <a:noFill/>
        </p:spPr>
      </p:pic>
      <p:pic>
        <p:nvPicPr>
          <p:cNvPr id="1037" name="Picture 13" descr="C:\Users\q\Desktop\275px-Ursus_thibetanus_Phila.JPG"/>
          <p:cNvPicPr>
            <a:picLocks noChangeAspect="1" noChangeArrowheads="1"/>
          </p:cNvPicPr>
          <p:nvPr/>
        </p:nvPicPr>
        <p:blipFill>
          <a:blip r:embed="rId28" cstate="print"/>
          <a:srcRect/>
          <a:stretch>
            <a:fillRect/>
          </a:stretch>
        </p:blipFill>
        <p:spPr bwMode="auto">
          <a:xfrm>
            <a:off x="4427984" y="1844824"/>
            <a:ext cx="800100" cy="600075"/>
          </a:xfrm>
          <a:prstGeom prst="rect">
            <a:avLst/>
          </a:prstGeom>
          <a:noFill/>
        </p:spPr>
      </p:pic>
      <p:pic>
        <p:nvPicPr>
          <p:cNvPr id="1038" name="Picture 14" descr="C:\Users\q\Desktop\kolonok03.jpg"/>
          <p:cNvPicPr>
            <a:picLocks noChangeAspect="1" noChangeArrowheads="1"/>
          </p:cNvPicPr>
          <p:nvPr/>
        </p:nvPicPr>
        <p:blipFill>
          <a:blip r:embed="rId29" cstate="print"/>
          <a:srcRect/>
          <a:stretch>
            <a:fillRect/>
          </a:stretch>
        </p:blipFill>
        <p:spPr bwMode="auto">
          <a:xfrm>
            <a:off x="2339752" y="4508908"/>
            <a:ext cx="720080" cy="51845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q\Desktop\275px-Cuon.alpinus-cut.jpg"/>
          <p:cNvPicPr>
            <a:picLocks noChangeAspect="1" noChangeArrowheads="1"/>
          </p:cNvPicPr>
          <p:nvPr/>
        </p:nvPicPr>
        <p:blipFill>
          <a:blip r:embed="rId3" cstate="print"/>
          <a:srcRect/>
          <a:stretch>
            <a:fillRect/>
          </a:stretch>
        </p:blipFill>
        <p:spPr bwMode="auto">
          <a:xfrm>
            <a:off x="3779912" y="1340768"/>
            <a:ext cx="5111328" cy="4065828"/>
          </a:xfrm>
          <a:prstGeom prst="rect">
            <a:avLst/>
          </a:prstGeom>
          <a:noFill/>
        </p:spPr>
      </p:pic>
      <p:sp>
        <p:nvSpPr>
          <p:cNvPr id="5" name="Прямоугольник 4"/>
          <p:cNvSpPr/>
          <p:nvPr/>
        </p:nvSpPr>
        <p:spPr>
          <a:xfrm>
            <a:off x="0" y="1988840"/>
            <a:ext cx="3851920" cy="2862322"/>
          </a:xfrm>
          <a:prstGeom prst="rect">
            <a:avLst/>
          </a:prstGeom>
        </p:spPr>
        <p:txBody>
          <a:bodyPr wrap="square">
            <a:spAutoFit/>
          </a:bodyPr>
          <a:lstStyle/>
          <a:p>
            <a:r>
              <a:rPr lang="ru-RU" dirty="0"/>
              <a:t>Красные или горные волки (от латинского </a:t>
            </a:r>
            <a:r>
              <a:rPr lang="ru-RU" dirty="0" err="1"/>
              <a:t>Cuon</a:t>
            </a:r>
            <a:r>
              <a:rPr lang="ru-RU" dirty="0"/>
              <a:t> </a:t>
            </a:r>
            <a:r>
              <a:rPr lang="ru-RU" dirty="0" err="1"/>
              <a:t>alpinus</a:t>
            </a:r>
            <a:r>
              <a:rPr lang="ru-RU" dirty="0"/>
              <a:t>) — хищные млекопитающие, представители семейства псовых </a:t>
            </a:r>
            <a:r>
              <a:rPr lang="ru-RU" dirty="0" smtClean="0"/>
              <a:t>.</a:t>
            </a:r>
            <a:r>
              <a:rPr lang="ru-RU" dirty="0"/>
              <a:t> Красного волка от обычного отличает в первую очередь окраска, также у красных волков более пушистая шерсть и длинный хвост. У этого вида волков более коротка и острая морда с относительно большими ушами. </a:t>
            </a:r>
          </a:p>
        </p:txBody>
      </p:sp>
      <p:sp>
        <p:nvSpPr>
          <p:cNvPr id="6" name="Прямоугольник 5"/>
          <p:cNvSpPr/>
          <p:nvPr/>
        </p:nvSpPr>
        <p:spPr>
          <a:xfrm>
            <a:off x="7236296" y="6093296"/>
            <a:ext cx="755335" cy="369332"/>
          </a:xfrm>
          <a:prstGeom prst="rect">
            <a:avLst/>
          </a:prstGeom>
        </p:spPr>
        <p:txBody>
          <a:bodyPr wrap="none">
            <a:spAutoFit/>
          </a:bodyPr>
          <a:lstStyle/>
          <a:p>
            <a:r>
              <a:rPr lang="ru-RU" dirty="0" smtClean="0">
                <a:hlinkClick r:id="rId4" action="ppaction://hlinksldjump"/>
              </a:rPr>
              <a:t>назад</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q\Desktop\amursky-dikii-lesn-kot01.jpg"/>
          <p:cNvPicPr>
            <a:picLocks noChangeAspect="1" noChangeArrowheads="1"/>
          </p:cNvPicPr>
          <p:nvPr/>
        </p:nvPicPr>
        <p:blipFill>
          <a:blip r:embed="rId3" cstate="print"/>
          <a:srcRect/>
          <a:stretch>
            <a:fillRect/>
          </a:stretch>
        </p:blipFill>
        <p:spPr bwMode="auto">
          <a:xfrm>
            <a:off x="3995936" y="1556792"/>
            <a:ext cx="4777599" cy="3440534"/>
          </a:xfrm>
          <a:prstGeom prst="rect">
            <a:avLst/>
          </a:prstGeom>
          <a:noFill/>
        </p:spPr>
      </p:pic>
      <p:sp>
        <p:nvSpPr>
          <p:cNvPr id="5" name="Прямоугольник 4"/>
          <p:cNvSpPr/>
          <p:nvPr/>
        </p:nvSpPr>
        <p:spPr>
          <a:xfrm>
            <a:off x="251520" y="476672"/>
            <a:ext cx="3707904" cy="5909310"/>
          </a:xfrm>
          <a:prstGeom prst="rect">
            <a:avLst/>
          </a:prstGeom>
        </p:spPr>
        <p:txBody>
          <a:bodyPr wrap="square">
            <a:spAutoFit/>
          </a:bodyPr>
          <a:lstStyle/>
          <a:p>
            <a:r>
              <a:rPr lang="ru-RU" dirty="0"/>
              <a:t>Теперь познакомимся с загадочным лесным котом «в лицо». Это очень стройное и красивое животное, напоминающее небольшую рысь.</a:t>
            </a:r>
          </a:p>
          <a:p>
            <a:r>
              <a:rPr lang="ru-RU" dirty="0"/>
              <a:t>Весит зверь 4—6 килограммов, а особо крупные особи — осенью разжиревшие самцы — до 8—10 килограммов. Длина их сильного гибкого тела от 60 до 85 сантиметров, у «рекордсменов» — до метра.</a:t>
            </a:r>
          </a:p>
          <a:p>
            <a:r>
              <a:rPr lang="ru-RU" dirty="0"/>
              <a:t>Густая рыжевато-палевая зимняя шерсть покрыта множеством темно-ржавых пятен, местами сливающихся в полосы.</a:t>
            </a:r>
          </a:p>
          <a:p>
            <a:r>
              <a:rPr lang="ru-RU" dirty="0"/>
              <a:t>На лбу выделяются две белые стрелки, на хвосте заметны расплывчатые кольца, брюшко грязно-белое с желтоватым оттенком.</a:t>
            </a:r>
          </a:p>
        </p:txBody>
      </p:sp>
      <p:sp>
        <p:nvSpPr>
          <p:cNvPr id="6" name="Прямоугольник 5"/>
          <p:cNvSpPr/>
          <p:nvPr/>
        </p:nvSpPr>
        <p:spPr>
          <a:xfrm>
            <a:off x="7020272" y="5949280"/>
            <a:ext cx="899351" cy="369332"/>
          </a:xfrm>
          <a:prstGeom prst="rect">
            <a:avLst/>
          </a:prstGeom>
        </p:spPr>
        <p:txBody>
          <a:bodyPr wrap="square">
            <a:spAutoFit/>
          </a:bodyPr>
          <a:lstStyle/>
          <a:p>
            <a:r>
              <a:rPr lang="ru-RU" dirty="0" smtClean="0">
                <a:hlinkClick r:id="rId4" action="ppaction://hlinksldjump"/>
              </a:rPr>
              <a:t>назад</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q\Desktop\265px-Amur_Tiger_Panthera_tigris_altaica_Cub_Walking_1500px.jpg"/>
          <p:cNvPicPr>
            <a:picLocks noChangeAspect="1" noChangeArrowheads="1"/>
          </p:cNvPicPr>
          <p:nvPr/>
        </p:nvPicPr>
        <p:blipFill>
          <a:blip r:embed="rId3" cstate="print"/>
          <a:srcRect/>
          <a:stretch>
            <a:fillRect/>
          </a:stretch>
        </p:blipFill>
        <p:spPr bwMode="auto">
          <a:xfrm>
            <a:off x="4860032" y="692696"/>
            <a:ext cx="3729933" cy="4968552"/>
          </a:xfrm>
          <a:prstGeom prst="rect">
            <a:avLst/>
          </a:prstGeom>
          <a:noFill/>
        </p:spPr>
      </p:pic>
      <p:sp>
        <p:nvSpPr>
          <p:cNvPr id="5" name="Прямоугольник 4"/>
          <p:cNvSpPr/>
          <p:nvPr/>
        </p:nvSpPr>
        <p:spPr>
          <a:xfrm>
            <a:off x="179512" y="836712"/>
            <a:ext cx="4572000" cy="4524315"/>
          </a:xfrm>
          <a:prstGeom prst="rect">
            <a:avLst/>
          </a:prstGeom>
        </p:spPr>
        <p:txBody>
          <a:bodyPr>
            <a:spAutoFit/>
          </a:bodyPr>
          <a:lstStyle/>
          <a:p>
            <a:r>
              <a:rPr lang="ru-RU" dirty="0"/>
              <a:t>Амурский тигр по современным данным относится к наиболее крупным подвидам, шерсть гуще, чем у тигров, живущих в тёплых районах, а его окрас светлее. Основной окрас шерсти в зимнее время — оранжевый, живот белый.</a:t>
            </a:r>
          </a:p>
          <a:p>
            <a:r>
              <a:rPr lang="ru-RU" dirty="0"/>
              <a:t>Это единственный тигр, имеющий на брюхе пятисантиметровый слой жира, защищающий от леденящего ветра при крайне низких температурах. Тело вытянутое, гибкое, голова округлая, лапы недлинные, длинный хвост. Уши очень короткие, так как обитает в холодной местности. Амурский тигр различает цвета. Ночью он видит в пять раз лучше, чем человек.</a:t>
            </a:r>
          </a:p>
        </p:txBody>
      </p:sp>
      <p:sp>
        <p:nvSpPr>
          <p:cNvPr id="6" name="Прямоугольник 5"/>
          <p:cNvSpPr/>
          <p:nvPr/>
        </p:nvSpPr>
        <p:spPr>
          <a:xfrm>
            <a:off x="6732240" y="6021288"/>
            <a:ext cx="792088" cy="369332"/>
          </a:xfrm>
          <a:prstGeom prst="rect">
            <a:avLst/>
          </a:prstGeom>
        </p:spPr>
        <p:txBody>
          <a:bodyPr wrap="square">
            <a:spAutoFit/>
          </a:bodyPr>
          <a:lstStyle/>
          <a:p>
            <a:r>
              <a:rPr lang="ru-RU" dirty="0" smtClean="0">
                <a:hlinkClick r:id="rId4" action="ppaction://hlinksldjump"/>
              </a:rPr>
              <a:t>назад</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q\Desktop\265px-Amur_Leopard_(P.p._amurensis).jpg"/>
          <p:cNvPicPr>
            <a:picLocks noChangeAspect="1" noChangeArrowheads="1"/>
          </p:cNvPicPr>
          <p:nvPr/>
        </p:nvPicPr>
        <p:blipFill>
          <a:blip r:embed="rId3" cstate="print"/>
          <a:srcRect/>
          <a:stretch>
            <a:fillRect/>
          </a:stretch>
        </p:blipFill>
        <p:spPr bwMode="auto">
          <a:xfrm>
            <a:off x="4217289" y="1412776"/>
            <a:ext cx="4926711" cy="4176464"/>
          </a:xfrm>
          <a:prstGeom prst="rect">
            <a:avLst/>
          </a:prstGeom>
          <a:noFill/>
        </p:spPr>
      </p:pic>
      <p:sp>
        <p:nvSpPr>
          <p:cNvPr id="5" name="Прямоугольник 4"/>
          <p:cNvSpPr/>
          <p:nvPr/>
        </p:nvSpPr>
        <p:spPr>
          <a:xfrm>
            <a:off x="0" y="836712"/>
            <a:ext cx="4139952" cy="4968552"/>
          </a:xfrm>
          <a:prstGeom prst="rect">
            <a:avLst/>
          </a:prstGeom>
        </p:spPr>
        <p:txBody>
          <a:bodyPr wrap="square">
            <a:spAutoFit/>
          </a:bodyPr>
          <a:lstStyle/>
          <a:p>
            <a:r>
              <a:rPr lang="ru-RU" dirty="0"/>
              <a:t>Размеры самцов: длина тела 107—136 см, длина хвоста 82 — 90 см, длина задней ступни 24 — 27 см, высота в плечах 64 — 78 см.</a:t>
            </a:r>
            <a:r>
              <a:rPr lang="ru-RU" baseline="30000" dirty="0">
                <a:hlinkClick r:id="rId4"/>
              </a:rPr>
              <a:t>[3]</a:t>
            </a:r>
            <a:r>
              <a:rPr lang="ru-RU" dirty="0"/>
              <a:t>. Вес самцов среднего размера 32 кг, крупного самца 48 кг. Вероятно может достигать 60 </a:t>
            </a:r>
            <a:r>
              <a:rPr lang="ru-RU" dirty="0" smtClean="0"/>
              <a:t>кг</a:t>
            </a:r>
            <a:r>
              <a:rPr lang="ru-RU" baseline="30000" dirty="0" smtClean="0">
                <a:hlinkClick r:id="rId4"/>
              </a:rPr>
              <a:t>]</a:t>
            </a:r>
            <a:r>
              <a:rPr lang="ru-RU" dirty="0" smtClean="0"/>
              <a:t>.</a:t>
            </a:r>
            <a:endParaRPr lang="ru-RU" dirty="0"/>
          </a:p>
          <a:p>
            <a:r>
              <a:rPr lang="ru-RU" dirty="0"/>
              <a:t>Мех довольно мягкий, длинный (на спине 30—50 мм, на брюхе 70 мм) и довольно густой. В зимнем мехе общий фон окраски варьирует от светло-жёлтого до насыщенного желтовато-рыжего с золотистым оттенком или красновато-желтого. По бокам и на наружной стороне ног окраска светлее. Пятна чёрного цвета, внутреннее поле кольцевых пятен -«розеток» несколько темнее основного фона меха.</a:t>
            </a:r>
          </a:p>
        </p:txBody>
      </p:sp>
      <p:sp>
        <p:nvSpPr>
          <p:cNvPr id="6" name="Прямоугольник 5"/>
          <p:cNvSpPr/>
          <p:nvPr/>
        </p:nvSpPr>
        <p:spPr>
          <a:xfrm>
            <a:off x="7020272" y="6165304"/>
            <a:ext cx="755335" cy="369332"/>
          </a:xfrm>
          <a:prstGeom prst="rect">
            <a:avLst/>
          </a:prstGeom>
        </p:spPr>
        <p:txBody>
          <a:bodyPr wrap="none">
            <a:spAutoFit/>
          </a:bodyPr>
          <a:lstStyle/>
          <a:p>
            <a:r>
              <a:rPr lang="ru-RU" dirty="0" smtClean="0">
                <a:hlinkClick r:id="rId5" action="ppaction://hlinksldjump"/>
              </a:rPr>
              <a:t>назад</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q\Desktop\burmed.jpg"/>
          <p:cNvPicPr>
            <a:picLocks noChangeAspect="1" noChangeArrowheads="1"/>
          </p:cNvPicPr>
          <p:nvPr/>
        </p:nvPicPr>
        <p:blipFill>
          <a:blip r:embed="rId3" cstate="print"/>
          <a:srcRect/>
          <a:stretch>
            <a:fillRect/>
          </a:stretch>
        </p:blipFill>
        <p:spPr bwMode="auto">
          <a:xfrm>
            <a:off x="5014265" y="1844824"/>
            <a:ext cx="4129735" cy="2961729"/>
          </a:xfrm>
          <a:prstGeom prst="rect">
            <a:avLst/>
          </a:prstGeom>
          <a:noFill/>
        </p:spPr>
      </p:pic>
      <p:sp>
        <p:nvSpPr>
          <p:cNvPr id="5" name="Прямоугольник 4"/>
          <p:cNvSpPr/>
          <p:nvPr/>
        </p:nvSpPr>
        <p:spPr>
          <a:xfrm>
            <a:off x="539552" y="1412776"/>
            <a:ext cx="4933056" cy="3970318"/>
          </a:xfrm>
          <a:prstGeom prst="rect">
            <a:avLst/>
          </a:prstGeom>
        </p:spPr>
        <p:txBody>
          <a:bodyPr wrap="square">
            <a:spAutoFit/>
          </a:bodyPr>
          <a:lstStyle/>
          <a:p>
            <a:r>
              <a:rPr lang="ru-RU" dirty="0"/>
              <a:t> Длина тела до 2,5 м, масса до 750 </a:t>
            </a:r>
            <a:r>
              <a:rPr lang="ru-RU" dirty="0" smtClean="0"/>
              <a:t>кг.</a:t>
            </a:r>
            <a:r>
              <a:rPr lang="ru-RU" dirty="0"/>
              <a:t>  </a:t>
            </a:r>
            <a:r>
              <a:rPr lang="ru-RU" dirty="0" smtClean="0"/>
              <a:t>Вес </a:t>
            </a:r>
            <a:r>
              <a:rPr lang="ru-RU" dirty="0"/>
              <a:t>тела особо крупных самцов может достигать 330-380 кг, а самок 80-175 кг и редко превышает 200 кг. Окраска этого вида медведей изменчива и зависит от части ареала и даже района их проживания. Кроме типичных тёмно-бурых встречаются почти чёрные, светло-палевые, жёлтые, бежевые, ярко-рыжие животные. Нередко в одном помёте у медведицы детёныши могут сильно различаться по окрасу, присутствию белого пятна на груди и белого или желтоватого ошейника разных размеров - явления весьма обычного для среднерусского медведя. </a:t>
            </a:r>
          </a:p>
        </p:txBody>
      </p:sp>
      <p:sp>
        <p:nvSpPr>
          <p:cNvPr id="7" name="Прямоугольник 6"/>
          <p:cNvSpPr/>
          <p:nvPr/>
        </p:nvSpPr>
        <p:spPr>
          <a:xfrm>
            <a:off x="6948264" y="5949280"/>
            <a:ext cx="755335" cy="369332"/>
          </a:xfrm>
          <a:prstGeom prst="rect">
            <a:avLst/>
          </a:prstGeom>
        </p:spPr>
        <p:txBody>
          <a:bodyPr wrap="none">
            <a:spAutoFit/>
          </a:bodyPr>
          <a:lstStyle/>
          <a:p>
            <a:r>
              <a:rPr lang="ru-RU" dirty="0" smtClean="0">
                <a:hlinkClick r:id="rId4" action="ppaction://hlinksldjump"/>
              </a:rPr>
              <a:t>назад</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q\Desktop\imgres.jpg"/>
          <p:cNvPicPr>
            <a:picLocks noChangeAspect="1" noChangeArrowheads="1"/>
          </p:cNvPicPr>
          <p:nvPr/>
        </p:nvPicPr>
        <p:blipFill>
          <a:blip r:embed="rId3" cstate="print"/>
          <a:srcRect/>
          <a:stretch>
            <a:fillRect/>
          </a:stretch>
        </p:blipFill>
        <p:spPr bwMode="auto">
          <a:xfrm>
            <a:off x="4355976" y="1556792"/>
            <a:ext cx="4572000" cy="3680460"/>
          </a:xfrm>
          <a:prstGeom prst="rect">
            <a:avLst/>
          </a:prstGeom>
          <a:noFill/>
        </p:spPr>
      </p:pic>
      <p:sp>
        <p:nvSpPr>
          <p:cNvPr id="5" name="Прямоугольник 4"/>
          <p:cNvSpPr/>
          <p:nvPr/>
        </p:nvSpPr>
        <p:spPr>
          <a:xfrm>
            <a:off x="0" y="260648"/>
            <a:ext cx="4572000" cy="6463308"/>
          </a:xfrm>
          <a:prstGeom prst="rect">
            <a:avLst/>
          </a:prstGeom>
        </p:spPr>
        <p:txBody>
          <a:bodyPr>
            <a:spAutoFit/>
          </a:bodyPr>
          <a:lstStyle/>
          <a:p>
            <a:r>
              <a:rPr lang="ru-RU" dirty="0" err="1" smtClean="0"/>
              <a:t>Соболь.Пропорционально</a:t>
            </a:r>
            <a:r>
              <a:rPr lang="ru-RU" dirty="0" smtClean="0"/>
              <a:t> </a:t>
            </a:r>
            <a:r>
              <a:rPr lang="ru-RU" dirty="0"/>
              <a:t>сложен, у него вытянутое и гибкое тело с широкими, густо опушенными лапами, пушистый хвост, изящная голова с большими треугольными ушами и выразительными черными глазами</a:t>
            </a:r>
            <a:r>
              <a:rPr lang="ru-RU" dirty="0" smtClean="0"/>
              <a:t>.</a:t>
            </a:r>
            <a:r>
              <a:rPr lang="ru-RU" dirty="0"/>
              <a:t> Окраска его довольно сильно варьируется в различных местностях и у разных зверьков. Даже среди несколько десятков соболей, добытых на небольшом участке, трудно найти двух зверьков одинакового оттенка. Обычно мех темно-бурый с </a:t>
            </a:r>
            <a:r>
              <a:rPr lang="ru-RU" dirty="0" smtClean="0"/>
              <a:t>просветлением </a:t>
            </a:r>
            <a:r>
              <a:rPr lang="ru-RU" dirty="0"/>
              <a:t>на боках и брюшке. На горле и шее резко выделяется оранжевое, охристое или желтое пятно неопределенных очертаний (у очень темных особей его иногда нет совсем). Мордочка светлее остального тела. Под длинными остевыми волосами, определяющими цвет меха, проступает очень густая и нежная подпушь, голубовато-серая у основания и светло-бурая на концах.</a:t>
            </a:r>
          </a:p>
        </p:txBody>
      </p:sp>
      <p:sp>
        <p:nvSpPr>
          <p:cNvPr id="6" name="Прямоугольник 5"/>
          <p:cNvSpPr/>
          <p:nvPr/>
        </p:nvSpPr>
        <p:spPr>
          <a:xfrm>
            <a:off x="7020272" y="5949280"/>
            <a:ext cx="755335" cy="369332"/>
          </a:xfrm>
          <a:prstGeom prst="rect">
            <a:avLst/>
          </a:prstGeom>
        </p:spPr>
        <p:txBody>
          <a:bodyPr wrap="none">
            <a:spAutoFit/>
          </a:bodyPr>
          <a:lstStyle/>
          <a:p>
            <a:r>
              <a:rPr lang="ru-RU" dirty="0" smtClean="0">
                <a:hlinkClick r:id="rId4" action="ppaction://hlinksldjump"/>
              </a:rPr>
              <a:t>назад</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q\Desktop\101.jpg"/>
          <p:cNvPicPr>
            <a:picLocks noChangeAspect="1" noChangeArrowheads="1"/>
          </p:cNvPicPr>
          <p:nvPr/>
        </p:nvPicPr>
        <p:blipFill>
          <a:blip r:embed="rId3" cstate="print"/>
          <a:srcRect/>
          <a:stretch>
            <a:fillRect/>
          </a:stretch>
        </p:blipFill>
        <p:spPr bwMode="auto">
          <a:xfrm>
            <a:off x="4499992" y="1484784"/>
            <a:ext cx="4418001" cy="3960440"/>
          </a:xfrm>
          <a:prstGeom prst="rect">
            <a:avLst/>
          </a:prstGeom>
          <a:noFill/>
        </p:spPr>
      </p:pic>
      <p:sp>
        <p:nvSpPr>
          <p:cNvPr id="5" name="Прямоугольник 4"/>
          <p:cNvSpPr/>
          <p:nvPr/>
        </p:nvSpPr>
        <p:spPr>
          <a:xfrm>
            <a:off x="179512" y="620688"/>
            <a:ext cx="4572000" cy="5632311"/>
          </a:xfrm>
          <a:prstGeom prst="rect">
            <a:avLst/>
          </a:prstGeom>
        </p:spPr>
        <p:txBody>
          <a:bodyPr>
            <a:spAutoFit/>
          </a:bodyPr>
          <a:lstStyle/>
          <a:p>
            <a:r>
              <a:rPr lang="ru-RU" dirty="0" smtClean="0"/>
              <a:t>Крупный представитель подсемейства куньих. По размерам в семействе куньих уступает только калану. Вес варьируется в диапазоне от 9 до 30 кг, самки примерно на 10% мельче по размерам и на 30% меньше по весу. Длина 70—86 см, длина хвоста 18—23 см. Внешне росомаха напоминает скорее медведя или барсука — тело у неё приземистое, неуклюжее; ноги короткие, задние длиннее передних, из-за чего спина росомахи дугообразно изогнута кверху. Голова большая, морда удлинённая, имеющая тупую форму. Хвост недлинный, очень пушистый. Ступни ног несоразмерно велики — 10 см в ширину и 9 см в длину, что позволяет росомахе легко передвигаться по глубокому, рыхлому снегу. Когти большие, крючковатые.</a:t>
            </a:r>
            <a:endParaRPr lang="ru-RU" dirty="0"/>
          </a:p>
        </p:txBody>
      </p:sp>
      <p:sp>
        <p:nvSpPr>
          <p:cNvPr id="6" name="Прямоугольник 5">
            <a:hlinkClick r:id="rId4" action="ppaction://hlinksldjump"/>
          </p:cNvPr>
          <p:cNvSpPr/>
          <p:nvPr/>
        </p:nvSpPr>
        <p:spPr>
          <a:xfrm>
            <a:off x="7308304" y="5877272"/>
            <a:ext cx="776175" cy="369332"/>
          </a:xfrm>
          <a:prstGeom prst="rect">
            <a:avLst/>
          </a:prstGeom>
        </p:spPr>
        <p:txBody>
          <a:bodyPr wrap="none">
            <a:spAutoFit/>
          </a:bodyPr>
          <a:lstStyle/>
          <a:p>
            <a:r>
              <a:rPr lang="ru-RU" dirty="0" smtClean="0">
                <a:solidFill>
                  <a:schemeClr val="accent4">
                    <a:lumMod val="50000"/>
                  </a:schemeClr>
                </a:solidFill>
                <a:hlinkClick r:id="rId4" action="ppaction://hlinksldjump"/>
              </a:rPr>
              <a:t>назад</a:t>
            </a:r>
            <a:endParaRPr lang="ru-RU" dirty="0">
              <a:solidFill>
                <a:schemeClr val="accent4">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126</TotalTime>
  <Words>659</Words>
  <Application>Microsoft Office PowerPoint</Application>
  <PresentationFormat>Экран (4:3)</PresentationFormat>
  <Paragraphs>81</Paragraphs>
  <Slides>16</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Бумажная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q</dc:creator>
  <cp:lastModifiedBy>q</cp:lastModifiedBy>
  <cp:revision>14</cp:revision>
  <dcterms:created xsi:type="dcterms:W3CDTF">2013-12-06T12:19:42Z</dcterms:created>
  <dcterms:modified xsi:type="dcterms:W3CDTF">2013-12-14T22:38:24Z</dcterms:modified>
</cp:coreProperties>
</file>