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1" r:id="rId2"/>
  </p:sldMasterIdLst>
  <p:sldIdLst>
    <p:sldId id="290" r:id="rId3"/>
    <p:sldId id="268" r:id="rId4"/>
    <p:sldId id="257" r:id="rId5"/>
    <p:sldId id="283" r:id="rId6"/>
    <p:sldId id="282" r:id="rId7"/>
    <p:sldId id="258" r:id="rId8"/>
    <p:sldId id="264" r:id="rId9"/>
    <p:sldId id="260" r:id="rId10"/>
    <p:sldId id="267" r:id="rId11"/>
    <p:sldId id="285" r:id="rId12"/>
    <p:sldId id="284" r:id="rId13"/>
    <p:sldId id="269" r:id="rId14"/>
    <p:sldId id="270" r:id="rId15"/>
    <p:sldId id="276" r:id="rId16"/>
    <p:sldId id="286" r:id="rId17"/>
    <p:sldId id="265" r:id="rId18"/>
    <p:sldId id="277" r:id="rId19"/>
    <p:sldId id="266" r:id="rId20"/>
    <p:sldId id="272" r:id="rId21"/>
    <p:sldId id="289" r:id="rId22"/>
    <p:sldId id="275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2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0ACA-686D-4649-A604-52524A5DE8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CD433-8807-42E4-9A06-384C1509CE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1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D611-372E-4623-8E28-EC20A38E5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FE843-6A11-4071-A94F-BF540C18E6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9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D3FA-9265-4A30-B4C4-797F51EE69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2C40-92C8-4A26-822E-14C62DCDFE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12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429552" cy="1470025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00702"/>
            <a:ext cx="5000660" cy="11430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701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69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42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81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536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79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70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9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0C75-7AE2-4F67-97D7-327A02BF92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F23C5-0E4A-48A9-B4EB-05D619816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65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30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824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1828-2C37-45D0-9532-E4CF1F8FD67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F57AF-0014-44AF-8C79-6A6B6D4904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4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43E-544A-4048-9DD7-05BCF65E5F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33CFC-2776-404A-A5FD-898AC086A4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3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1444-EC16-42CF-95BC-C22794B714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9A745-57E6-4C2C-AFAC-F2EA33BAAD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19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756D-36CB-494D-A54A-E26B4F824E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3D3A-D5E1-4299-BF9A-EE16EF122A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87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A623-452A-41D2-B24C-093D40FF05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CE57C-BEC8-4142-A786-12C89A6F97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7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3F1A-50A8-404E-8212-DABF31A94E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4F06D-3739-49F3-9410-06DB411092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65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C315-4FC6-47BC-9A04-4A428F543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39DCB-8123-4735-988C-18DFC6C5A9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02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A9B1-8F3F-4115-B5E7-B39537E3BB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60F25-FBEC-4AEF-B933-F41D40FCE2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4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EFDE-C4C5-4F35-92C5-ECF5E6BCB2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495B4C-F711-477D-971C-A02F36DB64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1534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80E6B-587C-4868-BC7C-46FB9306D18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0%BB%D0%B5%D1%82" TargetMode="External"/><Relationship Id="rId2" Type="http://schemas.openxmlformats.org/officeDocument/2006/relationships/hyperlink" Target="http://ru.wikipedia.org/wiki/%D0%90%D1%80%D0%B8%D1%81%D1%82%D0%BE%D1%82%D0%B5%D0%BB%D1%8C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u.wikipedia.org/wiki/%D0%A5%D0%B8%D0%BE%D1%81_(%D0%BE%D1%81%D1%82%D1%80%D0%BE%D0%B2)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geometriya/library/prezentatsiya-fales-iz-mileta-teorema-falesa" TargetMode="External"/><Relationship Id="rId2" Type="http://schemas.openxmlformats.org/officeDocument/2006/relationships/hyperlink" Target="http://tatyana-chulan.ucoz.ru/index/tvorcy_matematiki/0-5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naturalhistory.narod.ru/Person/Lib/Filosoph/Index.ht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003.radikal.ru/1111/d3/2fd9b643fac8.jpg" TargetMode="External"/><Relationship Id="rId3" Type="http://schemas.openxmlformats.org/officeDocument/2006/relationships/hyperlink" Target="http://s017.radikal.ru/i416/1111/fa/aaa2189cf447.jpg" TargetMode="External"/><Relationship Id="rId7" Type="http://schemas.openxmlformats.org/officeDocument/2006/relationships/hyperlink" Target="http://s017.radikal.ru/i428/1111/26/f01b5f1a3db8.jpg" TargetMode="External"/><Relationship Id="rId2" Type="http://schemas.openxmlformats.org/officeDocument/2006/relationships/hyperlink" Target="http://radikal.ru/F/s017.radikal.ru/i407/1111/86/b2a11a205789.jpg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s59.radikal.ru/i165/1111/62/ada75309e30c.jpg" TargetMode="External"/><Relationship Id="rId11" Type="http://schemas.openxmlformats.org/officeDocument/2006/relationships/hyperlink" Target="http://s017.radikal.ru/i439/1111/ef/b20029ce5c61.gif" TargetMode="External"/><Relationship Id="rId5" Type="http://schemas.openxmlformats.org/officeDocument/2006/relationships/hyperlink" Target="http://s017.radikal.ru/i416/1111/c1/cec047bb7471.jpg" TargetMode="External"/><Relationship Id="rId10" Type="http://schemas.openxmlformats.org/officeDocument/2006/relationships/hyperlink" Target="http://s42.radikal.ru/i096/1111/c9/da2c30600144.jpg-" TargetMode="External"/><Relationship Id="rId4" Type="http://schemas.openxmlformats.org/officeDocument/2006/relationships/hyperlink" Target="http://s017.radikal.ru/i410/1111/d4/29f0a0f3e6b5.jpg" TargetMode="External"/><Relationship Id="rId9" Type="http://schemas.openxmlformats.org/officeDocument/2006/relationships/hyperlink" Target="http://s017.radikal.ru/i410/1111/b1/89178a235ae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V_%D0%B2%D0%B5%D0%BA_%D0%B4%D0%BE_%D0%BD._%D1%8D." TargetMode="External"/><Relationship Id="rId7" Type="http://schemas.openxmlformats.org/officeDocument/2006/relationships/hyperlink" Target="http://ru.wikipedia.org/wiki/%D0%93%D0%B5%D1%80%D0%BE%D0%B4%D0%BE%D1%8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A4%D0%B8%D0%BD%D0%B8%D0%BA%D0%B8%D0%B9%D1%86%D1%8B" TargetMode="External"/><Relationship Id="rId5" Type="http://schemas.openxmlformats.org/officeDocument/2006/relationships/hyperlink" Target="http://ru.wikipedia.org/wiki/%D4%E0%EB%E5%F1_%CC%E8%EB%E5%F2%F1%EA%E8%E9" TargetMode="External"/><Relationship Id="rId4" Type="http://schemas.openxmlformats.org/officeDocument/2006/relationships/hyperlink" Target="http://ru.wikipedia.org/wiki/%D0%9C%D1%83%D0%B4%D1%80%D0%B5%D1%8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C%D1%84%D0%B8%D1%81_(%D0%95%D0%B3%D0%B8%D0%BF%D0%B5%D1%82)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A3%D0%B0%D1%81%D0%B5%D1%8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90%D0%BD%D0%B0%D0%BA%D1%81%D0%B8%D0%BC%D0%B5%D0%BD" TargetMode="External"/><Relationship Id="rId5" Type="http://schemas.openxmlformats.org/officeDocument/2006/relationships/hyperlink" Target="http://ru.wikipedia.org/wiki/%D0%90%D0%BD%D0%B0%D0%BA%D1%81%D0%B8%D0%BC%D0%B0%D0%BD%D0%B4%D1%80" TargetMode="External"/><Relationship Id="rId4" Type="http://schemas.openxmlformats.org/officeDocument/2006/relationships/hyperlink" Target="http://ru.wikipedia.org/wiki/%D0%9C%D0%B8%D0%BB%D0%B5%D1%82%D1%81%D0%BA%D0%B0%D1%8F_%D1%88%D0%BA%D0%BE%D0%BB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545_%D0%B4%D0%BE_%D0%BD._%D1%8D." TargetMode="External"/><Relationship Id="rId3" Type="http://schemas.openxmlformats.org/officeDocument/2006/relationships/hyperlink" Target="http://ru.wikipedia.org/wiki/624_%D0%B4%D0%BE_%D0%BD._%D1%8D." TargetMode="External"/><Relationship Id="rId7" Type="http://schemas.openxmlformats.org/officeDocument/2006/relationships/hyperlink" Target="http://ru.wikipedia.org/wiki/640_%D0%B4%D0%BE_%D0%BD._%D1%8D." TargetMode="External"/><Relationship Id="rId2" Type="http://schemas.openxmlformats.org/officeDocument/2006/relationships/hyperlink" Target="http://ru.wikipedia.org/wiki/%D0%9E%D0%BB%D0%B8%D0%BC%D0%BF%D0%B8%D0%B0%D0%B4%D0%B0_(%D1%85%D1%80%D0%BE%D0%BD%D0%BE%D0%BB%D0%BE%D0%B3%D0%B8%D1%8F)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749_%D0%B4%D0%BE_%D0%BD._%D1%8D." TargetMode="External"/><Relationship Id="rId5" Type="http://schemas.openxmlformats.org/officeDocument/2006/relationships/hyperlink" Target="http://ru.wikipedia.org/wiki/752_%D0%B4%D0%BE_%D0%BD._%D1%8D." TargetMode="External"/><Relationship Id="rId4" Type="http://schemas.openxmlformats.org/officeDocument/2006/relationships/hyperlink" Target="http://ru.wikipedia.org/wiki/548_%D0%B4%D0%BE_%D0%BD._%D1%8D.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3%D0%B5%D1%80%D0%BE%D0%B4%D0%BE%D1%82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C%D1%84%D0%B8%D1%81_(%D0%95%D0%B3%D0%B8%D0%BF%D0%B5%D1%82)" TargetMode="External"/><Relationship Id="rId2" Type="http://schemas.openxmlformats.org/officeDocument/2006/relationships/hyperlink" Target="http://ru.wikipedia.org/wiki/%D0%A3%D0%B0%D1%81%D0%B5%D1%82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://ru.wikipedia.org/wiki/%D0%9F%D0%B5%D1%80%D1%81%D0%B8%D1%8F" TargetMode="External"/><Relationship Id="rId4" Type="http://schemas.openxmlformats.org/officeDocument/2006/relationships/hyperlink" Target="http://ru.wikipedia.org/wiki/%D0%98%D0%BE%D0%BD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ru.wikipedia.org/wiki/585_%D0%B4%D0%BE_%D0%BD._%D1%8D.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38" y="707275"/>
            <a:ext cx="3317502" cy="4665941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Фалес из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Милета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.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Теорема Фалеса</a:t>
            </a:r>
            <a: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2842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Выполнила: </a:t>
            </a:r>
          </a:p>
          <a:p>
            <a:r>
              <a:rPr lang="ru-RU" sz="2400" dirty="0" smtClean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учитель математики</a:t>
            </a:r>
          </a:p>
          <a:p>
            <a:pPr algn="ctr"/>
            <a:r>
              <a:rPr lang="ru-RU" sz="2400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Юрко Наталья </a:t>
            </a:r>
          </a:p>
          <a:p>
            <a:pPr algn="ctr"/>
            <a:r>
              <a:rPr lang="ru-RU" sz="2400" dirty="0">
                <a:ln w="31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Ивановна</a:t>
            </a:r>
          </a:p>
          <a:p>
            <a:endParaRPr lang="ru-RU" sz="2400" dirty="0" smtClean="0">
              <a:ln w="3175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7544" y="635266"/>
            <a:ext cx="3495332" cy="17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МОУ «СОШ №13 с УИОП»</a:t>
            </a:r>
          </a:p>
          <a:p>
            <a:r>
              <a:rPr lang="ru-RU" sz="350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г.о</a:t>
            </a:r>
            <a:r>
              <a:rPr lang="ru-RU" sz="35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35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Электросталь</a:t>
            </a:r>
            <a:endParaRPr lang="ru-RU" sz="3500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3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C00000"/>
                </a:solidFill>
                <a:latin typeface="Monotype Corsiva" pitchFamily="66" charset="0"/>
              </a:rPr>
              <a:t>Заслуги Фалеса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геометрия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520281"/>
            <a:ext cx="5040560" cy="4605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Фалес научился определять расстояние от берега до корабля, для чего использовал подобие треугольников. В основе этого способа лежит теорема, названная впоследствии теоремой Фалеса: если параллельные прямые, пересекающие стороны угла, отсекают равные отрезки на одной его стороне, то они отсекают равные отрезки и на другой его стороне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pic>
        <p:nvPicPr>
          <p:cNvPr id="2052" name="Picture 4" descr="File:Thales theorem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907" y="1882434"/>
            <a:ext cx="3935581" cy="38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0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C00000"/>
                </a:solidFill>
                <a:latin typeface="Monotype Corsiva" pitchFamily="66" charset="0"/>
              </a:rPr>
              <a:t>Заслуги Фалеса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геометрия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Легенда </a:t>
            </a:r>
            <a:r>
              <a:rPr lang="ru-RU" sz="2600" dirty="0"/>
              <a:t>рассказывает о том, что Фалес, будучи в Египте, поразил фараона </a:t>
            </a:r>
            <a:r>
              <a:rPr lang="ru-RU" sz="2600" dirty="0" err="1"/>
              <a:t>Амасиса</a:t>
            </a:r>
            <a:r>
              <a:rPr lang="ru-RU" sz="2600" dirty="0"/>
              <a:t> тем, что сумел точно установить высоту пирамиды, дождавшись момента, когда длина тени палки становится равной её высоте, и тогда измерил длину тени пирамиды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1028" name="Picture 4" descr="http://hotcooltop.com/image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7276"/>
            <a:ext cx="6408712" cy="3033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1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Заслуги Фалеса  </a:t>
            </a:r>
            <a:br>
              <a:rPr lang="ru-RU" sz="32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</a:br>
            <a:r>
              <a:rPr lang="ru-RU" sz="32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  <a:cs typeface="Arial" charset="0"/>
              </a:rPr>
              <a:t>Между семью мудрецами Фалес –  мудрец-</a:t>
            </a:r>
            <a:r>
              <a:rPr lang="ru-RU" sz="3200" dirty="0" err="1" smtClean="0">
                <a:ln/>
                <a:solidFill>
                  <a:schemeClr val="accent3"/>
                </a:solidFill>
                <a:effectLst/>
                <a:latin typeface="Monotype Corsiva" pitchFamily="66" charset="0"/>
                <a:cs typeface="Arial" charset="0"/>
              </a:rPr>
              <a:t>звездоведец</a:t>
            </a:r>
            <a:endParaRPr lang="ru-RU" sz="32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277" y="1268760"/>
            <a:ext cx="8451187" cy="56298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Считается, что Фалес первым (из известных на сегодня древних учёных) изучил движение Солнца по небесной сфере.</a:t>
            </a:r>
          </a:p>
          <a:p>
            <a:r>
              <a:rPr lang="ru-RU" dirty="0" smtClean="0">
                <a:latin typeface="Monotype Corsiva" pitchFamily="66" charset="0"/>
              </a:rPr>
              <a:t>Научился вычислять время солнцестояний и равноденствий, установил неравность промежутков между ними.</a:t>
            </a:r>
          </a:p>
          <a:p>
            <a:r>
              <a:rPr lang="ru-RU" dirty="0" smtClean="0">
                <a:latin typeface="Monotype Corsiva" pitchFamily="66" charset="0"/>
              </a:rPr>
              <a:t>Первым стал утверждать, что Луна светит отражённым светом; что затмения Солнца происходят тогда, когда между ним и Землей проходит Луна; а затмения Луны происходят тогда, когда Луна попадает в тень от Земли.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122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6047" y="3284984"/>
            <a:ext cx="3172417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030" y="118729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Фалес ввёл календарь, по египетскому образцу (в котором год состоял из 365 дней, делился на 12 месяцев по 30 дней, и пять дней оставались выпадающими).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0520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Считается, что Фалес первый разбил небесную сферу на пять зон: арктический всегда видимый пояс, летний тропик, небесный экватор, зимний тропик, антарктический невидимый пояс.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91704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Monotype Corsiva" pitchFamily="66" charset="0"/>
              </a:rPr>
              <a:t>Считается, что Фалес “изобрел глобус”. Можно утверждать, что Фалес (начав с геометрического изучения углов) создал “математический метод” в изучении движения небесных тел.</a:t>
            </a:r>
            <a:endParaRPr lang="ru-RU" sz="2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Философия Фалеса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  Фалес Милетский </a:t>
            </a:r>
            <a:r>
              <a:rPr lang="ru-RU" dirty="0" smtClean="0">
                <a:latin typeface="Monotype Corsiva" pitchFamily="66" charset="0"/>
              </a:rPr>
              <a:t>по традиции считается первым греческим философом и основателем философской школы в </a:t>
            </a:r>
            <a:r>
              <a:rPr lang="ru-RU" dirty="0" err="1" smtClean="0">
                <a:latin typeface="Monotype Corsiva" pitchFamily="66" charset="0"/>
              </a:rPr>
              <a:t>Милете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Свои географические, астрономические и физические познания Фалес связал в стройное философское представление о мире.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Среди его философских положений выделяются два :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- начало всех вещей - вода ;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- космос одушевлённый и полный божественных сил.</a:t>
            </a:r>
            <a:endParaRPr lang="ru-RU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Философия Фалеса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43805"/>
            <a:ext cx="8894912" cy="49214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 smtClean="0">
                <a:latin typeface="Monotype Corsiva" pitchFamily="66" charset="0"/>
              </a:rPr>
              <a:t>    </a:t>
            </a:r>
            <a:r>
              <a:rPr lang="ru-RU" sz="2600" dirty="0"/>
              <a:t>Про Фалеса передавали такую легенду (её с большой охотой повторил </a:t>
            </a:r>
            <a:r>
              <a:rPr lang="ru-RU" sz="2600" dirty="0">
                <a:hlinkClick r:id="rId2" tooltip="Аристотель"/>
              </a:rPr>
              <a:t>Аристотель</a:t>
            </a:r>
            <a:r>
              <a:rPr lang="ru-RU" sz="2600" dirty="0"/>
              <a:t>). Когда Фалеса, по причине его бедности, укоряли в бесполезности философии, он, сделав по наблюдению звезд вывод о грядущем урожае маслин, ещё зимой нанял все </a:t>
            </a:r>
            <a:r>
              <a:rPr lang="ru-RU" sz="2600" dirty="0" err="1"/>
              <a:t>маслодавильни</a:t>
            </a:r>
            <a:r>
              <a:rPr lang="ru-RU" sz="2600" dirty="0"/>
              <a:t> в </a:t>
            </a:r>
            <a:r>
              <a:rPr lang="ru-RU" sz="2600" dirty="0" err="1">
                <a:hlinkClick r:id="rId3" tooltip="Милет"/>
              </a:rPr>
              <a:t>Милете</a:t>
            </a:r>
            <a:r>
              <a:rPr lang="ru-RU" sz="2600" dirty="0"/>
              <a:t> и на </a:t>
            </a:r>
            <a:r>
              <a:rPr lang="ru-RU" sz="2600" dirty="0" err="1">
                <a:hlinkClick r:id="rId4" tooltip="Хиос (остров)"/>
              </a:rPr>
              <a:t>Хиосе</a:t>
            </a:r>
            <a:r>
              <a:rPr lang="ru-RU" sz="2600" dirty="0"/>
              <a:t>. Нанял он их за бесценок (потому что никто не давал больше), а когда пришла пора и спрос на них внезапно возрос, стал отдавать их внаем по своему усмотрению. Собрав таким образом много денег, он показал, что философы при желании легко могут разбогатеть, но это не то, о чём они заботятся. Аристотель подчеркивает: урожай Фалес предсказал «по наблюдению звезд», то есть благодаря знаниям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676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Высказывания Фалеса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1"/>
            <a:ext cx="2314600" cy="532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Что легко?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55679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-Давать советы другим.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Что трудно?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2048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- Познать самого себя.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78092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Кто счастлив?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78092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-Тот, кто здоров телом, одарен спокойствием духа и развивает свои дарования.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4365104"/>
            <a:ext cx="6835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Невежество - тяжкое бремя.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15719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Что самое общее для всех?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3568" y="5805264"/>
            <a:ext cx="8307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Надежда, ибо если у кого и ничего нет, то она есть.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1" grpId="0"/>
      <p:bldP spid="225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68760"/>
            <a:ext cx="8391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«Ищи что-нибудь одно мудрое, выбирай что-нибудь одно доброе, так ты уймешь пустословие болтливых людей». Таков девиз первого </a:t>
            </a:r>
            <a:r>
              <a:rPr lang="ru-RU" sz="4800" dirty="0" err="1" smtClean="0">
                <a:latin typeface="Monotype Corsiva" pitchFamily="66" charset="0"/>
              </a:rPr>
              <a:t>древнезападного</a:t>
            </a:r>
            <a:r>
              <a:rPr lang="ru-RU" sz="4800" dirty="0" smtClean="0">
                <a:latin typeface="Monotype Corsiva" pitchFamily="66" charset="0"/>
              </a:rPr>
              <a:t> философа, его философское завещание.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u_RuGL1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764704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Дата смерти первого философа неизвестна. Диоген </a:t>
            </a:r>
            <a:r>
              <a:rPr lang="ru-RU" sz="3200" dirty="0" err="1" smtClean="0">
                <a:latin typeface="Monotype Corsiva" pitchFamily="66" charset="0"/>
              </a:rPr>
              <a:t>Лаэртский</a:t>
            </a:r>
            <a:r>
              <a:rPr lang="ru-RU" sz="3200" dirty="0" smtClean="0">
                <a:latin typeface="Monotype Corsiva" pitchFamily="66" charset="0"/>
              </a:rPr>
              <a:t> пишет: "Умер Фалес, глядя на гимнастические состязания, от жары, жажды и старческой слабости. На гробнице его написано: Эта гробница мала, но слава над ней необъятна: В ней пред тобою сокрыт, </a:t>
            </a:r>
            <a:r>
              <a:rPr lang="ru-RU" sz="3200" dirty="0" err="1" smtClean="0">
                <a:latin typeface="Monotype Corsiva" pitchFamily="66" charset="0"/>
              </a:rPr>
              <a:t>многоразумный</a:t>
            </a:r>
            <a:r>
              <a:rPr lang="ru-RU" sz="3200" dirty="0" smtClean="0">
                <a:latin typeface="Monotype Corsiva" pitchFamily="66" charset="0"/>
              </a:rPr>
              <a:t> Фалес.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Теорема Фалеса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75928" y="3028889"/>
            <a:ext cx="4000528" cy="1272895"/>
            <a:chOff x="1142976" y="2571744"/>
            <a:chExt cx="3143272" cy="100013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42976" y="3500438"/>
              <a:ext cx="3143272" cy="714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142976" y="2571744"/>
              <a:ext cx="2428892" cy="10001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104556" y="3314642"/>
            <a:ext cx="1214446" cy="1214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6104688" y="3100328"/>
            <a:ext cx="1428760" cy="1428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7104820" y="2957452"/>
            <a:ext cx="1500198" cy="1500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18936" y="424333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1944" y="424333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04952" y="417189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4556" y="360039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9002" y="30718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76258" y="281457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0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4675928" y="3457518"/>
            <a:ext cx="3643338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47432" y="317176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33448" y="310032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endParaRPr lang="ru-RU" sz="2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8596" y="1261209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5342696" y="3516636"/>
            <a:ext cx="1905000" cy="769620"/>
          </a:xfrm>
          <a:custGeom>
            <a:avLst/>
            <a:gdLst>
              <a:gd name="connsiteX0" fmla="*/ 0 w 1905000"/>
              <a:gd name="connsiteY0" fmla="*/ 45720 h 769620"/>
              <a:gd name="connsiteX1" fmla="*/ 716280 w 1905000"/>
              <a:gd name="connsiteY1" fmla="*/ 769620 h 769620"/>
              <a:gd name="connsiteX2" fmla="*/ 1905000 w 1905000"/>
              <a:gd name="connsiteY2" fmla="*/ 731520 h 769620"/>
              <a:gd name="connsiteX3" fmla="*/ 1196340 w 1905000"/>
              <a:gd name="connsiteY3" fmla="*/ 0 h 769620"/>
              <a:gd name="connsiteX4" fmla="*/ 0 w 1905000"/>
              <a:gd name="connsiteY4" fmla="*/ 457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769620">
                <a:moveTo>
                  <a:pt x="0" y="45720"/>
                </a:moveTo>
                <a:lnTo>
                  <a:pt x="716280" y="769620"/>
                </a:lnTo>
                <a:lnTo>
                  <a:pt x="1905000" y="731520"/>
                </a:lnTo>
                <a:lnTo>
                  <a:pt x="1196340" y="0"/>
                </a:lnTo>
                <a:lnTo>
                  <a:pt x="0" y="457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6533316" y="3500438"/>
            <a:ext cx="1833562" cy="769620"/>
          </a:xfrm>
          <a:custGeom>
            <a:avLst/>
            <a:gdLst>
              <a:gd name="connsiteX0" fmla="*/ 0 w 1905000"/>
              <a:gd name="connsiteY0" fmla="*/ 45720 h 769620"/>
              <a:gd name="connsiteX1" fmla="*/ 716280 w 1905000"/>
              <a:gd name="connsiteY1" fmla="*/ 769620 h 769620"/>
              <a:gd name="connsiteX2" fmla="*/ 1905000 w 1905000"/>
              <a:gd name="connsiteY2" fmla="*/ 731520 h 769620"/>
              <a:gd name="connsiteX3" fmla="*/ 1196340 w 1905000"/>
              <a:gd name="connsiteY3" fmla="*/ 0 h 769620"/>
              <a:gd name="connsiteX4" fmla="*/ 0 w 1905000"/>
              <a:gd name="connsiteY4" fmla="*/ 457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769620">
                <a:moveTo>
                  <a:pt x="0" y="45720"/>
                </a:moveTo>
                <a:lnTo>
                  <a:pt x="716280" y="769620"/>
                </a:lnTo>
                <a:lnTo>
                  <a:pt x="1905000" y="731520"/>
                </a:lnTo>
                <a:lnTo>
                  <a:pt x="1196340" y="0"/>
                </a:lnTo>
                <a:lnTo>
                  <a:pt x="0" y="457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5367388" y="3545457"/>
            <a:ext cx="1164566" cy="345056"/>
          </a:xfrm>
          <a:custGeom>
            <a:avLst/>
            <a:gdLst>
              <a:gd name="connsiteX0" fmla="*/ 0 w 1164566"/>
              <a:gd name="connsiteY0" fmla="*/ 43132 h 345056"/>
              <a:gd name="connsiteX1" fmla="*/ 1164566 w 1164566"/>
              <a:gd name="connsiteY1" fmla="*/ 0 h 345056"/>
              <a:gd name="connsiteX2" fmla="*/ 301924 w 1164566"/>
              <a:gd name="connsiteY2" fmla="*/ 345056 h 345056"/>
              <a:gd name="connsiteX3" fmla="*/ 0 w 1164566"/>
              <a:gd name="connsiteY3" fmla="*/ 43132 h 34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566" h="345056">
                <a:moveTo>
                  <a:pt x="0" y="43132"/>
                </a:moveTo>
                <a:lnTo>
                  <a:pt x="1164566" y="0"/>
                </a:lnTo>
                <a:lnTo>
                  <a:pt x="301924" y="345056"/>
                </a:lnTo>
                <a:lnTo>
                  <a:pt x="0" y="43132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6557833" y="3209026"/>
            <a:ext cx="1130060" cy="319178"/>
          </a:xfrm>
          <a:custGeom>
            <a:avLst/>
            <a:gdLst>
              <a:gd name="connsiteX0" fmla="*/ 1095555 w 1130060"/>
              <a:gd name="connsiteY0" fmla="*/ 276046 h 319178"/>
              <a:gd name="connsiteX1" fmla="*/ 0 w 1130060"/>
              <a:gd name="connsiteY1" fmla="*/ 319178 h 319178"/>
              <a:gd name="connsiteX2" fmla="*/ 793630 w 1130060"/>
              <a:gd name="connsiteY2" fmla="*/ 0 h 319178"/>
              <a:gd name="connsiteX3" fmla="*/ 1130060 w 1130060"/>
              <a:gd name="connsiteY3" fmla="*/ 319178 h 319178"/>
              <a:gd name="connsiteX4" fmla="*/ 1095555 w 1130060"/>
              <a:gd name="connsiteY4" fmla="*/ 276046 h 3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060" h="319178">
                <a:moveTo>
                  <a:pt x="1095555" y="276046"/>
                </a:moveTo>
                <a:lnTo>
                  <a:pt x="0" y="319178"/>
                </a:lnTo>
                <a:lnTo>
                  <a:pt x="793630" y="0"/>
                </a:lnTo>
                <a:lnTo>
                  <a:pt x="1130060" y="319178"/>
                </a:lnTo>
                <a:lnTo>
                  <a:pt x="1095555" y="276046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23528" y="3000372"/>
            <a:ext cx="50819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Доказательство</a:t>
            </a:r>
            <a:r>
              <a:rPr lang="ru-RU" sz="1600" b="1" u="sng" dirty="0" smtClean="0"/>
              <a:t>:</a:t>
            </a:r>
          </a:p>
          <a:p>
            <a:r>
              <a:rPr lang="en-US" sz="1600" b="1" dirty="0" smtClean="0"/>
              <a:t>1. </a:t>
            </a:r>
            <a:r>
              <a:rPr lang="ru-RU" sz="1600" b="1" dirty="0" smtClean="0"/>
              <a:t>Проведем через точку В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 прямую </a:t>
            </a:r>
            <a:r>
              <a:rPr lang="en-US" sz="1600" b="1" dirty="0" smtClean="0"/>
              <a:t>EF</a:t>
            </a:r>
            <a:r>
              <a:rPr lang="ru-RU" sz="1600" b="1" dirty="0" smtClean="0"/>
              <a:t> </a:t>
            </a:r>
            <a:r>
              <a:rPr lang="en-US" sz="1600" b="1" dirty="0" smtClean="0"/>
              <a:t>|| A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A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/>
              <a:t>2. </a:t>
            </a:r>
            <a:r>
              <a:rPr lang="ru-RU" sz="1600" b="1" dirty="0" smtClean="0"/>
              <a:t>По свойству параллелограмма А</a:t>
            </a:r>
            <a:r>
              <a:rPr lang="ru-RU" sz="1600" b="1" baseline="-25000" dirty="0" smtClean="0"/>
              <a:t>1</a:t>
            </a:r>
            <a:r>
              <a:rPr lang="ru-RU" sz="1600" b="1" dirty="0" smtClean="0"/>
              <a:t>А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 = </a:t>
            </a:r>
            <a:r>
              <a:rPr lang="en-US" sz="1600" b="1" dirty="0" smtClean="0"/>
              <a:t>EB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, </a:t>
            </a:r>
            <a:endParaRPr lang="ru-RU" sz="1600" b="1" dirty="0" smtClean="0"/>
          </a:p>
          <a:p>
            <a:r>
              <a:rPr lang="en-US" sz="1600" b="1" dirty="0" smtClean="0"/>
              <a:t>A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A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 = FB</a:t>
            </a:r>
            <a:r>
              <a:rPr lang="en-US" sz="1600" b="1" baseline="-25000" dirty="0" smtClean="0"/>
              <a:t>2</a:t>
            </a:r>
            <a:endParaRPr lang="en-US" sz="1600" b="1" dirty="0" smtClean="0"/>
          </a:p>
          <a:p>
            <a:r>
              <a:rPr lang="en-US" sz="1600" b="1" dirty="0" smtClean="0"/>
              <a:t>4. </a:t>
            </a:r>
            <a:r>
              <a:rPr lang="ru-RU" sz="1600" b="1" dirty="0" smtClean="0"/>
              <a:t>Треугольники В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В</a:t>
            </a:r>
            <a:r>
              <a:rPr lang="ru-RU" sz="1600" b="1" baseline="-25000" dirty="0" smtClean="0"/>
              <a:t>1</a:t>
            </a:r>
            <a:r>
              <a:rPr lang="ru-RU" sz="1600" b="1" dirty="0" smtClean="0"/>
              <a:t>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и В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В</a:t>
            </a:r>
            <a:r>
              <a:rPr lang="ru-RU" sz="1600" b="1" baseline="-25000" dirty="0" smtClean="0"/>
              <a:t>3</a:t>
            </a:r>
            <a:r>
              <a:rPr lang="en-US" sz="1600" b="1" dirty="0" smtClean="0"/>
              <a:t>F</a:t>
            </a:r>
            <a:r>
              <a:rPr lang="ru-RU" sz="1600" b="1" dirty="0" smtClean="0"/>
              <a:t> равны по </a:t>
            </a:r>
          </a:p>
          <a:p>
            <a:r>
              <a:rPr lang="ru-RU" sz="1600" b="1" dirty="0" smtClean="0"/>
              <a:t>второму признаку:</a:t>
            </a:r>
          </a:p>
          <a:p>
            <a:pPr marL="342900" indent="-342900">
              <a:buAutoNum type="arabicParenR"/>
            </a:pPr>
            <a:r>
              <a:rPr lang="ru-RU" sz="1600" b="1" dirty="0" smtClean="0"/>
              <a:t>В</a:t>
            </a:r>
            <a:r>
              <a:rPr lang="ru-RU" sz="1600" b="1" baseline="-25000" dirty="0" smtClean="0"/>
              <a:t>2</a:t>
            </a:r>
            <a:r>
              <a:rPr lang="en-US" sz="1600" b="1" dirty="0" smtClean="0"/>
              <a:t>F</a:t>
            </a:r>
            <a:r>
              <a:rPr lang="ru-RU" sz="1600" b="1" dirty="0" smtClean="0"/>
              <a:t> = В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Е по доказанному</a:t>
            </a:r>
          </a:p>
          <a:p>
            <a:pPr marL="342900" indent="-342900">
              <a:buAutoNum type="arabicParenR"/>
            </a:pPr>
            <a:r>
              <a:rPr lang="ru-RU" sz="1600" b="1" dirty="0" smtClean="0"/>
              <a:t>Углы при вершине В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 равны как вертикальные</a:t>
            </a:r>
          </a:p>
          <a:p>
            <a:pPr marL="342900" indent="-342900">
              <a:buAutoNum type="arabicParenR"/>
            </a:pPr>
            <a:r>
              <a:rPr lang="ru-RU" sz="1600" b="1" dirty="0" smtClean="0">
                <a:sym typeface="Symbol"/>
              </a:rPr>
              <a:t>В</a:t>
            </a:r>
            <a:r>
              <a:rPr lang="ru-RU" sz="1600" b="1" baseline="-25000" dirty="0" smtClean="0">
                <a:sym typeface="Symbol"/>
              </a:rPr>
              <a:t>1</a:t>
            </a:r>
            <a:r>
              <a:rPr lang="ru-RU" sz="1600" b="1" dirty="0" smtClean="0">
                <a:sym typeface="Symbol"/>
              </a:rPr>
              <a:t>ЕВ</a:t>
            </a:r>
            <a:r>
              <a:rPr lang="ru-RU" sz="1600" b="1" baseline="-25000" dirty="0" smtClean="0">
                <a:sym typeface="Symbol"/>
              </a:rPr>
              <a:t>2</a:t>
            </a:r>
            <a:r>
              <a:rPr lang="ru-RU" sz="1600" b="1" dirty="0" smtClean="0">
                <a:sym typeface="Symbol"/>
              </a:rPr>
              <a:t> = </a:t>
            </a:r>
            <a:r>
              <a:rPr lang="en-US" sz="1600" b="1" dirty="0" smtClean="0">
                <a:sym typeface="Symbol"/>
              </a:rPr>
              <a:t>B</a:t>
            </a:r>
            <a:r>
              <a:rPr lang="en-US" sz="1600" b="1" baseline="-25000" dirty="0" smtClean="0">
                <a:sym typeface="Symbol"/>
              </a:rPr>
              <a:t>3</a:t>
            </a:r>
            <a:r>
              <a:rPr lang="en-US" sz="1600" b="1" dirty="0" smtClean="0">
                <a:sym typeface="Symbol"/>
              </a:rPr>
              <a:t>FB</a:t>
            </a:r>
            <a:r>
              <a:rPr lang="en-US" sz="1600" b="1" baseline="-25000" dirty="0" smtClean="0">
                <a:sym typeface="Symbol"/>
              </a:rPr>
              <a:t>2</a:t>
            </a:r>
            <a:r>
              <a:rPr lang="en-US" sz="1600" b="1" dirty="0" smtClean="0">
                <a:sym typeface="Symbol"/>
              </a:rPr>
              <a:t>, </a:t>
            </a:r>
            <a:r>
              <a:rPr lang="ru-RU" sz="1600" b="1" dirty="0" smtClean="0">
                <a:sym typeface="Symbol"/>
              </a:rPr>
              <a:t>как внутренние накрест лежащие при параллельных прямых А</a:t>
            </a:r>
            <a:r>
              <a:rPr lang="ru-RU" sz="1600" b="1" baseline="-25000" dirty="0" smtClean="0">
                <a:sym typeface="Symbol"/>
              </a:rPr>
              <a:t>1</a:t>
            </a:r>
            <a:r>
              <a:rPr lang="ru-RU" sz="1600" b="1" dirty="0" smtClean="0">
                <a:sym typeface="Symbol"/>
              </a:rPr>
              <a:t>В</a:t>
            </a:r>
            <a:r>
              <a:rPr lang="ru-RU" sz="1600" b="1" baseline="-25000" dirty="0" smtClean="0">
                <a:sym typeface="Symbol"/>
              </a:rPr>
              <a:t>1</a:t>
            </a:r>
            <a:r>
              <a:rPr lang="ru-RU" sz="1600" b="1" dirty="0" smtClean="0">
                <a:sym typeface="Symbol"/>
              </a:rPr>
              <a:t> и А</a:t>
            </a:r>
            <a:r>
              <a:rPr lang="ru-RU" sz="1600" b="1" baseline="-25000" dirty="0" smtClean="0">
                <a:sym typeface="Symbol"/>
              </a:rPr>
              <a:t>3</a:t>
            </a:r>
            <a:r>
              <a:rPr lang="ru-RU" sz="1600" b="1" dirty="0" smtClean="0">
                <a:sym typeface="Symbol"/>
              </a:rPr>
              <a:t>В</a:t>
            </a:r>
            <a:r>
              <a:rPr lang="ru-RU" sz="1600" b="1" baseline="-25000" dirty="0" smtClean="0">
                <a:sym typeface="Symbol"/>
              </a:rPr>
              <a:t>3</a:t>
            </a:r>
            <a:r>
              <a:rPr lang="ru-RU" sz="1600" b="1" dirty="0" smtClean="0">
                <a:sym typeface="Symbol"/>
              </a:rPr>
              <a:t> и секущей </a:t>
            </a:r>
            <a:r>
              <a:rPr lang="en-US" sz="1600" b="1" dirty="0" smtClean="0">
                <a:sym typeface="Symbol"/>
              </a:rPr>
              <a:t>EF</a:t>
            </a:r>
          </a:p>
          <a:p>
            <a:pPr marL="342900" indent="-342900"/>
            <a:r>
              <a:rPr lang="en-US" sz="1600" b="1" dirty="0" smtClean="0">
                <a:sym typeface="Symbol"/>
              </a:rPr>
              <a:t>5. </a:t>
            </a:r>
            <a:r>
              <a:rPr lang="ru-RU" sz="1600" b="1" dirty="0" smtClean="0">
                <a:sym typeface="Symbol"/>
              </a:rPr>
              <a:t>Из равенства треугольников следует равенство соответствующих элементов =</a:t>
            </a:r>
            <a:r>
              <a:rPr lang="en-US" sz="1600" b="1" dirty="0" smtClean="0">
                <a:sym typeface="Symbol"/>
              </a:rPr>
              <a:t>&gt;</a:t>
            </a:r>
            <a:r>
              <a:rPr lang="ru-RU" sz="1600" b="1" dirty="0" smtClean="0">
                <a:sym typeface="Symbol"/>
              </a:rPr>
              <a:t> В</a:t>
            </a:r>
            <a:r>
              <a:rPr lang="ru-RU" sz="1600" b="1" baseline="-25000" dirty="0" smtClean="0">
                <a:sym typeface="Symbol"/>
              </a:rPr>
              <a:t>1</a:t>
            </a:r>
            <a:r>
              <a:rPr lang="ru-RU" sz="1600" b="1" dirty="0" smtClean="0">
                <a:sym typeface="Symbol"/>
              </a:rPr>
              <a:t>В</a:t>
            </a:r>
            <a:r>
              <a:rPr lang="ru-RU" sz="1600" b="1" baseline="-25000" dirty="0" smtClean="0">
                <a:sym typeface="Symbol"/>
              </a:rPr>
              <a:t>2</a:t>
            </a:r>
            <a:r>
              <a:rPr lang="ru-RU" sz="1600" b="1" dirty="0" smtClean="0">
                <a:sym typeface="Symbol"/>
              </a:rPr>
              <a:t> = В</a:t>
            </a:r>
            <a:r>
              <a:rPr lang="ru-RU" sz="1600" b="1" baseline="-25000" dirty="0" smtClean="0">
                <a:sym typeface="Symbol"/>
              </a:rPr>
              <a:t>2</a:t>
            </a:r>
            <a:r>
              <a:rPr lang="ru-RU" sz="1600" b="1" dirty="0" smtClean="0">
                <a:sym typeface="Symbol"/>
              </a:rPr>
              <a:t>В</a:t>
            </a:r>
            <a:r>
              <a:rPr lang="ru-RU" sz="1600" b="1" baseline="-25000" dirty="0" smtClean="0">
                <a:sym typeface="Symbol"/>
              </a:rPr>
              <a:t>3     	</a:t>
            </a:r>
            <a:r>
              <a:rPr lang="ru-RU" sz="2000" b="1" baseline="-25000" dirty="0" smtClean="0">
                <a:sym typeface="Symbol"/>
              </a:rPr>
              <a:t>ЧТД</a:t>
            </a:r>
            <a:endParaRPr lang="en-US" sz="1600" b="1" baseline="-25000" dirty="0" smtClean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7" y="2195776"/>
            <a:ext cx="4338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Дано</a:t>
            </a:r>
            <a:r>
              <a:rPr lang="ru-RU" b="1" dirty="0" smtClean="0"/>
              <a:t>: угол, параллельные прямые </a:t>
            </a:r>
          </a:p>
          <a:p>
            <a:r>
              <a:rPr lang="ru-RU" b="1" dirty="0" smtClean="0"/>
              <a:t>пересекают стороны угла, А</a:t>
            </a:r>
            <a:r>
              <a:rPr lang="ru-RU" b="1" baseline="-25000" dirty="0" smtClean="0"/>
              <a:t>1</a:t>
            </a:r>
            <a:r>
              <a:rPr lang="ru-RU" b="1" dirty="0" smtClean="0"/>
              <a:t>А</a:t>
            </a:r>
            <a:r>
              <a:rPr lang="ru-RU" b="1" baseline="-25000" dirty="0" smtClean="0"/>
              <a:t>2</a:t>
            </a:r>
            <a:r>
              <a:rPr lang="ru-RU" b="1" dirty="0" smtClean="0"/>
              <a:t> = А</a:t>
            </a:r>
            <a:r>
              <a:rPr lang="ru-RU" b="1" baseline="-25000" dirty="0" smtClean="0"/>
              <a:t>2</a:t>
            </a:r>
            <a:r>
              <a:rPr lang="ru-RU" b="1" dirty="0" smtClean="0"/>
              <a:t>А</a:t>
            </a:r>
            <a:r>
              <a:rPr lang="ru-RU" b="1" baseline="-25000" dirty="0" smtClean="0"/>
              <a:t>3</a:t>
            </a:r>
          </a:p>
          <a:p>
            <a:r>
              <a:rPr lang="ru-RU" b="1" u="sng" dirty="0" smtClean="0"/>
              <a:t>Доказать</a:t>
            </a:r>
            <a:r>
              <a:rPr lang="ru-RU" b="1" dirty="0" smtClean="0"/>
              <a:t>: В</a:t>
            </a:r>
            <a:r>
              <a:rPr lang="ru-RU" b="1" baseline="-25000" dirty="0" smtClean="0"/>
              <a:t>1</a:t>
            </a:r>
            <a:r>
              <a:rPr lang="ru-RU" b="1" dirty="0" smtClean="0"/>
              <a:t>В</a:t>
            </a:r>
            <a:r>
              <a:rPr lang="ru-RU" b="1" baseline="-25000" dirty="0" smtClean="0"/>
              <a:t>2</a:t>
            </a:r>
            <a:r>
              <a:rPr lang="ru-RU" b="1" dirty="0" smtClean="0"/>
              <a:t> = В</a:t>
            </a:r>
            <a:r>
              <a:rPr lang="ru-RU" b="1" baseline="-25000" dirty="0" smtClean="0"/>
              <a:t>2</a:t>
            </a:r>
            <a:r>
              <a:rPr lang="ru-RU" b="1" dirty="0" smtClean="0"/>
              <a:t>В</a:t>
            </a:r>
            <a:r>
              <a:rPr lang="ru-RU" b="1" baseline="-25000" dirty="0" smtClean="0"/>
              <a:t>3</a:t>
            </a:r>
            <a:endParaRPr lang="ru-RU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53" grpId="0"/>
      <p:bldP spid="54" grpId="0"/>
      <p:bldP spid="57" grpId="0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56792"/>
            <a:ext cx="8136904" cy="4401205"/>
          </a:xfrm>
          <a:prstGeom prst="rect">
            <a:avLst/>
          </a:prstGeom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По свидетельству </a:t>
            </a:r>
            <a:r>
              <a:rPr lang="ru-RU" sz="4000" dirty="0" err="1" smtClean="0">
                <a:latin typeface="Monotype Corsiva" pitchFamily="66" charset="0"/>
              </a:rPr>
              <a:t>Апулея</a:t>
            </a:r>
            <a:r>
              <a:rPr lang="ru-RU" sz="4000" dirty="0" smtClean="0">
                <a:latin typeface="Monotype Corsiva" pitchFamily="66" charset="0"/>
              </a:rPr>
              <a:t>: 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"</a:t>
            </a:r>
            <a:r>
              <a:rPr lang="ru-RU" sz="4000" u="sng" dirty="0" smtClean="0">
                <a:latin typeface="Monotype Corsiva" pitchFamily="66" charset="0"/>
              </a:rPr>
              <a:t>Фалес Милетский, несомненно самый выдающийся из тех знаменитых семи мудрецов (он ведь и геометрии у греков первый открыватель, и природы точнейший испытатель, и светил опытнейший наблюдатель</a:t>
            </a:r>
            <a:r>
              <a:rPr lang="ru-RU" sz="4000" dirty="0" smtClean="0">
                <a:latin typeface="Monotype Corsiva" pitchFamily="66" charset="0"/>
              </a:rPr>
              <a:t>)". 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288704" y="1793776"/>
            <a:ext cx="4038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288704" y="1793776"/>
            <a:ext cx="3429000" cy="1905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907704" y="141277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666699"/>
                </a:solidFill>
              </a:rPr>
              <a:t>А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403504" y="141277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666699"/>
                </a:solidFill>
              </a:rPr>
              <a:t>В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17704" y="331777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822104" y="20223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666699"/>
                </a:solidFill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507904" y="24033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666699"/>
                </a:solidFill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193704" y="27843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666699"/>
                </a:solidFill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879504" y="31653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666699"/>
                </a:solidFill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593504" y="20985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C</a:t>
            </a:r>
            <a:endParaRPr lang="ru-RU" b="1" i="1" dirty="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355504" y="25557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D</a:t>
            </a:r>
            <a:endParaRPr lang="ru-RU" b="1" i="1" dirty="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727104" y="33177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F</a:t>
            </a:r>
            <a:endParaRPr lang="ru-RU" b="1" i="1" dirty="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041304" y="29367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E</a:t>
            </a:r>
            <a:endParaRPr lang="ru-RU" b="1" i="1" dirty="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193704" y="14127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D</a:t>
            </a:r>
            <a:r>
              <a:rPr lang="en-US" b="1" i="1" baseline="-250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1</a:t>
            </a:r>
            <a:endParaRPr lang="en-US" b="1" i="1" baseline="-25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126904" y="14127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C</a:t>
            </a:r>
            <a:r>
              <a:rPr lang="en-US" b="1" i="1" baseline="-250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1</a:t>
            </a:r>
            <a:endParaRPr lang="en-US" b="1" i="1" baseline="-25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184304" y="14127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E</a:t>
            </a:r>
            <a:r>
              <a:rPr lang="en-US" b="1" i="1" baseline="-250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1</a:t>
            </a:r>
            <a:endParaRPr lang="en-US" b="1" i="1" baseline="-25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022504" y="141277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i="1" baseline="-25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5031904" y="1793776"/>
            <a:ext cx="1295400" cy="152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4346104" y="1793776"/>
            <a:ext cx="990600" cy="1143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3660304" y="1793776"/>
            <a:ext cx="6858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2974504" y="1793776"/>
            <a:ext cx="3810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500034" y="3071810"/>
            <a:ext cx="3171374" cy="685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AC</a:t>
            </a:r>
            <a:r>
              <a:rPr lang="en-US" sz="2400" b="1" i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=C</a:t>
            </a:r>
            <a:r>
              <a:rPr lang="en-US" sz="2400" b="1" i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=D</a:t>
            </a:r>
            <a:r>
              <a:rPr lang="en-US" sz="2400" b="1" i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n-US" sz="2400" b="1" i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=E</a:t>
            </a:r>
            <a:r>
              <a:rPr lang="en-US" sz="2400" b="1" i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356" y="378619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Пусть отрезок </a:t>
            </a:r>
            <a:r>
              <a:rPr lang="ru-RU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АВ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требуется разделить например на 4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равных части.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Для этого из любого конца отрезка (из точки </a:t>
            </a:r>
            <a:r>
              <a:rPr lang="ru-RU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) проведем под острым углом к отрезку прямую линию АС,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на которой от точки </a:t>
            </a:r>
            <a:r>
              <a:rPr lang="ru-RU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А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измерительным циркулем откладываем 4 равных отрезка произвольной величины.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Точку </a:t>
            </a:r>
            <a:r>
              <a:rPr lang="en-US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F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соединяем с точкой </a:t>
            </a:r>
            <a:r>
              <a:rPr lang="ru-RU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(концом данного отрезка) прямой.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Из точек </a:t>
            </a:r>
            <a:r>
              <a:rPr lang="en-US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C, D, E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проведем ряд прямых параллельных прямой </a:t>
            </a:r>
            <a:r>
              <a:rPr lang="en-US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FB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, которые пересекая отрезок </a:t>
            </a:r>
            <a:r>
              <a:rPr lang="ru-RU" sz="2000" b="1" i="1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АВ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разделят его на </a:t>
            </a:r>
            <a:r>
              <a:rPr lang="en-US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4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ea typeface="Microsoft JhengHei" pitchFamily="34" charset="-120"/>
              </a:rPr>
              <a:t> равных части.</a:t>
            </a:r>
            <a:endParaRPr lang="ru-RU" sz="2000" dirty="0">
              <a:solidFill>
                <a:prstClr val="black"/>
              </a:solidFill>
              <a:latin typeface="+mj-lt"/>
              <a:ea typeface="Microsoft JhengHei" pitchFamily="34" charset="-12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ST type A"/>
              </a:rPr>
              <a:t>ДЕЛЕНИЕ ОТРЕЗКА</a:t>
            </a:r>
            <a:br>
              <a:rPr lang="ru-RU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ST type A"/>
              </a:rPr>
            </a:br>
            <a:r>
              <a:rPr lang="ru-RU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ST type A"/>
              </a:rPr>
              <a:t>на равные 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ST type A"/>
              </a:rPr>
              <a:t>части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6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 animBg="1"/>
      <p:bldP spid="12310" grpId="0" animBg="1"/>
      <p:bldP spid="12311" grpId="0" animBg="1"/>
      <p:bldP spid="12312" grpId="0" animBg="1"/>
      <p:bldP spid="123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41524" y="4422591"/>
            <a:ext cx="64087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http://tatyana-chulan.ucoz.ru/index/tvorcy_matematiki/0-5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Monotype Corsiva" pitchFamily="66" charset="0"/>
              </a:rPr>
              <a:t>Презентация  учителя математики </a:t>
            </a:r>
            <a:r>
              <a:rPr lang="ru-RU" sz="2000" dirty="0" err="1" smtClean="0">
                <a:latin typeface="Monotype Corsiva" pitchFamily="66" charset="0"/>
              </a:rPr>
              <a:t>Оброновой</a:t>
            </a:r>
            <a:r>
              <a:rPr lang="ru-RU" sz="2000" dirty="0" smtClean="0">
                <a:latin typeface="Monotype Corsiva" pitchFamily="66" charset="0"/>
              </a:rPr>
              <a:t> Ларисы Владиславовны  МОУ СОШ № 4 г. Фрязино  2011- 2012 уч. Год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Monotype Corsiva" pitchFamily="66" charset="0"/>
                <a:hlinkClick r:id="rId3"/>
              </a:rPr>
              <a:t>http://</a:t>
            </a:r>
            <a:r>
              <a:rPr lang="en-US" sz="2000" dirty="0" smtClean="0">
                <a:latin typeface="Monotype Corsiva" pitchFamily="66" charset="0"/>
                <a:hlinkClick r:id="rId3"/>
              </a:rPr>
              <a:t>nsportal.ru/shkola/geometriya/library/prezentatsiya-fales-iz-mileta-teorema-falesa</a:t>
            </a:r>
            <a:endParaRPr lang="ru-RU" sz="2000" dirty="0" smtClean="0"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latin typeface="Monotype Corsiva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Использованы интернет ресурсы: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64904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Фрагменты ранних греческих философов. Часть 1: От эпических космогоний до возникновения атомистики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Изд. А. В. Лебедев. — М.: Наука, 1989. — с. 110—115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13285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Асмус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 Ф. Античная философия </a:t>
            </a:r>
            <a:r>
              <a:rPr lang="ru-RU" dirty="0" smtClean="0"/>
              <a:t>— М.: Высшая школа, 1998.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0506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Генденштейн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Небылицы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3789040"/>
            <a:ext cx="7119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41277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Диоген </a:t>
            </a:r>
            <a:r>
              <a:rPr lang="ru-RU" dirty="0" err="1" smtClean="0"/>
              <a:t>Лаэртский</a:t>
            </a:r>
            <a:r>
              <a:rPr lang="ru-RU" dirty="0" smtClean="0"/>
              <a:t> . О жизни, учениях и изречениях знаменитых философов.</a:t>
            </a:r>
            <a:r>
              <a:rPr lang="en-US" dirty="0" smtClean="0"/>
              <a:t> http://krotov.info/lib_sec/05_d/dio/gen_02.htm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357301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http://www.referat-center.com/Preview%5C1641.htm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046" y="1487395"/>
            <a:ext cx="841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http://radikal.ru/F/s017.radikal.ru/i407/1111/86/b2a11a205789.jpg.html</a:t>
            </a:r>
            <a:r>
              <a:rPr lang="ru-RU" dirty="0" smtClean="0"/>
              <a:t> - глобус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6565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http://s017.radikal.ru/i416/1111/fa/aaa2189cf447.jpg</a:t>
            </a:r>
            <a:r>
              <a:rPr lang="ru-RU" dirty="0" smtClean="0"/>
              <a:t> -развалины </a:t>
            </a:r>
            <a:r>
              <a:rPr lang="ru-RU" dirty="0" err="1" smtClean="0"/>
              <a:t>Милета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660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http://s017.radikal.ru/i410/1111/d4/29f0a0f3e6b5.jpg</a:t>
            </a:r>
            <a:r>
              <a:rPr lang="ru-RU" dirty="0" smtClean="0"/>
              <a:t> - фото бюста Фалеса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1066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http://s017.radikal.ru/i416/1111/c1/cec047bb7471.jpg</a:t>
            </a:r>
            <a:r>
              <a:rPr lang="ru-RU" dirty="0" smtClean="0"/>
              <a:t> - марка с изображением Фалеса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1471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http://s59.radikal.ru/i165/1111/62/ada75309e30c.jpg</a:t>
            </a:r>
            <a:r>
              <a:rPr lang="ru-RU" dirty="0" smtClean="0"/>
              <a:t> - фото малой  и большой медведиц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79078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http://s017.radikal.ru/i428/1111/26/f01b5f1a3db8.jpg</a:t>
            </a:r>
            <a:r>
              <a:rPr lang="ru-RU" dirty="0" smtClean="0"/>
              <a:t> - солнечное затмение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150821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http://i003.radikal.ru/1111/d3/2fd9b643fac8.jpg</a:t>
            </a:r>
            <a:r>
              <a:rPr lang="ru-RU" dirty="0" smtClean="0"/>
              <a:t> - пирамиды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50156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9"/>
              </a:rPr>
              <a:t>http://s017.radikal.ru/i410/1111/b1/89178a235ae0.jpg</a:t>
            </a:r>
            <a:r>
              <a:rPr lang="ru-RU" dirty="0" smtClean="0">
                <a:solidFill>
                  <a:schemeClr val="accent1"/>
                </a:solidFill>
              </a:rPr>
              <a:t> - </a:t>
            </a:r>
            <a:r>
              <a:rPr lang="ru-RU" dirty="0" smtClean="0"/>
              <a:t>фото Фалеса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479889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http://s42.radikal.ru/i096/1111/c9/da2c30600144.jpg</a:t>
            </a:r>
            <a:r>
              <a:rPr lang="ru-RU" dirty="0" smtClean="0">
                <a:hlinkClick r:id="rId10"/>
              </a:rPr>
              <a:t> -</a:t>
            </a:r>
            <a:r>
              <a:rPr lang="ru-RU" dirty="0" smtClean="0"/>
              <a:t> чертёж и доказательство теоремы Фалеса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537495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/>
              </a:rPr>
              <a:t>http://s017.radikal.ru/i439/1111/ef/b20029ce5c61.gif</a:t>
            </a:r>
            <a:r>
              <a:rPr lang="ru-RU" dirty="0" smtClean="0"/>
              <a:t> - деление отрезка  на девять частей</a:t>
            </a:r>
          </a:p>
          <a:p>
            <a:r>
              <a:rPr lang="ru-RU" dirty="0" smtClean="0"/>
              <a:t>Автор шаблонов: Ермолаева Ирина Алексеевна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Использованы интернет ресурсы: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Биография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Фалеса Милетского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фото фалеса милетск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816424" cy="3960440"/>
          </a:xfrm>
        </p:spPr>
      </p:pic>
      <p:sp>
        <p:nvSpPr>
          <p:cNvPr id="7" name="TextBox 6"/>
          <p:cNvSpPr txBox="1"/>
          <p:nvPr/>
        </p:nvSpPr>
        <p:spPr>
          <a:xfrm>
            <a:off x="4860032" y="1412776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Имя Фалеса уже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V век до н. э."/>
              </a:rPr>
              <a:t>V веке до н. э.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стало нарицательным для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Мудрец"/>
              </a:rPr>
              <a:t>мудреца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«Отцом философии» Фалеса называли уже в древности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5"/>
              </a:rPr>
              <a:t>[3]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Фалес был знатного рода и получил на родине хорошее образование. Собственно милетское происхождение Фалеса ставится под сомнение; сообщают, что его род имел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Финикийцы"/>
              </a:rPr>
              <a:t>финикийские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корни, и что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Милете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он был пришельцем (на это указывает напр.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7" tooltip="Геродот"/>
              </a:rPr>
              <a:t>Геродот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являющийся наиболее древним источником сведений о жизни и деятельности Фалеса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5"/>
              </a:rPr>
              <a:t>[2]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Биография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Фалеса Милетского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628801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Сообщается, что Фалес был торговцем и много путешествовал. Некоторое время жил в Египте, в </a:t>
            </a:r>
            <a:r>
              <a:rPr lang="ru-RU" dirty="0">
                <a:hlinkClick r:id="rId2" tooltip="Уасет"/>
              </a:rPr>
              <a:t>Фивах</a:t>
            </a:r>
            <a:r>
              <a:rPr lang="ru-RU" dirty="0"/>
              <a:t> и </a:t>
            </a:r>
            <a:r>
              <a:rPr lang="ru-RU" dirty="0">
                <a:hlinkClick r:id="rId3" tooltip="Мемфис (Египет)"/>
              </a:rPr>
              <a:t>Мемфисе</a:t>
            </a:r>
            <a:r>
              <a:rPr lang="ru-RU" dirty="0"/>
              <a:t>, где учился у жрецов, изучал причины наводнений, продемонстрировал способ измерения высоты пирамид. Считается, что именно он «привез» геометрию из Египта и познакомил с ней греков. Его деятельность привлекла последователей и учеников, которые образовали </a:t>
            </a:r>
            <a:r>
              <a:rPr lang="ru-RU" dirty="0">
                <a:hlinkClick r:id="rId4" tooltip="Милетская школа"/>
              </a:rPr>
              <a:t>милетскую (ионийскую) школу</a:t>
            </a:r>
            <a:r>
              <a:rPr lang="ru-RU" dirty="0"/>
              <a:t>, и из которых сегодня наиболее известны </a:t>
            </a:r>
            <a:r>
              <a:rPr lang="ru-RU" dirty="0">
                <a:hlinkClick r:id="rId5" tooltip="Анаксимандр"/>
              </a:rPr>
              <a:t>Анаксимандр</a:t>
            </a:r>
            <a:r>
              <a:rPr lang="ru-RU" dirty="0"/>
              <a:t> </a:t>
            </a:r>
            <a:r>
              <a:rPr lang="ru-RU" dirty="0" err="1"/>
              <a:t>и</a:t>
            </a:r>
            <a:r>
              <a:rPr lang="ru-RU" dirty="0" err="1">
                <a:hlinkClick r:id="rId6" tooltip="Анаксимен"/>
              </a:rPr>
              <a:t>Анаксимен</a:t>
            </a:r>
            <a:r>
              <a:rPr lang="ru-RU" dirty="0"/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gapovboris.ru/wp-content/uploads/2012/12/Fales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1"/>
            <a:ext cx="3971925" cy="457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Биография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Фалеса Милетского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628801"/>
            <a:ext cx="511256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/>
              <a:t>Относительно времени жизни Фалеса существует несколько версий. Наиболее последовательно традиция утверждает, что он родился в период с 39-й по 35-ю </a:t>
            </a:r>
            <a:r>
              <a:rPr lang="ru-RU" sz="2300" u="sng" dirty="0">
                <a:hlinkClick r:id="rId2" tooltip="Олимпиада (хронология)"/>
              </a:rPr>
              <a:t>олимпиаду</a:t>
            </a:r>
            <a:r>
              <a:rPr lang="ru-RU" sz="2300" dirty="0"/>
              <a:t>, а умер в 58-ю в возрасте 78 или 76 лет, то есть прибл. с </a:t>
            </a:r>
            <a:r>
              <a:rPr lang="ru-RU" sz="2300" u="sng" dirty="0">
                <a:hlinkClick r:id="rId3" tooltip="624 до н. э."/>
              </a:rPr>
              <a:t>624</a:t>
            </a:r>
            <a:r>
              <a:rPr lang="ru-RU" sz="2300" dirty="0"/>
              <a:t> по </a:t>
            </a:r>
            <a:r>
              <a:rPr lang="ru-RU" sz="2300" u="sng" dirty="0">
                <a:hlinkClick r:id="rId4" tooltip="548 до н. э."/>
              </a:rPr>
              <a:t>548 до н. э.</a:t>
            </a:r>
            <a:r>
              <a:rPr lang="ru-RU" sz="2300" dirty="0"/>
              <a:t>. Некоторые источники сообщают, что Фалес был известен уже в 7-ю олимпиаду (</a:t>
            </a:r>
            <a:r>
              <a:rPr lang="ru-RU" sz="2300" u="sng" dirty="0">
                <a:hlinkClick r:id="rId5" tooltip="752 до н. э."/>
              </a:rPr>
              <a:t>752</a:t>
            </a:r>
            <a:r>
              <a:rPr lang="ru-RU" sz="2300" dirty="0"/>
              <a:t>—</a:t>
            </a:r>
            <a:r>
              <a:rPr lang="ru-RU" sz="2300" u="sng" dirty="0">
                <a:hlinkClick r:id="rId6" tooltip="749 до н. э."/>
              </a:rPr>
              <a:t>749 до н. э.</a:t>
            </a:r>
            <a:r>
              <a:rPr lang="ru-RU" sz="2300" dirty="0"/>
              <a:t>); но в целом время жизни Фалеса сводится на период с </a:t>
            </a:r>
            <a:r>
              <a:rPr lang="ru-RU" sz="2300" u="sng" dirty="0">
                <a:hlinkClick r:id="rId7" tooltip="640 до н. э."/>
              </a:rPr>
              <a:t>640</a:t>
            </a:r>
            <a:r>
              <a:rPr lang="ru-RU" sz="2300" dirty="0"/>
              <a:t>—</a:t>
            </a:r>
            <a:r>
              <a:rPr lang="ru-RU" sz="2300" u="sng" dirty="0">
                <a:hlinkClick r:id="rId3" tooltip="624 до н. э."/>
              </a:rPr>
              <a:t>624</a:t>
            </a:r>
            <a:r>
              <a:rPr lang="ru-RU" sz="2300" dirty="0"/>
              <a:t> по </a:t>
            </a:r>
            <a:r>
              <a:rPr lang="ru-RU" sz="2300" u="sng" dirty="0">
                <a:hlinkClick r:id="rId4" tooltip="548 до н. э."/>
              </a:rPr>
              <a:t>548</a:t>
            </a:r>
            <a:r>
              <a:rPr lang="ru-RU" sz="2300" dirty="0"/>
              <a:t>—</a:t>
            </a:r>
            <a:r>
              <a:rPr lang="ru-RU" sz="2300" u="sng" dirty="0">
                <a:hlinkClick r:id="rId8" tooltip="545 до н. э."/>
              </a:rPr>
              <a:t>545 до н. э.</a:t>
            </a:r>
            <a:r>
              <a:rPr lang="ru-RU" sz="2300" dirty="0"/>
              <a:t>, т.о. умереть Фалес мог в возрасте от 76 до 95 лет.</a:t>
            </a:r>
          </a:p>
        </p:txBody>
      </p:sp>
      <p:pic>
        <p:nvPicPr>
          <p:cNvPr id="19458" name="Picture 2" descr="http://dewirawani18.files.wordpress.com/2013/05/46913-thales.jpeg?w=244&amp;h=3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785926"/>
            <a:ext cx="3104873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18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3968" y="1313384"/>
            <a:ext cx="4449762" cy="54721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Monotype Corsiva" pitchFamily="66" charset="0"/>
              </a:rPr>
              <a:t>Достоверно известно только то, что Фалес был знатного рода, и получил на родине хорошее образование. Собственно милетское происхождение Фалеса ставится под сомнение; сообщают, что его род имел финикийские корни, и что в </a:t>
            </a:r>
            <a:r>
              <a:rPr lang="ru-RU" dirty="0" err="1">
                <a:latin typeface="Monotype Corsiva" pitchFamily="66" charset="0"/>
              </a:rPr>
              <a:t>Милете</a:t>
            </a:r>
            <a:r>
              <a:rPr lang="ru-RU" dirty="0">
                <a:latin typeface="Monotype Corsiva" pitchFamily="66" charset="0"/>
              </a:rPr>
              <a:t> он был пришельцем (на это указывает напр. </a:t>
            </a:r>
            <a:r>
              <a:rPr lang="ru-RU" u="sng" dirty="0">
                <a:latin typeface="Monotype Corsiva" pitchFamily="66" charset="0"/>
                <a:hlinkClick r:id="rId2" tooltip="Геродот"/>
              </a:rPr>
              <a:t>Геродот</a:t>
            </a:r>
            <a:r>
              <a:rPr lang="ru-RU" dirty="0">
                <a:latin typeface="Monotype Corsiva" pitchFamily="66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 descr="Здесь_жил_Фа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750" y="1313384"/>
            <a:ext cx="3982218" cy="502673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0090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Сообщается, что Фалес был торговцем и много путешествовал. Некоторое время жил в Египте, в </a:t>
            </a:r>
            <a:r>
              <a:rPr lang="ru-RU" sz="2400" u="sng" dirty="0" smtClean="0">
                <a:latin typeface="Monotype Corsiva" pitchFamily="66" charset="0"/>
                <a:hlinkClick r:id="rId2" tooltip="Уасет"/>
              </a:rPr>
              <a:t>Фивах</a:t>
            </a:r>
            <a:r>
              <a:rPr lang="ru-RU" sz="2400" dirty="0" smtClean="0">
                <a:latin typeface="Monotype Corsiva" pitchFamily="66" charset="0"/>
              </a:rPr>
              <a:t> и </a:t>
            </a:r>
            <a:r>
              <a:rPr lang="ru-RU" sz="2400" u="sng" dirty="0" smtClean="0">
                <a:latin typeface="Monotype Corsiva" pitchFamily="66" charset="0"/>
                <a:hlinkClick r:id="rId3" tooltip="Мемфис (Египет)"/>
              </a:rPr>
              <a:t>Мемфисе</a:t>
            </a:r>
            <a:r>
              <a:rPr lang="ru-RU" sz="2400" dirty="0" smtClean="0">
                <a:latin typeface="Monotype Corsiva" pitchFamily="66" charset="0"/>
              </a:rPr>
              <a:t>, где учился у жрецов, изучал причины наводнений.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7964" y="197405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Предание рисует Фалеса не только собственно философом и учёным, но также «тонким дипломатом и мудрым политиком»; Фалес пытался сплотить города </a:t>
            </a:r>
            <a:r>
              <a:rPr lang="ru-RU" sz="2400" u="sng" dirty="0" smtClean="0">
                <a:latin typeface="Monotype Corsiva" pitchFamily="66" charset="0"/>
                <a:hlinkClick r:id="rId4" tooltip="Иония"/>
              </a:rPr>
              <a:t>Ионии</a:t>
            </a:r>
            <a:r>
              <a:rPr lang="ru-RU" sz="2400" dirty="0" smtClean="0">
                <a:latin typeface="Monotype Corsiva" pitchFamily="66" charset="0"/>
              </a:rPr>
              <a:t> в оборонительный союз против </a:t>
            </a:r>
            <a:r>
              <a:rPr lang="ru-RU" sz="2400" u="sng" dirty="0" smtClean="0">
                <a:latin typeface="Monotype Corsiva" pitchFamily="66" charset="0"/>
                <a:hlinkClick r:id="rId5" tooltip="Персия"/>
              </a:rPr>
              <a:t>Персии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4653136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Некоторые источники утверждают, что Фалес жил в одиночестве и сторонился государственных дел; другие —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был женат, имел сына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Кибиста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 третьи — что оставаясь холостяком, усыновил сына сестры.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Рисунок 8" descr="00afgb4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1628800"/>
            <a:ext cx="4104455" cy="299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етлоко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71400"/>
            <a:ext cx="9433048" cy="720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96544" y="476672"/>
            <a:ext cx="4067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itchFamily="66" charset="0"/>
              </a:rPr>
              <a:t>Помнят люди историю эту,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Хоть прошло с той поры много лет.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Шел однажды Фалес и </a:t>
            </a:r>
            <a:r>
              <a:rPr lang="ru-RU" sz="2000" dirty="0" err="1">
                <a:latin typeface="Monotype Corsiva" pitchFamily="66" charset="0"/>
              </a:rPr>
              <a:t>Милета</a:t>
            </a:r>
            <a:r>
              <a:rPr lang="ru-RU" sz="2000" dirty="0">
                <a:latin typeface="Monotype Corsiva" pitchFamily="66" charset="0"/>
              </a:rPr>
              <a:t>,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А, быть может, шагал он в </a:t>
            </a:r>
            <a:r>
              <a:rPr lang="ru-RU" sz="2000" dirty="0" err="1">
                <a:latin typeface="Monotype Corsiva" pitchFamily="66" charset="0"/>
              </a:rPr>
              <a:t>Милет</a:t>
            </a:r>
            <a:r>
              <a:rPr lang="ru-RU" sz="2000" dirty="0">
                <a:latin typeface="Monotype Corsiva" pitchFamily="66" charset="0"/>
              </a:rPr>
              <a:t>.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Размышлял он о тайнах природы,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О строенье Земли и небес-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Ведь из всех мудрецов всенародно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Самым умным был признан Фалес.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Предсказал он недавно затменье,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И теперь каждый день его ждал…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Так, задумавшись, он не замети,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Что в колодец случайно упал.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-Я слыву мудрецом не напрасно!-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Он </a:t>
            </a:r>
            <a:r>
              <a:rPr lang="ru-RU" sz="2000" dirty="0" err="1">
                <a:latin typeface="Monotype Corsiva" pitchFamily="66" charset="0"/>
              </a:rPr>
              <a:t>вскричал.-Знаю</a:t>
            </a:r>
            <a:r>
              <a:rPr lang="ru-RU" sz="2000" dirty="0">
                <a:latin typeface="Monotype Corsiva" pitchFamily="66" charset="0"/>
              </a:rPr>
              <a:t> я, почему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Среди дня наше солнце погасло, 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И весь мир погрузился во тьму!</a:t>
            </a:r>
          </a:p>
        </p:txBody>
      </p:sp>
      <p:pic>
        <p:nvPicPr>
          <p:cNvPr id="3" name="Рисунок 2" descr="eclipse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88640"/>
            <a:ext cx="4644008" cy="40083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221088"/>
            <a:ext cx="43924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Упомянутое выше предсказание солнечного затмения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4" tooltip="585 до н. э."/>
              </a:rPr>
              <a:t>585 до н. э.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— по-видимому единственный бесспорны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факт из научной деятельности Фалеса Милетского; во всяком случае сообщается, что как раз после этого события Фалес стал известен и знаменит.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C00000"/>
                </a:solidFill>
                <a:latin typeface="Monotype Corsiva" pitchFamily="66" charset="0"/>
              </a:rPr>
              <a:t>Заслуги Фалеса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геометрия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1087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Считается, что Фалес первым </a:t>
            </a:r>
            <a:r>
              <a:rPr lang="ru-RU" sz="3500" dirty="0">
                <a:latin typeface="Monotype Corsiva" panose="03010101010201010101" pitchFamily="66" charset="0"/>
              </a:rPr>
              <a:t>сформулировал</a:t>
            </a:r>
            <a:r>
              <a:rPr lang="ru-RU" dirty="0"/>
              <a:t> и </a:t>
            </a:r>
            <a:r>
              <a:rPr lang="ru-RU" dirty="0" smtClean="0">
                <a:latin typeface="Monotype Corsiva" pitchFamily="66" charset="0"/>
              </a:rPr>
              <a:t>доказал несколько геометрических теорем, а именно:</a:t>
            </a: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2276872"/>
            <a:ext cx="4733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вертикальные углы равны;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560" y="2708920"/>
            <a:ext cx="7344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треугольники с равной одной стороной и равными углами, прилегающими к ней, равны;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560" y="3573016"/>
            <a:ext cx="7416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углы при основании равнобедренного треугольника равны;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877272"/>
            <a:ext cx="756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560" y="4437112"/>
            <a:ext cx="6732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диаметр делит круг пополам;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86916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  Фалес первый вписал прямоугольный треугольник в круг и в благодарность богам принёс в жертву быка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577" grpId="0"/>
      <p:bldP spid="24578" grpId="0"/>
      <p:bldP spid="24579" grpId="0"/>
      <p:bldP spid="24580" grpId="0"/>
      <p:bldP spid="13" grpId="0"/>
    </p:bld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1286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Презентация ОТКРЫТАЯ КНИГА</vt:lpstr>
      <vt:lpstr>Презентация4</vt:lpstr>
      <vt:lpstr>Фалес из Милета. Теорема Фалеса </vt:lpstr>
      <vt:lpstr>Слайд 2</vt:lpstr>
      <vt:lpstr>Биография Фалеса Милетского</vt:lpstr>
      <vt:lpstr>Биография Фалеса Милетского</vt:lpstr>
      <vt:lpstr>Биография Фалеса Милетского</vt:lpstr>
      <vt:lpstr>Слайд 6</vt:lpstr>
      <vt:lpstr>Слайд 7</vt:lpstr>
      <vt:lpstr>Слайд 8</vt:lpstr>
      <vt:lpstr>Заслуги Фалеса  геометрия</vt:lpstr>
      <vt:lpstr>Заслуги Фалеса  геометрия</vt:lpstr>
      <vt:lpstr>Заслуги Фалеса  геометрия</vt:lpstr>
      <vt:lpstr>Заслуги Фалеса   Между семью мудрецами Фалес –  мудрец-звездоведец</vt:lpstr>
      <vt:lpstr>Слайд 13</vt:lpstr>
      <vt:lpstr>Философия Фалеса </vt:lpstr>
      <vt:lpstr>Философия Фалеса </vt:lpstr>
      <vt:lpstr>Высказывания Фалеса</vt:lpstr>
      <vt:lpstr>Слайд 17</vt:lpstr>
      <vt:lpstr>Слайд 18</vt:lpstr>
      <vt:lpstr>Теорема Фалеса</vt:lpstr>
      <vt:lpstr>ДЕЛЕНИЕ ОТРЕЗКА на равные части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Фалес из Милета.  Теорема Фалеса.</dc:title>
  <dc:creator>Наталья</dc:creator>
  <cp:lastModifiedBy>Натусик</cp:lastModifiedBy>
  <cp:revision>125</cp:revision>
  <dcterms:created xsi:type="dcterms:W3CDTF">2011-10-20T17:13:13Z</dcterms:created>
  <dcterms:modified xsi:type="dcterms:W3CDTF">2014-01-14T21:39:05Z</dcterms:modified>
</cp:coreProperties>
</file>