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83" r:id="rId2"/>
    <p:sldId id="282" r:id="rId3"/>
    <p:sldId id="268" r:id="rId4"/>
    <p:sldId id="269" r:id="rId5"/>
    <p:sldId id="271" r:id="rId6"/>
    <p:sldId id="272" r:id="rId7"/>
    <p:sldId id="285" r:id="rId8"/>
    <p:sldId id="286" r:id="rId9"/>
    <p:sldId id="287" r:id="rId10"/>
    <p:sldId id="288" r:id="rId11"/>
    <p:sldId id="289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C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8" autoAdjust="0"/>
    <p:restoredTop sz="94660"/>
  </p:normalViewPr>
  <p:slideViewPr>
    <p:cSldViewPr>
      <p:cViewPr>
        <p:scale>
          <a:sx n="69" d="100"/>
          <a:sy n="69" d="100"/>
        </p:scale>
        <p:origin x="-4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B0214-14DF-4D40-ADE2-43816A93051F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6D110-BD0A-4BAE-B802-571325727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086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6D110-BD0A-4BAE-B802-571325727CD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9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581400" y="685800"/>
            <a:ext cx="5561013" cy="33528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181600" y="4038600"/>
            <a:ext cx="3960813" cy="1752600"/>
          </a:xfrm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00900" y="5334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1600" y="5334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1573213" cy="6858000"/>
            <a:chOff x="0" y="0"/>
            <a:chExt cx="991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799" y="1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052" name="Picture 4"/>
            <p:cNvPicPr>
              <a:picLocks noChangeArrowheads="1"/>
            </p:cNvPicPr>
            <p:nvPr/>
          </p:nvPicPr>
          <p:blipFill>
            <a:blip r:embed="rId13" cstate="print"/>
            <a:srcRect l="8099"/>
            <a:stretch>
              <a:fillRect/>
            </a:stretch>
          </p:blipFill>
          <p:spPr bwMode="auto">
            <a:xfrm>
              <a:off x="0" y="0"/>
              <a:ext cx="794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pull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voenhronika.ru/publ/pervaja_mirovaja_vojna_rossijskaja_imperija/sekretnye_materialy_tajny_zabytoj_vojny_rossija_2012_god/26-1-0-1704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90600" y="2209800"/>
            <a:ext cx="79838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Значение и итоги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Первой Мировой войны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2454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6964" y="685800"/>
            <a:ext cx="7620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5.Участники </a:t>
            </a:r>
            <a:r>
              <a:rPr lang="ru-RU" dirty="0"/>
              <a:t>1-й мировой войны преследовали следующие цели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Германия</a:t>
            </a:r>
          </a:p>
          <a:p>
            <a:r>
              <a:rPr lang="ru-RU" dirty="0"/>
              <a:t>Австро-Венгрия</a:t>
            </a:r>
          </a:p>
          <a:p>
            <a:r>
              <a:rPr lang="ru-RU" dirty="0"/>
              <a:t>Турция</a:t>
            </a:r>
          </a:p>
          <a:p>
            <a:r>
              <a:rPr lang="ru-RU" dirty="0"/>
              <a:t>А) Ликвидация английского господства на море;</a:t>
            </a:r>
          </a:p>
          <a:p>
            <a:r>
              <a:rPr lang="ru-RU" dirty="0"/>
              <a:t>Б) ослабление Великобритании как конкурента на мировых рынках;</a:t>
            </a:r>
          </a:p>
          <a:p>
            <a:r>
              <a:rPr lang="ru-RU" dirty="0"/>
              <a:t>В) утверждение своего господства на Балканах;</a:t>
            </a:r>
          </a:p>
          <a:p>
            <a:r>
              <a:rPr lang="ru-RU" dirty="0"/>
              <a:t>Г) аннексия  промышленно развитых железорудных районов Франции;</a:t>
            </a:r>
          </a:p>
          <a:p>
            <a:r>
              <a:rPr lang="ru-RU" dirty="0"/>
              <a:t>Д) отторжение Прибалтики от России;</a:t>
            </a:r>
          </a:p>
          <a:p>
            <a:r>
              <a:rPr lang="ru-RU" dirty="0"/>
              <a:t>Е) отторжение от России Крыма;</a:t>
            </a:r>
          </a:p>
          <a:p>
            <a:r>
              <a:rPr lang="ru-RU" dirty="0"/>
              <a:t>Ж) захват колоний западноевропейских стран;</a:t>
            </a:r>
          </a:p>
          <a:p>
            <a:r>
              <a:rPr lang="ru-RU" dirty="0"/>
              <a:t>З) захват части Царства Польского;</a:t>
            </a:r>
          </a:p>
          <a:p>
            <a:r>
              <a:rPr lang="ru-RU" dirty="0"/>
              <a:t>И) захват Сербии.</a:t>
            </a:r>
          </a:p>
          <a:p>
            <a:endParaRPr lang="ru-RU" dirty="0"/>
          </a:p>
          <a:p>
            <a:r>
              <a:rPr lang="ru-RU" dirty="0" smtClean="0"/>
              <a:t>6.Позиционная </a:t>
            </a:r>
            <a:r>
              <a:rPr lang="ru-RU" dirty="0"/>
              <a:t>война – это:</a:t>
            </a:r>
          </a:p>
          <a:p>
            <a:r>
              <a:rPr lang="ru-RU" dirty="0"/>
              <a:t> А) война за овладение стратегически особо важными позициями;</a:t>
            </a:r>
          </a:p>
          <a:p>
            <a:r>
              <a:rPr lang="ru-RU" dirty="0"/>
              <a:t>Б) война, в которой каждая сторона старается удержать свои позиции;</a:t>
            </a:r>
          </a:p>
          <a:p>
            <a:r>
              <a:rPr lang="ru-RU" dirty="0"/>
              <a:t>В) война, исход которой целиком предопределен выгодностью или не выгодностью позиций, занимаемых каждой из сторон.</a:t>
            </a:r>
          </a:p>
        </p:txBody>
      </p:sp>
    </p:spTree>
    <p:extLst>
      <p:ext uri="{BB962C8B-B14F-4D97-AF65-F5344CB8AC3E}">
        <p14:creationId xmlns:p14="http://schemas.microsoft.com/office/powerpoint/2010/main" val="16294185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8527" y="8382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7.«План </a:t>
            </a:r>
            <a:r>
              <a:rPr lang="ru-RU" dirty="0" err="1"/>
              <a:t>Шлифена</a:t>
            </a:r>
            <a:r>
              <a:rPr lang="ru-RU" dirty="0"/>
              <a:t>» - это:</a:t>
            </a:r>
          </a:p>
          <a:p>
            <a:r>
              <a:rPr lang="ru-RU" dirty="0"/>
              <a:t> А) План германского генштаба по ведению Первой мировой войны, основанный на идеи блицкрига;</a:t>
            </a:r>
          </a:p>
          <a:p>
            <a:r>
              <a:rPr lang="ru-RU" dirty="0"/>
              <a:t>Б) план германского канцлера по заключению сепаратного мира с Францией;</a:t>
            </a:r>
          </a:p>
          <a:p>
            <a:r>
              <a:rPr lang="ru-RU" dirty="0"/>
              <a:t>В) немецкий план военной кампании 1917 г.</a:t>
            </a:r>
          </a:p>
          <a:p>
            <a:endParaRPr lang="ru-RU" dirty="0"/>
          </a:p>
          <a:p>
            <a:r>
              <a:rPr lang="ru-RU" dirty="0" smtClean="0"/>
              <a:t>8.Последствиями </a:t>
            </a:r>
            <a:r>
              <a:rPr lang="ru-RU" dirty="0"/>
              <a:t>битвы на Марне 1914 г. были: </a:t>
            </a:r>
          </a:p>
          <a:p>
            <a:r>
              <a:rPr lang="ru-RU" dirty="0"/>
              <a:t>А) Переход к позиционной войне на Западном и Восточном фронте;</a:t>
            </a:r>
          </a:p>
          <a:p>
            <a:r>
              <a:rPr lang="ru-RU" dirty="0"/>
              <a:t>Б) срыв плана блицкрига;</a:t>
            </a:r>
          </a:p>
          <a:p>
            <a:r>
              <a:rPr lang="ru-RU" dirty="0"/>
              <a:t>В) поражение русских войск в Галиции;</a:t>
            </a:r>
          </a:p>
          <a:p>
            <a:r>
              <a:rPr lang="ru-RU" dirty="0"/>
              <a:t>Г) вступление в войну США;</a:t>
            </a:r>
          </a:p>
          <a:p>
            <a:r>
              <a:rPr lang="ru-RU" dirty="0"/>
              <a:t>Д) переход к позиционной войне на Западном фронте.</a:t>
            </a:r>
          </a:p>
        </p:txBody>
      </p:sp>
    </p:spTree>
    <p:extLst>
      <p:ext uri="{BB962C8B-B14F-4D97-AF65-F5344CB8AC3E}">
        <p14:creationId xmlns:p14="http://schemas.microsoft.com/office/powerpoint/2010/main" val="14303641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План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981200"/>
            <a:ext cx="7010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/>
              <a:t>Компания 1918 года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Результаты и последствия войны</a:t>
            </a:r>
          </a:p>
          <a:p>
            <a:pPr marL="342900" indent="-342900">
              <a:buAutoNum type="arabicPeriod"/>
            </a:pPr>
            <a:r>
              <a:rPr lang="ru-RU" sz="3200" b="1" dirty="0" err="1" smtClean="0"/>
              <a:t>Компьенское</a:t>
            </a:r>
            <a:r>
              <a:rPr lang="ru-RU" sz="3200" b="1" dirty="0" smtClean="0"/>
              <a:t> перемирие и Брестский мир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0654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876800" y="1713584"/>
            <a:ext cx="4206455" cy="6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Перемирие между Советской Россией и Германией.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343203"/>
            <a:ext cx="976213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Декабрь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1165679"/>
            <a:ext cx="1386838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1918г., зима.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4876800" y="2659796"/>
            <a:ext cx="4035778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Оккупация Бессарабии Румынией.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1852084"/>
            <a:ext cx="1627482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Март-июль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752600" y="1828800"/>
            <a:ext cx="2925703" cy="2021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Наступление войск Германии на парижском направлении, использование войск, переброшенных с Восточного фронта(</a:t>
            </a:r>
            <a:r>
              <a:rPr lang="ru-RU" dirty="0" err="1">
                <a:effectLst/>
              </a:rPr>
              <a:t>Аррас</a:t>
            </a:r>
            <a:r>
              <a:rPr lang="ru-RU" dirty="0">
                <a:effectLst/>
              </a:rPr>
              <a:t>, Марна).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4183441"/>
            <a:ext cx="1464868" cy="6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  <a:effectLst/>
              </a:rPr>
              <a:t>Сентябрь-ноябрь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1752600" y="4191000"/>
            <a:ext cx="3230772" cy="119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Общее наступление войск Антанты. Поражение стран Четверного союз. </a:t>
            </a:r>
            <a:r>
              <a:rPr lang="ru-RU" b="1" i="1" dirty="0" err="1" smtClean="0">
                <a:effectLst/>
              </a:rPr>
              <a:t>Компьенское</a:t>
            </a:r>
            <a:r>
              <a:rPr lang="ru-RU" b="1" i="1" dirty="0" smtClean="0">
                <a:effectLst/>
              </a:rPr>
              <a:t> перемирие.</a:t>
            </a:r>
            <a:endParaRPr lang="ru-RU" b="1" i="1" dirty="0">
              <a:effectLst/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4983372" y="3352800"/>
            <a:ext cx="4515556" cy="6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>
                <a:effectLst/>
              </a:rPr>
              <a:t>Брестский мир </a:t>
            </a:r>
            <a:r>
              <a:rPr lang="ru-RU" dirty="0" smtClean="0">
                <a:effectLst/>
              </a:rPr>
              <a:t>между </a:t>
            </a:r>
            <a:r>
              <a:rPr lang="ru-RU" dirty="0">
                <a:effectLst/>
              </a:rPr>
              <a:t>Германией и Россией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4238145" y="326670"/>
            <a:ext cx="1096635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>
                <a:solidFill>
                  <a:srgbClr val="7030A0"/>
                </a:solidFill>
                <a:effectLst/>
              </a:rPr>
              <a:t>1918г.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r>
              <a:rPr lang="ru-RU" sz="2800" b="1" u="sng" dirty="0">
                <a:solidFill>
                  <a:srgbClr val="7030A0"/>
                </a:solidFill>
              </a:rPr>
              <a:t>Результаты и последствия войны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447800" y="1295400"/>
            <a:ext cx="4386540" cy="3298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 marL="304770" indent="-304770">
              <a:spcBef>
                <a:spcPct val="50000"/>
              </a:spcBef>
              <a:buFontTx/>
              <a:buAutoNum type="arabicPeriod"/>
            </a:pPr>
            <a:r>
              <a:rPr lang="ru-RU" sz="2000" b="1" i="1" dirty="0" err="1" smtClean="0"/>
              <a:t>Компьенское</a:t>
            </a:r>
            <a:r>
              <a:rPr lang="ru-RU" sz="2000" b="1" i="1" dirty="0" smtClean="0"/>
              <a:t> перемирие 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Объявляло </a:t>
            </a:r>
            <a:r>
              <a:rPr lang="ru-RU" dirty="0"/>
              <a:t>недействительными все соглашения, ранее заключенные Германией и Австро-Венгрией с другими государствами. Это непосредственно относилось и к Брест-Литовскому миру между Советской Россией и Германией. Поэтому через два дня после </a:t>
            </a:r>
            <a:r>
              <a:rPr lang="ru-RU" dirty="0" err="1"/>
              <a:t>Компьена</a:t>
            </a:r>
            <a:r>
              <a:rPr lang="ru-RU" dirty="0"/>
              <a:t>, 13 ноября 1918 г., правительство большевиков смогло аннулировать Брест-Литовский договор. </a:t>
            </a: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599"/>
            <a:ext cx="2993093" cy="3999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6875605" cy="508605"/>
          </a:xfrm>
        </p:spPr>
        <p:txBody>
          <a:bodyPr/>
          <a:lstStyle/>
          <a:p>
            <a:pPr marL="609539" indent="-609539">
              <a:lnSpc>
                <a:spcPct val="90000"/>
              </a:lnSpc>
              <a:buNone/>
            </a:pPr>
            <a:r>
              <a:rPr lang="ru-RU" sz="2000" dirty="0">
                <a:solidFill>
                  <a:srgbClr val="000000"/>
                </a:solidFill>
              </a:rPr>
              <a:t>1.</a:t>
            </a:r>
            <a:r>
              <a:rPr lang="ru-RU" sz="2000" dirty="0"/>
              <a:t> Отказ России от территорий Эстонии, Латвии</a:t>
            </a:r>
          </a:p>
        </p:txBody>
      </p:sp>
      <p:pic>
        <p:nvPicPr>
          <p:cNvPr id="47109" name="Picture 5" descr="ADD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81400"/>
            <a:ext cx="5160635" cy="3056769"/>
          </a:xfrm>
          <a:prstGeom prst="rect">
            <a:avLst/>
          </a:prstGeom>
          <a:noFill/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295400" y="1752600"/>
            <a:ext cx="8128000" cy="33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dirty="0" smtClean="0">
                <a:solidFill>
                  <a:srgbClr val="000000"/>
                </a:solidFill>
                <a:effectLst/>
              </a:rPr>
              <a:t> 2</a:t>
            </a:r>
            <a:r>
              <a:rPr lang="ru-RU" dirty="0">
                <a:solidFill>
                  <a:srgbClr val="000000"/>
                </a:solidFill>
                <a:effectLst/>
              </a:rPr>
              <a:t>.</a:t>
            </a:r>
            <a:r>
              <a:rPr lang="ru-RU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>
                <a:effectLst/>
              </a:rPr>
              <a:t>Вывод российских войск из Финляндии, Украины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219200" y="2209800"/>
            <a:ext cx="8128000" cy="33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dirty="0" smtClean="0">
                <a:solidFill>
                  <a:srgbClr val="000000"/>
                </a:solidFill>
                <a:effectLst/>
              </a:rPr>
              <a:t>  3</a:t>
            </a:r>
            <a:r>
              <a:rPr lang="ru-RU" dirty="0">
                <a:solidFill>
                  <a:srgbClr val="000000"/>
                </a:solidFill>
                <a:effectLst/>
              </a:rPr>
              <a:t>.</a:t>
            </a:r>
            <a:r>
              <a:rPr lang="ru-RU" dirty="0">
                <a:effectLst/>
              </a:rPr>
              <a:t> Возвращение Турции</a:t>
            </a:r>
            <a:r>
              <a:rPr lang="en-US" dirty="0">
                <a:effectLst/>
              </a:rPr>
              <a:t> </a:t>
            </a:r>
            <a:r>
              <a:rPr lang="ru-RU" dirty="0">
                <a:effectLst/>
              </a:rPr>
              <a:t>крепостей Карс, </a:t>
            </a:r>
            <a:r>
              <a:rPr lang="ru-RU" dirty="0" err="1">
                <a:effectLst/>
              </a:rPr>
              <a:t>Ардаган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Батум</a:t>
            </a:r>
            <a:r>
              <a:rPr lang="ru-RU" dirty="0">
                <a:effectLst/>
              </a:rPr>
              <a:t> 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295400" y="2667000"/>
            <a:ext cx="6708825" cy="33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dirty="0" smtClean="0">
                <a:solidFill>
                  <a:srgbClr val="000000"/>
                </a:solidFill>
                <a:effectLst/>
              </a:rPr>
              <a:t> 4</a:t>
            </a:r>
            <a:r>
              <a:rPr lang="ru-RU" dirty="0">
                <a:solidFill>
                  <a:srgbClr val="000000"/>
                </a:solidFill>
                <a:effectLst/>
              </a:rPr>
              <a:t>.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>
                <a:effectLst/>
              </a:rPr>
              <a:t>Демобилизация русской армии и флота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295400" y="3124200"/>
            <a:ext cx="6644317" cy="37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dirty="0" smtClean="0">
                <a:solidFill>
                  <a:srgbClr val="000000"/>
                </a:solidFill>
                <a:effectLst/>
              </a:rPr>
              <a:t> 5</a:t>
            </a:r>
            <a:r>
              <a:rPr lang="ru-RU" sz="2100" dirty="0">
                <a:solidFill>
                  <a:srgbClr val="000000"/>
                </a:solidFill>
              </a:rPr>
              <a:t>.</a:t>
            </a:r>
            <a:r>
              <a:rPr lang="ru-RU" sz="21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smtClean="0">
                <a:effectLst/>
              </a:rPr>
              <a:t>Контрибуция </a:t>
            </a:r>
            <a:r>
              <a:rPr lang="ru-RU" dirty="0" smtClean="0">
                <a:effectLst/>
              </a:rPr>
              <a:t>в </a:t>
            </a:r>
            <a:r>
              <a:rPr lang="ru-RU" dirty="0">
                <a:effectLst/>
              </a:rPr>
              <a:t>6млрд. марок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35100" y="600302"/>
            <a:ext cx="353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2. Брестский мир</a:t>
            </a:r>
            <a:endParaRPr lang="ru-RU" b="1" i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295401" y="3124200"/>
            <a:ext cx="7848600" cy="119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72" tIns="40636" rIns="81272" bIns="40636">
            <a:spAutoFit/>
          </a:bodyPr>
          <a:lstStyle/>
          <a:p>
            <a:pPr marL="304770" indent="-304770">
              <a:spcBef>
                <a:spcPct val="50000"/>
              </a:spcBef>
            </a:pPr>
            <a:r>
              <a:rPr lang="ru-RU" dirty="0">
                <a:effectLst/>
              </a:rPr>
              <a:t>3. Наложение на Германию военных ограничений – запрещалось иметь подводный флот, крупные надводные корабли, танковые соединения, военную и морскую авиацию, максимальная численность армии определялась в 100 тысяч человек. Всеобщая повинность отменялась. 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371600" y="1676400"/>
            <a:ext cx="8708571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 marL="304770" indent="-304770">
              <a:spcBef>
                <a:spcPct val="50000"/>
              </a:spcBef>
              <a:buFontTx/>
              <a:buAutoNum type="arabicPeriod"/>
            </a:pPr>
            <a:r>
              <a:rPr lang="ru-RU" dirty="0">
                <a:effectLst/>
              </a:rPr>
              <a:t>Германия теряла 1/8 часть своей территории и все свои </a:t>
            </a:r>
            <a:r>
              <a:rPr lang="ru-RU" b="1" i="1" dirty="0" smtClean="0">
                <a:effectLst/>
              </a:rPr>
              <a:t>колонии</a:t>
            </a:r>
            <a:r>
              <a:rPr lang="ru-RU" dirty="0" smtClean="0">
                <a:effectLst/>
              </a:rPr>
              <a:t>.</a:t>
            </a:r>
            <a:endParaRPr lang="ru-RU" dirty="0">
              <a:effectLst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295400" y="22098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72" tIns="40636" rIns="81272" bIns="40636">
            <a:spAutoFit/>
          </a:bodyPr>
          <a:lstStyle/>
          <a:p>
            <a:pPr marL="304770" indent="-304770">
              <a:spcBef>
                <a:spcPct val="50000"/>
              </a:spcBef>
            </a:pPr>
            <a:r>
              <a:rPr lang="ru-RU" dirty="0">
                <a:effectLst/>
              </a:rPr>
              <a:t>2. Германия должна была выплатить </a:t>
            </a:r>
            <a:r>
              <a:rPr lang="ru-RU" b="1" i="1" dirty="0" smtClean="0">
                <a:effectLst/>
              </a:rPr>
              <a:t>репарации</a:t>
            </a:r>
            <a:r>
              <a:rPr lang="ru-RU" dirty="0" smtClean="0">
                <a:effectLst/>
              </a:rPr>
              <a:t> общей </a:t>
            </a:r>
            <a:r>
              <a:rPr lang="ru-RU" dirty="0">
                <a:effectLst/>
              </a:rPr>
              <a:t>суммой 132млрд.золотых марок(52% - Франции, 22% - Великобритании, 10% - Италии, 8% - Бельгии).;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1371600" y="4419600"/>
            <a:ext cx="7772400" cy="6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4.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>
                <a:effectLst/>
              </a:rPr>
              <a:t>Демилитаризация Рейнской зоны. Оккупация Рейнской зоны войсками союзников сроком на 15 лет.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295400" y="5181600"/>
            <a:ext cx="8515048" cy="3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72" tIns="40636" rIns="81272" bIns="40636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effectLst/>
              </a:rPr>
              <a:t>5.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>
                <a:effectLst/>
              </a:rPr>
              <a:t>Германия признавалась виновницей развязывания мировой войны.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159041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3. Версальский мир</a:t>
            </a:r>
            <a:endParaRPr lang="ru-RU" b="1" i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545812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7030A0"/>
                </a:solidFill>
              </a:rPr>
              <a:t>Итоги Первой Мировой войны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600200"/>
            <a:ext cx="533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hlinkClick r:id="rId2"/>
              </a:rPr>
              <a:t>Документальный фильм </a:t>
            </a:r>
            <a:r>
              <a:rPr lang="en-US" sz="2800" b="1" dirty="0" smtClean="0">
                <a:hlinkClick r:id="rId2"/>
              </a:rPr>
              <a:t>http</a:t>
            </a:r>
            <a:r>
              <a:rPr lang="en-US" sz="2800" b="1" dirty="0">
                <a:hlinkClick r:id="rId2"/>
              </a:rPr>
              <a:t>://voenhronika.ru/publ/pervaja_mirovaja_vojna_rossijskaja_imperija/sekretnye_materialy_tajny_zabytoj_vojny_rossija_2012_god/26-1-0-1704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722436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762000"/>
            <a:ext cx="6781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solidFill>
                  <a:srgbClr val="7030A0"/>
                </a:solidFill>
              </a:rPr>
              <a:t>Тест Первая мировая война</a:t>
            </a:r>
          </a:p>
          <a:p>
            <a:endParaRPr lang="ru-RU" dirty="0"/>
          </a:p>
          <a:p>
            <a:r>
              <a:rPr lang="ru-RU" dirty="0" smtClean="0"/>
              <a:t>1.Соотнесите </a:t>
            </a:r>
            <a:r>
              <a:rPr lang="ru-RU" dirty="0"/>
              <a:t>дату и событие:</a:t>
            </a:r>
          </a:p>
          <a:p>
            <a:r>
              <a:rPr lang="ru-RU" dirty="0"/>
              <a:t> 1) Гибель «</a:t>
            </a:r>
            <a:r>
              <a:rPr lang="ru-RU" dirty="0" err="1"/>
              <a:t>Лузитании</a:t>
            </a:r>
            <a:r>
              <a:rPr lang="ru-RU" dirty="0"/>
              <a:t>»                                  а) 4 августа 1914 г.</a:t>
            </a:r>
          </a:p>
          <a:p>
            <a:r>
              <a:rPr lang="ru-RU" dirty="0"/>
              <a:t>2) вступление в войну Бельгии                      б) первая половина сентября 1914 г.</a:t>
            </a:r>
          </a:p>
          <a:p>
            <a:r>
              <a:rPr lang="ru-RU" dirty="0"/>
              <a:t>3) битва на Марне                                          в) 7 мая 1915 г.</a:t>
            </a:r>
          </a:p>
          <a:p>
            <a:r>
              <a:rPr lang="ru-RU" dirty="0"/>
              <a:t>4) вступление в войну России                                     г) 11 ноября 1918 г.</a:t>
            </a:r>
          </a:p>
          <a:p>
            <a:r>
              <a:rPr lang="ru-RU" dirty="0"/>
              <a:t>5) </a:t>
            </a:r>
            <a:r>
              <a:rPr lang="ru-RU" dirty="0" err="1"/>
              <a:t>Компьенское</a:t>
            </a:r>
            <a:r>
              <a:rPr lang="ru-RU" dirty="0"/>
              <a:t> перемирие                             д) 1 августа 1914 г.</a:t>
            </a:r>
          </a:p>
          <a:p>
            <a:endParaRPr lang="ru-RU" dirty="0"/>
          </a:p>
          <a:p>
            <a:r>
              <a:rPr lang="ru-RU" dirty="0" smtClean="0"/>
              <a:t>2.Последствиями </a:t>
            </a:r>
            <a:r>
              <a:rPr lang="ru-RU" dirty="0"/>
              <a:t>Брусиловского прорыва были:</a:t>
            </a:r>
          </a:p>
          <a:p>
            <a:r>
              <a:rPr lang="ru-RU" dirty="0"/>
              <a:t> а) Переход русских войск в наступление по всему восточному фронту</a:t>
            </a:r>
          </a:p>
          <a:p>
            <a:r>
              <a:rPr lang="ru-RU" dirty="0"/>
              <a:t>б) вступление в войну Румынии</a:t>
            </a:r>
          </a:p>
          <a:p>
            <a:r>
              <a:rPr lang="ru-RU" dirty="0"/>
              <a:t>в) выход России из войны</a:t>
            </a:r>
          </a:p>
          <a:p>
            <a:r>
              <a:rPr lang="ru-RU" dirty="0"/>
              <a:t>г) увеличение протяженности Восточного фронта на 500 км</a:t>
            </a:r>
          </a:p>
          <a:p>
            <a:r>
              <a:rPr lang="ru-RU" dirty="0"/>
              <a:t>д) угроза поражения Австро-Венгрии</a:t>
            </a:r>
          </a:p>
          <a:p>
            <a:r>
              <a:rPr lang="ru-RU" dirty="0"/>
              <a:t>е) переход немцев к стратегической обороне</a:t>
            </a:r>
          </a:p>
          <a:p>
            <a:r>
              <a:rPr lang="ru-RU" dirty="0"/>
              <a:t>ж) разгром Германии.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989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228600"/>
            <a:ext cx="7848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3.Соотнесите </a:t>
            </a:r>
            <a:r>
              <a:rPr lang="ru-RU" dirty="0"/>
              <a:t>год и событие, используя историческую карту:</a:t>
            </a:r>
          </a:p>
          <a:p>
            <a:r>
              <a:rPr lang="ru-RU" dirty="0"/>
              <a:t> 1) 1914 г.         2) 1915 г.         3) 1916 г.         4) 1917 г.         5) 1918 г.</a:t>
            </a:r>
          </a:p>
          <a:p>
            <a:endParaRPr lang="ru-RU" dirty="0"/>
          </a:p>
          <a:p>
            <a:r>
              <a:rPr lang="ru-RU" dirty="0"/>
              <a:t>а) </a:t>
            </a:r>
            <a:r>
              <a:rPr lang="ru-RU" dirty="0" err="1"/>
              <a:t>Компьенское</a:t>
            </a:r>
            <a:r>
              <a:rPr lang="ru-RU" dirty="0"/>
              <a:t> перемирие</a:t>
            </a:r>
          </a:p>
          <a:p>
            <a:r>
              <a:rPr lang="ru-RU" dirty="0"/>
              <a:t>б) вступление в 1-ю мировую войну США</a:t>
            </a:r>
          </a:p>
          <a:p>
            <a:r>
              <a:rPr lang="ru-RU" dirty="0"/>
              <a:t>в) </a:t>
            </a:r>
            <a:r>
              <a:rPr lang="ru-RU" dirty="0" err="1"/>
              <a:t>Ютландское</a:t>
            </a:r>
            <a:r>
              <a:rPr lang="ru-RU" dirty="0"/>
              <a:t> морское сражение</a:t>
            </a:r>
          </a:p>
          <a:p>
            <a:r>
              <a:rPr lang="ru-RU" dirty="0"/>
              <a:t>г) </a:t>
            </a:r>
            <a:r>
              <a:rPr lang="ru-RU" dirty="0" err="1"/>
              <a:t>Верденское</a:t>
            </a:r>
            <a:r>
              <a:rPr lang="ru-RU" dirty="0"/>
              <a:t> сражение</a:t>
            </a:r>
          </a:p>
          <a:p>
            <a:r>
              <a:rPr lang="ru-RU" dirty="0"/>
              <a:t>д) вступление в 1-мировую войну России</a:t>
            </a:r>
          </a:p>
          <a:p>
            <a:endParaRPr lang="ru-RU" dirty="0"/>
          </a:p>
          <a:p>
            <a:r>
              <a:rPr lang="ru-RU" dirty="0" smtClean="0"/>
              <a:t>4.Военными </a:t>
            </a:r>
            <a:r>
              <a:rPr lang="ru-RU" dirty="0"/>
              <a:t>и политическими итогами 1916 года стали:</a:t>
            </a:r>
          </a:p>
          <a:p>
            <a:r>
              <a:rPr lang="ru-RU" dirty="0"/>
              <a:t> а) Крах немецкого наступления после битвы при Вердене и Сомме</a:t>
            </a:r>
          </a:p>
          <a:p>
            <a:r>
              <a:rPr lang="ru-RU" dirty="0"/>
              <a:t>б) успех русских на Восточном фронте после Брусиловского прорыва</a:t>
            </a:r>
          </a:p>
          <a:p>
            <a:r>
              <a:rPr lang="ru-RU" dirty="0"/>
              <a:t>в) вступление в войну США</a:t>
            </a:r>
          </a:p>
          <a:p>
            <a:r>
              <a:rPr lang="ru-RU" dirty="0"/>
              <a:t>г) </a:t>
            </a:r>
            <a:r>
              <a:rPr lang="ru-RU" dirty="0" err="1"/>
              <a:t>Компьенское</a:t>
            </a:r>
            <a:r>
              <a:rPr lang="ru-RU" dirty="0"/>
              <a:t> перемирие</a:t>
            </a:r>
          </a:p>
          <a:p>
            <a:r>
              <a:rPr lang="ru-RU" dirty="0"/>
              <a:t>д) разразилась большевистская революция в России</a:t>
            </a:r>
          </a:p>
          <a:p>
            <a:r>
              <a:rPr lang="ru-RU" dirty="0"/>
              <a:t>е) завершение строительства железной дороги Петроград – Мурманск</a:t>
            </a:r>
          </a:p>
          <a:p>
            <a:r>
              <a:rPr lang="ru-RU" dirty="0"/>
              <a:t>ж) смерть императора Франца-Иосифа.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4025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Генеральский»">
  <a:themeElements>
    <a:clrScheme name="Тема Office 2">
      <a:dk1>
        <a:srgbClr val="000000"/>
      </a:dk1>
      <a:lt1>
        <a:srgbClr val="E9E2B6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2EED7"/>
      </a:accent3>
      <a:accent4>
        <a:srgbClr val="000000"/>
      </a:accent4>
      <a:accent5>
        <a:srgbClr val="BCBFED"/>
      </a:accent5>
      <a:accent6>
        <a:srgbClr val="C1473A"/>
      </a:accent6>
      <a:hlink>
        <a:srgbClr val="71AF96"/>
      </a:hlink>
      <a:folHlink>
        <a:srgbClr val="EAEAEA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генеральский</Template>
  <TotalTime>411</TotalTime>
  <Words>775</Words>
  <Application>Microsoft Office PowerPoint</Application>
  <PresentationFormat>Экран (4:3)</PresentationFormat>
  <Paragraphs>97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Шаблон оформления «Генеральский»</vt:lpstr>
      <vt:lpstr>Презентация PowerPoint</vt:lpstr>
      <vt:lpstr>План</vt:lpstr>
      <vt:lpstr>Презентация PowerPoint</vt:lpstr>
      <vt:lpstr>Результаты и последствия войны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Катерина</dc:creator>
  <cp:lastModifiedBy>Регина</cp:lastModifiedBy>
  <cp:revision>72</cp:revision>
  <dcterms:created xsi:type="dcterms:W3CDTF">2011-09-18T06:03:06Z</dcterms:created>
  <dcterms:modified xsi:type="dcterms:W3CDTF">2013-10-03T07:49:21Z</dcterms:modified>
</cp:coreProperties>
</file>