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83" r:id="rId3"/>
    <p:sldId id="269" r:id="rId4"/>
    <p:sldId id="282" r:id="rId5"/>
    <p:sldId id="271" r:id="rId6"/>
    <p:sldId id="272" r:id="rId7"/>
    <p:sldId id="260" r:id="rId8"/>
    <p:sldId id="261" r:id="rId9"/>
    <p:sldId id="257" r:id="rId10"/>
    <p:sldId id="281" r:id="rId11"/>
    <p:sldId id="262" r:id="rId12"/>
    <p:sldId id="270" r:id="rId13"/>
    <p:sldId id="284" r:id="rId14"/>
    <p:sldId id="275" r:id="rId15"/>
    <p:sldId id="266" r:id="rId16"/>
    <p:sldId id="276" r:id="rId17"/>
    <p:sldId id="277" r:id="rId18"/>
    <p:sldId id="264" r:id="rId19"/>
    <p:sldId id="273" r:id="rId20"/>
    <p:sldId id="274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FBC56-1870-4961-83BD-724E6B784C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A5AAB-E558-4308-9925-64031E2125C8}">
      <dgm:prSet phldrT="[Текст]"/>
      <dgm:spPr/>
      <dgm:t>
        <a:bodyPr/>
        <a:lstStyle/>
        <a:p>
          <a:r>
            <a:rPr lang="ru-RU" dirty="0" smtClean="0"/>
            <a:t>ОТМЕНА КРЕПОСТНОГО ПРАВА В РОССИИ</a:t>
          </a:r>
          <a:endParaRPr lang="ru-RU" dirty="0"/>
        </a:p>
      </dgm:t>
    </dgm:pt>
    <dgm:pt modelId="{01498690-8005-4C7A-AA99-6460958E02E9}" type="parTrans" cxnId="{8A3D45D6-64E0-4A6A-9056-B85A90EC10AF}">
      <dgm:prSet/>
      <dgm:spPr/>
      <dgm:t>
        <a:bodyPr/>
        <a:lstStyle/>
        <a:p>
          <a:endParaRPr lang="ru-RU"/>
        </a:p>
      </dgm:t>
    </dgm:pt>
    <dgm:pt modelId="{BDF38EBF-A2BE-492B-87AF-761E80265D07}" type="sibTrans" cxnId="{8A3D45D6-64E0-4A6A-9056-B85A90EC10AF}">
      <dgm:prSet/>
      <dgm:spPr/>
      <dgm:t>
        <a:bodyPr/>
        <a:lstStyle/>
        <a:p>
          <a:endParaRPr lang="ru-RU"/>
        </a:p>
      </dgm:t>
    </dgm:pt>
    <dgm:pt modelId="{AE3130D0-B5A5-421D-A7A3-57B2F5E7AB7D}">
      <dgm:prSet phldrT="[Текст]"/>
      <dgm:spPr/>
      <dgm:t>
        <a:bodyPr/>
        <a:lstStyle/>
        <a:p>
          <a:r>
            <a:rPr lang="ru-RU" dirty="0" smtClean="0"/>
            <a:t>ПОРАЖЕНИЕ РОССИИ В КРЫМСКОЙ ВОЙНЕ</a:t>
          </a:r>
        </a:p>
        <a:p>
          <a:r>
            <a:rPr lang="ru-RU" dirty="0" smtClean="0"/>
            <a:t> (1853-1856 гг.)</a:t>
          </a:r>
          <a:endParaRPr lang="ru-RU" dirty="0"/>
        </a:p>
      </dgm:t>
    </dgm:pt>
    <dgm:pt modelId="{B01FA48F-1C8E-4A9F-AACF-E6C043E6803D}" type="parTrans" cxnId="{0F6228D4-BF3E-4F73-BFD2-DBF46EE3C41F}">
      <dgm:prSet/>
      <dgm:spPr/>
      <dgm:t>
        <a:bodyPr/>
        <a:lstStyle/>
        <a:p>
          <a:endParaRPr lang="ru-RU"/>
        </a:p>
      </dgm:t>
    </dgm:pt>
    <dgm:pt modelId="{060355C8-E4F1-42BC-9948-D53AB1636D3E}" type="sibTrans" cxnId="{0F6228D4-BF3E-4F73-BFD2-DBF46EE3C41F}">
      <dgm:prSet/>
      <dgm:spPr/>
      <dgm:t>
        <a:bodyPr/>
        <a:lstStyle/>
        <a:p>
          <a:endParaRPr lang="ru-RU"/>
        </a:p>
      </dgm:t>
    </dgm:pt>
    <dgm:pt modelId="{7798ED94-089E-4898-8FFE-F39D9A506198}">
      <dgm:prSet phldrT="[Текст]"/>
      <dgm:spPr/>
      <dgm:t>
        <a:bodyPr/>
        <a:lstStyle/>
        <a:p>
          <a:r>
            <a:rPr lang="ru-RU" dirty="0" smtClean="0"/>
            <a:t>ТЕХНИКО-ЭКОНОМИЧЕСКАЯ ОТСТАЛОСТЬ РОССИИ</a:t>
          </a:r>
          <a:endParaRPr lang="ru-RU" dirty="0"/>
        </a:p>
      </dgm:t>
    </dgm:pt>
    <dgm:pt modelId="{F9887FAA-CCF5-47D3-8E7F-246D7806913A}" type="parTrans" cxnId="{80CE9461-4C46-4B15-9C4E-59A8C6F9E143}">
      <dgm:prSet/>
      <dgm:spPr/>
      <dgm:t>
        <a:bodyPr/>
        <a:lstStyle/>
        <a:p>
          <a:endParaRPr lang="ru-RU"/>
        </a:p>
      </dgm:t>
    </dgm:pt>
    <dgm:pt modelId="{BBA54E09-705F-4E5B-89FD-2AF00AB568EE}" type="sibTrans" cxnId="{80CE9461-4C46-4B15-9C4E-59A8C6F9E143}">
      <dgm:prSet/>
      <dgm:spPr/>
      <dgm:t>
        <a:bodyPr/>
        <a:lstStyle/>
        <a:p>
          <a:endParaRPr lang="ru-RU"/>
        </a:p>
      </dgm:t>
    </dgm:pt>
    <dgm:pt modelId="{8771DEBA-90A4-4DBD-9303-B4B2D0362AC4}">
      <dgm:prSet phldrT="[Текст]"/>
      <dgm:spPr/>
      <dgm:t>
        <a:bodyPr/>
        <a:lstStyle/>
        <a:p>
          <a:r>
            <a:rPr lang="ru-RU" dirty="0" smtClean="0"/>
            <a:t>УГРОЗА ПОТЕРЯТЬ СТАТУС ВЕЛИКОЙ ДЕРЖАВЫ</a:t>
          </a:r>
          <a:endParaRPr lang="ru-RU" dirty="0"/>
        </a:p>
      </dgm:t>
    </dgm:pt>
    <dgm:pt modelId="{D5458C0E-F407-43D4-9325-9DB35CF8086D}" type="parTrans" cxnId="{64244BD4-C9FB-4058-B2C4-E6E28EF60103}">
      <dgm:prSet/>
      <dgm:spPr/>
      <dgm:t>
        <a:bodyPr/>
        <a:lstStyle/>
        <a:p>
          <a:endParaRPr lang="ru-RU"/>
        </a:p>
      </dgm:t>
    </dgm:pt>
    <dgm:pt modelId="{20F85C49-F2E5-4F01-AB1D-1DE5516B21F3}" type="sibTrans" cxnId="{64244BD4-C9FB-4058-B2C4-E6E28EF60103}">
      <dgm:prSet/>
      <dgm:spPr/>
      <dgm:t>
        <a:bodyPr/>
        <a:lstStyle/>
        <a:p>
          <a:endParaRPr lang="ru-RU"/>
        </a:p>
      </dgm:t>
    </dgm:pt>
    <dgm:pt modelId="{56ABC097-055D-462B-9613-FD93E7CAAABB}" type="pres">
      <dgm:prSet presAssocID="{921FBC56-1870-4961-83BD-724E6B784C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8C675-0209-4C38-AD96-B8D93D4A74EC}" type="pres">
      <dgm:prSet presAssocID="{35EA5AAB-E558-4308-9925-64031E2125C8}" presName="centerShape" presStyleLbl="node0" presStyleIdx="0" presStyleCnt="1"/>
      <dgm:spPr/>
      <dgm:t>
        <a:bodyPr/>
        <a:lstStyle/>
        <a:p>
          <a:endParaRPr lang="ru-RU"/>
        </a:p>
      </dgm:t>
    </dgm:pt>
    <dgm:pt modelId="{EF3865E8-08C6-4740-9D02-69E83637F793}" type="pres">
      <dgm:prSet presAssocID="{B01FA48F-1C8E-4A9F-AACF-E6C043E6803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F07A7CB-6872-4F16-B0AD-26162ED9988C}" type="pres">
      <dgm:prSet presAssocID="{AE3130D0-B5A5-421D-A7A3-57B2F5E7AB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42CD0-ADB4-4C63-A2B4-68122195F53B}" type="pres">
      <dgm:prSet presAssocID="{F9887FAA-CCF5-47D3-8E7F-246D7806913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15380E3-266E-4847-9884-CF81380124F7}" type="pres">
      <dgm:prSet presAssocID="{7798ED94-089E-4898-8FFE-F39D9A5061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73868-E3CC-4312-B08A-6E0BE9BD4AB0}" type="pres">
      <dgm:prSet presAssocID="{D5458C0E-F407-43D4-9325-9DB35CF8086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5DB52FC-3BEB-4E8B-8E8D-4D0FB7F1ADF3}" type="pres">
      <dgm:prSet presAssocID="{8771DEBA-90A4-4DBD-9303-B4B2D0362A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624E57-C178-4F96-949A-335E63F35A97}" type="presOf" srcId="{D5458C0E-F407-43D4-9325-9DB35CF8086D}" destId="{C2573868-E3CC-4312-B08A-6E0BE9BD4AB0}" srcOrd="0" destOrd="0" presId="urn:microsoft.com/office/officeart/2005/8/layout/radial4"/>
    <dgm:cxn modelId="{E5EB63D9-F240-42A1-AF54-F06350B835F9}" type="presOf" srcId="{F9887FAA-CCF5-47D3-8E7F-246D7806913A}" destId="{E0C42CD0-ADB4-4C63-A2B4-68122195F53B}" srcOrd="0" destOrd="0" presId="urn:microsoft.com/office/officeart/2005/8/layout/radial4"/>
    <dgm:cxn modelId="{8A3D45D6-64E0-4A6A-9056-B85A90EC10AF}" srcId="{921FBC56-1870-4961-83BD-724E6B784C7A}" destId="{35EA5AAB-E558-4308-9925-64031E2125C8}" srcOrd="0" destOrd="0" parTransId="{01498690-8005-4C7A-AA99-6460958E02E9}" sibTransId="{BDF38EBF-A2BE-492B-87AF-761E80265D07}"/>
    <dgm:cxn modelId="{87E32110-EAB9-4666-8C54-F610A1E231F7}" type="presOf" srcId="{8771DEBA-90A4-4DBD-9303-B4B2D0362AC4}" destId="{35DB52FC-3BEB-4E8B-8E8D-4D0FB7F1ADF3}" srcOrd="0" destOrd="0" presId="urn:microsoft.com/office/officeart/2005/8/layout/radial4"/>
    <dgm:cxn modelId="{0F6228D4-BF3E-4F73-BFD2-DBF46EE3C41F}" srcId="{35EA5AAB-E558-4308-9925-64031E2125C8}" destId="{AE3130D0-B5A5-421D-A7A3-57B2F5E7AB7D}" srcOrd="0" destOrd="0" parTransId="{B01FA48F-1C8E-4A9F-AACF-E6C043E6803D}" sibTransId="{060355C8-E4F1-42BC-9948-D53AB1636D3E}"/>
    <dgm:cxn modelId="{80CE9461-4C46-4B15-9C4E-59A8C6F9E143}" srcId="{35EA5AAB-E558-4308-9925-64031E2125C8}" destId="{7798ED94-089E-4898-8FFE-F39D9A506198}" srcOrd="1" destOrd="0" parTransId="{F9887FAA-CCF5-47D3-8E7F-246D7806913A}" sibTransId="{BBA54E09-705F-4E5B-89FD-2AF00AB568EE}"/>
    <dgm:cxn modelId="{92824673-C7D5-40E4-91D1-1E19A3B06D18}" type="presOf" srcId="{B01FA48F-1C8E-4A9F-AACF-E6C043E6803D}" destId="{EF3865E8-08C6-4740-9D02-69E83637F793}" srcOrd="0" destOrd="0" presId="urn:microsoft.com/office/officeart/2005/8/layout/radial4"/>
    <dgm:cxn modelId="{D90FB716-91CE-4AD5-A44B-AFC51C64983C}" type="presOf" srcId="{7798ED94-089E-4898-8FFE-F39D9A506198}" destId="{115380E3-266E-4847-9884-CF81380124F7}" srcOrd="0" destOrd="0" presId="urn:microsoft.com/office/officeart/2005/8/layout/radial4"/>
    <dgm:cxn modelId="{6CE2CEC1-5D38-4D6F-99EF-0C76333998CD}" type="presOf" srcId="{35EA5AAB-E558-4308-9925-64031E2125C8}" destId="{8EA8C675-0209-4C38-AD96-B8D93D4A74EC}" srcOrd="0" destOrd="0" presId="urn:microsoft.com/office/officeart/2005/8/layout/radial4"/>
    <dgm:cxn modelId="{64244BD4-C9FB-4058-B2C4-E6E28EF60103}" srcId="{35EA5AAB-E558-4308-9925-64031E2125C8}" destId="{8771DEBA-90A4-4DBD-9303-B4B2D0362AC4}" srcOrd="2" destOrd="0" parTransId="{D5458C0E-F407-43D4-9325-9DB35CF8086D}" sibTransId="{20F85C49-F2E5-4F01-AB1D-1DE5516B21F3}"/>
    <dgm:cxn modelId="{B7832DDC-03F4-49A8-A259-5229264A6011}" type="presOf" srcId="{921FBC56-1870-4961-83BD-724E6B784C7A}" destId="{56ABC097-055D-462B-9613-FD93E7CAAABB}" srcOrd="0" destOrd="0" presId="urn:microsoft.com/office/officeart/2005/8/layout/radial4"/>
    <dgm:cxn modelId="{4C29B17E-CE88-41C8-A19B-A16E4F574004}" type="presOf" srcId="{AE3130D0-B5A5-421D-A7A3-57B2F5E7AB7D}" destId="{2F07A7CB-6872-4F16-B0AD-26162ED9988C}" srcOrd="0" destOrd="0" presId="urn:microsoft.com/office/officeart/2005/8/layout/radial4"/>
    <dgm:cxn modelId="{059A0A8A-50E9-4B69-92C8-8E8926527594}" type="presParOf" srcId="{56ABC097-055D-462B-9613-FD93E7CAAABB}" destId="{8EA8C675-0209-4C38-AD96-B8D93D4A74EC}" srcOrd="0" destOrd="0" presId="urn:microsoft.com/office/officeart/2005/8/layout/radial4"/>
    <dgm:cxn modelId="{0DC75BD5-75C7-499A-8000-685E021BBF11}" type="presParOf" srcId="{56ABC097-055D-462B-9613-FD93E7CAAABB}" destId="{EF3865E8-08C6-4740-9D02-69E83637F793}" srcOrd="1" destOrd="0" presId="urn:microsoft.com/office/officeart/2005/8/layout/radial4"/>
    <dgm:cxn modelId="{CD46CBA2-8BB7-4573-BA6D-07464A7A269D}" type="presParOf" srcId="{56ABC097-055D-462B-9613-FD93E7CAAABB}" destId="{2F07A7CB-6872-4F16-B0AD-26162ED9988C}" srcOrd="2" destOrd="0" presId="urn:microsoft.com/office/officeart/2005/8/layout/radial4"/>
    <dgm:cxn modelId="{470CBE84-6BDF-4CF5-ABA1-8268EE2029F6}" type="presParOf" srcId="{56ABC097-055D-462B-9613-FD93E7CAAABB}" destId="{E0C42CD0-ADB4-4C63-A2B4-68122195F53B}" srcOrd="3" destOrd="0" presId="urn:microsoft.com/office/officeart/2005/8/layout/radial4"/>
    <dgm:cxn modelId="{9131175E-35AD-4CC7-89F2-8B3FEE88ED61}" type="presParOf" srcId="{56ABC097-055D-462B-9613-FD93E7CAAABB}" destId="{115380E3-266E-4847-9884-CF81380124F7}" srcOrd="4" destOrd="0" presId="urn:microsoft.com/office/officeart/2005/8/layout/radial4"/>
    <dgm:cxn modelId="{4F854283-15EB-4F1C-BB38-26841301F07B}" type="presParOf" srcId="{56ABC097-055D-462B-9613-FD93E7CAAABB}" destId="{C2573868-E3CC-4312-B08A-6E0BE9BD4AB0}" srcOrd="5" destOrd="0" presId="urn:microsoft.com/office/officeart/2005/8/layout/radial4"/>
    <dgm:cxn modelId="{391B4E9C-3643-4167-9E1B-78BBF24AA4FA}" type="presParOf" srcId="{56ABC097-055D-462B-9613-FD93E7CAAABB}" destId="{35DB52FC-3BEB-4E8B-8E8D-4D0FB7F1ADF3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D6445-38D2-4155-86F6-43F77F4E98C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B951C-8965-4736-9872-202B97A5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0DCE44-C109-480A-A49B-893B5FC8055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0D9B97-C593-4D07-954C-6AED8A17B14B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C46A97-005E-4A6E-A9D4-11A8F3E6D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ussiannobility.org/images2/B.KustodievReadingoftheLiberaitonManifest_3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iewy.ru/data/pix4/96c858f500KWAYAFO_45365_8932d5f1e5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istpol.pl.ua/img/pages/7840.jpe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imozhem.ru/wp-content/uploads/2011/03/%D0%9C%D0%B0%D0%BD%D0%B8%D1%84%D0%B5%D1%81%D1%82-19-%D1%84%D0%B5%D0%B2%D1%80%D0%B0%D0%BB%D1%8F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st-tatiana.ru/data/317/600/1234/186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</a:p>
          <a:p>
            <a:r>
              <a:rPr lang="ru-RU" dirty="0" smtClean="0"/>
              <a:t>Учитель Опарина Ольга Александровна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Отмена крепостного права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Манифест 19 февраля</a:t>
            </a:r>
            <a:endParaRPr lang="ru-RU" dirty="0"/>
          </a:p>
        </p:txBody>
      </p:sp>
      <p:pic>
        <p:nvPicPr>
          <p:cNvPr id="4" name="Содержимое 3" descr="1297887009_manif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4819650" cy="3848100"/>
          </a:xfrm>
          <a:prstGeom prst="rect">
            <a:avLst/>
          </a:prstGeom>
        </p:spPr>
      </p:pic>
      <p:pic>
        <p:nvPicPr>
          <p:cNvPr id="5" name="Рисунок 4" descr="220px-A_Korzukhin_Collecting_Arrears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214818"/>
            <a:ext cx="2794000" cy="2057400"/>
          </a:xfrm>
          <a:prstGeom prst="rect">
            <a:avLst/>
          </a:prstGeom>
        </p:spPr>
      </p:pic>
      <p:pic>
        <p:nvPicPr>
          <p:cNvPr id="6" name="Рисунок 5" descr="281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071678"/>
            <a:ext cx="22860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804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Обнародование Манифеста об отмене крепостного права</a:t>
            </a:r>
          </a:p>
        </p:txBody>
      </p:sp>
      <p:pic>
        <p:nvPicPr>
          <p:cNvPr id="11269" name="Picture 5" descr="Картинка 8 из 6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8707438" cy="46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950" y="6237288"/>
            <a:ext cx="892810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о крестьянах, вышедших из крепостной зависимости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 знал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узнал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хочу узнать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Маркировочная таблица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Личная свобода</a:t>
            </a:r>
          </a:p>
          <a:p>
            <a:r>
              <a:rPr lang="ru-RU" dirty="0" smtClean="0"/>
              <a:t>Право заниматься торговлей и предпринимательством</a:t>
            </a:r>
          </a:p>
          <a:p>
            <a:r>
              <a:rPr lang="ru-RU" dirty="0" smtClean="0"/>
              <a:t>Земля  за выкуп</a:t>
            </a:r>
          </a:p>
          <a:p>
            <a:r>
              <a:rPr lang="ru-RU" dirty="0" smtClean="0"/>
              <a:t>Право переходить в другие сословия</a:t>
            </a:r>
          </a:p>
          <a:p>
            <a:r>
              <a:rPr lang="ru-RU" dirty="0" smtClean="0"/>
              <a:t>Введены элементы местного самоуправления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Свободы и права крестьян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каком году - рассчитывай, </a:t>
            </a:r>
          </a:p>
          <a:p>
            <a:r>
              <a:rPr lang="ru-RU" dirty="0" smtClean="0"/>
              <a:t>В какой земле - угадывай, </a:t>
            </a:r>
          </a:p>
          <a:p>
            <a:r>
              <a:rPr lang="ru-RU" dirty="0" smtClean="0"/>
              <a:t>На столбовой дороженьке </a:t>
            </a:r>
          </a:p>
          <a:p>
            <a:r>
              <a:rPr lang="ru-RU" dirty="0" smtClean="0"/>
              <a:t>Сошлись семь мужиков: </a:t>
            </a:r>
          </a:p>
          <a:p>
            <a:r>
              <a:rPr lang="ru-RU" dirty="0" smtClean="0"/>
              <a:t>Семь </a:t>
            </a:r>
            <a:r>
              <a:rPr lang="ru-RU" dirty="0" err="1" smtClean="0"/>
              <a:t>временнообязанных</a:t>
            </a:r>
            <a:endParaRPr lang="ru-RU" dirty="0" smtClean="0"/>
          </a:p>
          <a:p>
            <a:r>
              <a:rPr lang="ru-RU" dirty="0" smtClean="0"/>
              <a:t>Подтянутой губернии,</a:t>
            </a:r>
          </a:p>
          <a:p>
            <a:r>
              <a:rPr lang="ru-RU" dirty="0" smtClean="0"/>
              <a:t>Уезда Терпигорева, </a:t>
            </a:r>
          </a:p>
          <a:p>
            <a:r>
              <a:rPr lang="ru-RU" dirty="0" smtClean="0"/>
              <a:t>Пустопорожней волости, </a:t>
            </a:r>
          </a:p>
          <a:p>
            <a:r>
              <a:rPr lang="ru-RU" dirty="0" smtClean="0"/>
              <a:t>Из смежных деревень –</a:t>
            </a:r>
          </a:p>
          <a:p>
            <a:r>
              <a:rPr lang="ru-RU" dirty="0" err="1" smtClean="0"/>
              <a:t>Заплатова</a:t>
            </a:r>
            <a:r>
              <a:rPr lang="ru-RU" dirty="0" smtClean="0"/>
              <a:t>, </a:t>
            </a:r>
            <a:r>
              <a:rPr lang="ru-RU" dirty="0" err="1" smtClean="0"/>
              <a:t>Дырявина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Разутова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Горелова, Неелова,</a:t>
            </a:r>
          </a:p>
          <a:p>
            <a:r>
              <a:rPr lang="ru-RU" dirty="0" err="1" smtClean="0"/>
              <a:t>Неурожайка</a:t>
            </a:r>
            <a:r>
              <a:rPr lang="ru-RU" dirty="0" smtClean="0"/>
              <a:t> </a:t>
            </a:r>
            <a:r>
              <a:rPr lang="ru-RU" dirty="0" err="1" smtClean="0"/>
              <a:t>тож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Временнообязанные</a:t>
            </a:r>
            <a:r>
              <a:rPr lang="ru-RU" dirty="0" smtClean="0"/>
              <a:t> отношения</a:t>
            </a:r>
            <a:endParaRPr lang="ru-RU" dirty="0"/>
          </a:p>
        </p:txBody>
      </p:sp>
      <p:pic>
        <p:nvPicPr>
          <p:cNvPr id="6" name="Рисунок 5" descr="krepostnye krestj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456" y="2857496"/>
            <a:ext cx="489654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Выкуп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Выкуп = размеру оброка, положенного в банк + 6% годовых.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выкупной суммы платил крестьянин </a:t>
            </a: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помещику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 и единовременно.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выкупной суммы</a:t>
            </a: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платило 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помещику государство за 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крестьянина.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отдавал долг 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+6% годовых </a:t>
            </a:r>
            <a:r>
              <a:rPr lang="ru-RU" sz="2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течении 49 лет</a:t>
            </a:r>
          </a:p>
        </p:txBody>
      </p:sp>
      <p:pic>
        <p:nvPicPr>
          <p:cNvPr id="4" name="Рисунок 3" descr="320_pictur_c110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286124"/>
            <a:ext cx="3803924" cy="32147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Крестьянин Ефим на вопрос:</a:t>
            </a:r>
          </a:p>
          <a:p>
            <a:r>
              <a:rPr lang="ru-RU" sz="2400" dirty="0" smtClean="0"/>
              <a:t>«Вы сами — имеете надел?»— </a:t>
            </a:r>
          </a:p>
          <a:p>
            <a:r>
              <a:rPr lang="ru-RU" sz="2400" dirty="0" smtClean="0"/>
              <a:t>отвечает: «Мы? Имеем! Трое</a:t>
            </a:r>
          </a:p>
          <a:p>
            <a:r>
              <a:rPr lang="ru-RU" sz="2400" dirty="0" smtClean="0"/>
              <a:t> нас братьев, а надела четыре</a:t>
            </a:r>
          </a:p>
          <a:p>
            <a:r>
              <a:rPr lang="ru-RU" sz="2400" dirty="0" smtClean="0"/>
              <a:t> десятины. Песочек — медь, </a:t>
            </a:r>
          </a:p>
          <a:p>
            <a:r>
              <a:rPr lang="ru-RU" sz="2400" dirty="0" smtClean="0"/>
              <a:t>им чистить хорошо, а для хлеба </a:t>
            </a:r>
          </a:p>
          <a:p>
            <a:r>
              <a:rPr lang="ru-RU" sz="2400" dirty="0" smtClean="0"/>
              <a:t>— неспособная земля!.. </a:t>
            </a:r>
          </a:p>
          <a:p>
            <a:r>
              <a:rPr lang="ru-RU" sz="2400" dirty="0" smtClean="0"/>
              <a:t>Я от земли освободился,— </a:t>
            </a:r>
          </a:p>
          <a:p>
            <a:r>
              <a:rPr lang="ru-RU" sz="2400" dirty="0" smtClean="0"/>
              <a:t>что она? Кормить не кормит,</a:t>
            </a:r>
          </a:p>
          <a:p>
            <a:r>
              <a:rPr lang="ru-RU" sz="2400" dirty="0" smtClean="0"/>
              <a:t> а руки вяжет. Четвертый год </a:t>
            </a:r>
          </a:p>
          <a:p>
            <a:r>
              <a:rPr lang="ru-RU" sz="2400" dirty="0" smtClean="0"/>
              <a:t>в батраки хожу».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отрезков и прирезков земли</a:t>
            </a:r>
            <a:endParaRPr lang="ru-RU" dirty="0"/>
          </a:p>
        </p:txBody>
      </p:sp>
      <p:pic>
        <p:nvPicPr>
          <p:cNvPr id="6" name="Содержимое 6" descr="image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85926"/>
            <a:ext cx="3816370" cy="47149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 реализации реформы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3960813" cy="50403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Уставные грамоты составлялись между помещиком и крестьянином по всем вопросам реформы.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мировых посредников, назначавшиеся из дворян Сенатом и подчинявшихся только закону.</a:t>
            </a:r>
          </a:p>
        </p:txBody>
      </p:sp>
      <p:pic>
        <p:nvPicPr>
          <p:cNvPr id="44034" name="Picture 2" descr="http://evenkia-school.ru/_ED/fest_pi/otkryt_urok/pivova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4321175" cy="320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Свобода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6165850"/>
            <a:ext cx="8856663" cy="503238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Привести в соответствие: А – права крестьян; Б - обязанности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052513"/>
            <a:ext cx="856932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Крестьяне получили личную свободу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68313" y="1700213"/>
            <a:ext cx="84963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и обязанности крестьян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сам решает свою судьбу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занимается промыслом и торговлей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несет государственные и земские повинности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заключает торговые и финансовые сделки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отбывает рекрутчину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предъявляет иски в суд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создает государственный продовольственный запас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вступает или не вступает в брак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не подвергается телесным наказаниям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поступает в учебные заведения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Крестьянин собственник имущества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ru-RU" sz="2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7787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Свобода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А – права крестьян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3363" cy="12541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1, 2, 4, 6, 8, 9, 10, 11</a:t>
            </a:r>
          </a:p>
          <a:p>
            <a:pPr>
              <a:buFontTx/>
              <a:buNone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Б – обязанности крестьян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30663" cy="10382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3, 5, 7,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yaroslavskiy-kray.com/img/260-krestya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84538"/>
            <a:ext cx="3328987" cy="22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www.forbes.ru/sites/default/files/users/user98/RusChel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357563"/>
            <a:ext cx="3240088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7950" y="5732463"/>
            <a:ext cx="89281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Крестьяне – лично свободное, податное, непривилегированное сословие, свободные сельские обыватели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?    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реформы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Прогрессивные итоги: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крестьяне – свободные подданные,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 рынка рабочей силы,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помещичья земля – объект купли-продажи,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помещиков и зажиточные крестьяне ведет хозяйство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по-капиталистически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571500" indent="-571500"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Негативные итоги: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помещичье землевладение,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временнообязанное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состояние – барщина и оброк,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отрезков,</a:t>
            </a:r>
          </a:p>
          <a:p>
            <a:pPr marL="571500" indent="-571500" eaLnBrk="1" hangingPunct="1">
              <a:buFont typeface="Wingdings" pitchFamily="2" charset="2"/>
              <a:buAutoNum type="arabicParenR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экономическая зависимость крестьянина от помещика и государства.</a:t>
            </a:r>
          </a:p>
        </p:txBody>
      </p:sp>
      <p:pic>
        <p:nvPicPr>
          <p:cNvPr id="7" name="Рисунок 6" descr="220px-Нищие_Виногра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143512"/>
            <a:ext cx="2011680" cy="1344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7225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143116"/>
            <a:ext cx="3456385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357430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1.В </a:t>
            </a:r>
            <a:r>
              <a:rPr lang="ru-RU" dirty="0" smtClean="0">
                <a:solidFill>
                  <a:schemeClr val="bg1"/>
                </a:solidFill>
              </a:rPr>
              <a:t>поэме Н. А. Некрасова «Кому на Руси жить хорошо» есть такая оценка реформы 1861 года : </a:t>
            </a:r>
            <a:r>
              <a:rPr lang="ru-RU" i="1" dirty="0" smtClean="0">
                <a:solidFill>
                  <a:schemeClr val="bg1"/>
                </a:solidFill>
              </a:rPr>
              <a:t>«…Распалась цепь великая. Распалась и ударила.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Одним </a:t>
            </a:r>
            <a:r>
              <a:rPr lang="ru-RU" i="1" dirty="0" smtClean="0">
                <a:solidFill>
                  <a:schemeClr val="bg1"/>
                </a:solidFill>
              </a:rPr>
              <a:t>концом по барину ,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другим- по </a:t>
            </a:r>
            <a:r>
              <a:rPr lang="ru-RU" i="1" dirty="0" smtClean="0">
                <a:solidFill>
                  <a:schemeClr val="bg1"/>
                </a:solidFill>
              </a:rPr>
              <a:t>мужику»</a:t>
            </a:r>
            <a:r>
              <a:rPr lang="ru-RU" dirty="0" smtClean="0">
                <a:solidFill>
                  <a:schemeClr val="bg1"/>
                </a:solidFill>
              </a:rPr>
              <a:t> 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Напишите эссе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Составить 5 вопросов к параграфу 20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Параграф 20 прочитать ,ответить на вопрос №2 в тетради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4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Необходимость отмены крепостного права</a:t>
            </a:r>
          </a:p>
          <a:p>
            <a:r>
              <a:rPr lang="ru-RU" dirty="0" smtClean="0"/>
              <a:t>Подготовка документов к проведению реформы.</a:t>
            </a:r>
          </a:p>
          <a:p>
            <a:r>
              <a:rPr lang="ru-RU" dirty="0" smtClean="0"/>
              <a:t>Основное содержание реформы.</a:t>
            </a:r>
          </a:p>
          <a:p>
            <a:r>
              <a:rPr lang="ru-RU" dirty="0" smtClean="0"/>
              <a:t>Итоги освобождения крестьян в России.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397000"/>
          <a:ext cx="835292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606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отмены крепостного права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sz="4400" b="1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Николаевич –</a:t>
            </a:r>
            <a:br>
              <a:rPr lang="ru-RU" sz="4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9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1855-1881гг. – царь Освободитель</a:t>
            </a:r>
            <a:endParaRPr lang="ru-RU" dirty="0"/>
          </a:p>
        </p:txBody>
      </p:sp>
      <p:pic>
        <p:nvPicPr>
          <p:cNvPr id="4" name="Picture 5" descr="Картинка 2 из 10493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86112" y="1809750"/>
            <a:ext cx="277177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документов к проведению реформы</a:t>
            </a:r>
            <a:endParaRPr lang="ru-RU" dirty="0"/>
          </a:p>
        </p:txBody>
      </p:sp>
      <p:pic>
        <p:nvPicPr>
          <p:cNvPr id="4" name="Picture 8" descr="Картинка 25 из 2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36380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1928803"/>
            <a:ext cx="4500562" cy="260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1857г. – Секретный комитет по крестьянскому делу.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1858г. – Главный комитет по крестьянскому делу.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1859г. – Редакционная комиссия при Главном  комитете.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1860г. – подведение итога работы в Главном комитете и Государств1857г. – Секретный комитет по крестьянскому делу.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енном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совете.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18487" cy="8509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Подготовители отмены крепостного права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313" y="4221163"/>
            <a:ext cx="4105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Милютин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Николай Алексеевич –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товарищ министра внутренних дел</a:t>
            </a:r>
          </a:p>
        </p:txBody>
      </p:sp>
      <p:pic>
        <p:nvPicPr>
          <p:cNvPr id="15363" name="Picture 3" descr="http://int.rgo.ru/wp-content/uploads/2011/03/milut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341438"/>
            <a:ext cx="1944688" cy="285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95963" y="6092825"/>
            <a:ext cx="3057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Федорович Самарин</a:t>
            </a:r>
          </a:p>
        </p:txBody>
      </p:sp>
      <p:pic>
        <p:nvPicPr>
          <p:cNvPr id="9222" name="Picture 5" descr="http://rusk.ru/images/2006/2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357563"/>
            <a:ext cx="18732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0825" y="6092825"/>
            <a:ext cx="272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Виктор Никитич Панин</a:t>
            </a:r>
            <a:endParaRPr lang="ru-RU" sz="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4" name="Picture 7" descr="http://mir.k156.ru/panin/panin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57563"/>
            <a:ext cx="20685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Манифест  и Положение об отмене крепостного права – 19 февраля 1861г.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4941888"/>
            <a:ext cx="4186237" cy="15827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Митрополит Филарет (Дроздов) по просьбе царя написал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Манифеста 19февраля 1861г.</a:t>
            </a:r>
          </a:p>
        </p:txBody>
      </p:sp>
      <p:pic>
        <p:nvPicPr>
          <p:cNvPr id="10245" name="Picture 5" descr="Картинка 5 из 4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628775"/>
            <a:ext cx="3529013" cy="464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 descr="186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557338"/>
            <a:ext cx="2808288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5661025"/>
            <a:ext cx="7343775" cy="9080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000" i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u="sng" smtClean="0"/>
              <a:t>Как вы думаете, какой вариант избрал Александр и почему?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92275" y="549275"/>
            <a:ext cx="5327650" cy="1004888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>
                  <a:alpha val="96001"/>
                </a:schemeClr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tx2"/>
                </a:solidFill>
              </a:rPr>
              <a:t>Варианты освобождения крестьян;        </a:t>
            </a:r>
          </a:p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tx2"/>
                </a:solidFill>
              </a:rPr>
              <a:t>слои общества, поддерживающие их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1188" y="3357563"/>
            <a:ext cx="2366962" cy="19177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/>
              <a:t>Освобождение крестьян без земли. (</a:t>
            </a:r>
            <a:r>
              <a:rPr lang="ru-RU" i="1"/>
              <a:t>Дворяне в губернских комитетах).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276600" y="2708275"/>
            <a:ext cx="2366963" cy="2611438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dirty="0"/>
              <a:t>Освобождение крестьян с землёй за выкуп.                ( </a:t>
            </a:r>
            <a:r>
              <a:rPr lang="ru-RU" i="1" dirty="0"/>
              <a:t>либеральные помещики).</a:t>
            </a:r>
          </a:p>
          <a:p>
            <a:pPr>
              <a:spcBef>
                <a:spcPct val="50000"/>
              </a:spcBef>
              <a:defRPr/>
            </a:pPr>
            <a:endParaRPr lang="ru-RU" dirty="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011863" y="2060575"/>
            <a:ext cx="2376487" cy="32686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/>
              <a:t>Освобождение крестьян с землёй без выкупа. </a:t>
            </a:r>
            <a:r>
              <a:rPr lang="ru-RU" i="1"/>
              <a:t>(Революционно настроенная часть общества).</a:t>
            </a: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H="1">
            <a:off x="1547813" y="1557338"/>
            <a:ext cx="2303462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4500563" y="1557338"/>
            <a:ext cx="0" cy="1150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5219700" y="1557338"/>
            <a:ext cx="1728788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209</TotalTime>
  <Words>706</Words>
  <Application>Microsoft Office PowerPoint</Application>
  <PresentationFormat>Экран (4:3)</PresentationFormat>
  <Paragraphs>130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Отмена крепостного права</vt:lpstr>
      <vt:lpstr>Цель урока</vt:lpstr>
      <vt:lpstr>Задачи:</vt:lpstr>
      <vt:lpstr>Слайд 4</vt:lpstr>
      <vt:lpstr>Александр II Николаевич –  1855-1881гг. – царь Освободитель</vt:lpstr>
      <vt:lpstr>Подготовка документов к проведению реформы</vt:lpstr>
      <vt:lpstr>Подготовители отмены крепостного права</vt:lpstr>
      <vt:lpstr>Манифест  и Положение об отмене крепостного права – 19 февраля 1861г.</vt:lpstr>
      <vt:lpstr>Слайд 9</vt:lpstr>
      <vt:lpstr>Манифест 19 февраля</vt:lpstr>
      <vt:lpstr>Обнародование Манифеста об отмене крепостного права</vt:lpstr>
      <vt:lpstr>Маркировочная таблица</vt:lpstr>
      <vt:lpstr>Свободы и права крестьян</vt:lpstr>
      <vt:lpstr>Временнообязанные отношения</vt:lpstr>
      <vt:lpstr>Выкуп </vt:lpstr>
      <vt:lpstr>Система отрезков и прирезков земли</vt:lpstr>
      <vt:lpstr>Механизм реализации реформы</vt:lpstr>
      <vt:lpstr>Свобода </vt:lpstr>
      <vt:lpstr>Свобода </vt:lpstr>
      <vt:lpstr>Итоги реформы</vt:lpstr>
      <vt:lpstr>Домашнее задание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Опарина</dc:creator>
  <cp:lastModifiedBy>Опарина</cp:lastModifiedBy>
  <cp:revision>29</cp:revision>
  <dcterms:created xsi:type="dcterms:W3CDTF">2014-01-30T06:24:59Z</dcterms:created>
  <dcterms:modified xsi:type="dcterms:W3CDTF">2014-02-17T04:17:51Z</dcterms:modified>
</cp:coreProperties>
</file>