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9" r:id="rId2"/>
    <p:sldId id="256" r:id="rId3"/>
    <p:sldId id="257" r:id="rId4"/>
    <p:sldId id="272" r:id="rId5"/>
    <p:sldId id="279" r:id="rId6"/>
    <p:sldId id="277" r:id="rId7"/>
    <p:sldId id="276" r:id="rId8"/>
    <p:sldId id="278" r:id="rId9"/>
    <p:sldId id="287" r:id="rId10"/>
    <p:sldId id="258" r:id="rId11"/>
    <p:sldId id="288" r:id="rId12"/>
    <p:sldId id="283" r:id="rId13"/>
    <p:sldId id="274" r:id="rId14"/>
    <p:sldId id="275" r:id="rId15"/>
    <p:sldId id="280" r:id="rId16"/>
    <p:sldId id="281" r:id="rId17"/>
    <p:sldId id="285" r:id="rId18"/>
    <p:sldId id="286" r:id="rId19"/>
    <p:sldId id="290" r:id="rId20"/>
    <p:sldId id="291" r:id="rId21"/>
    <p:sldId id="293" r:id="rId22"/>
    <p:sldId id="294" r:id="rId23"/>
    <p:sldId id="292" r:id="rId24"/>
    <p:sldId id="29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2DD816"/>
    <a:srgbClr val="FFE48F"/>
    <a:srgbClr val="FFD85D"/>
    <a:srgbClr val="FFFF00"/>
    <a:srgbClr val="F8C888"/>
    <a:srgbClr val="F6B660"/>
    <a:srgbClr val="FFFF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09" autoAdjust="0"/>
    <p:restoredTop sz="94660"/>
  </p:normalViewPr>
  <p:slideViewPr>
    <p:cSldViewPr>
      <p:cViewPr>
        <p:scale>
          <a:sx n="90" d="100"/>
          <a:sy n="90" d="100"/>
        </p:scale>
        <p:origin x="-136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C64B25-CBB9-437A-914A-E8D66F817583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4EAD66-EA54-4FED-82B6-868D1E6F5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23B52-18B8-4836-8C1E-78855B9E4B9E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545F8-36DB-4B8C-BAAF-81938AEFE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9201D-2ED2-4DB2-9660-369CD1CA6305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7857E-117D-483F-AAAA-2CD7F10DD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06134-F3F8-4E5C-91AC-6DCC6DC58603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1E85B-6CA7-4268-A502-33A0FE578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8C14F-420C-4D78-A98B-EA950CDC0B0B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7C167-A153-4EC8-942D-C3F9BD0CD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BDA08-75D6-4615-A018-0B76C045F97D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2707D-8AC5-4F3C-91AC-F48F7D64C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6D638-4AE2-4819-8689-4ED3A16CDFD0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23C6A-314F-4919-B446-3483CB87B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82ACC-E833-4433-A2EC-CAC9759A6C77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A1543-4AB7-4202-8BC1-2898932C3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1CE87-38F3-4541-A287-B1F832FF0BAD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F97F3-86E5-4D1F-9D6A-FE605D3DE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0F863-EF14-490D-B0D5-1A76F7575FA4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26F62-3A72-4CF3-A64C-87C5ED7E6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6EDAC-3082-4612-A658-72C77BA18100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9B86-61F1-4365-8C07-94199EF41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B6293-E65D-4399-BC0E-9E3C7A29A8D0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BAFC5-633D-4E87-B233-866371942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8DED51-D8B0-4D63-B5B6-432B20D3B057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AF4939-7EF1-48EF-A5A7-0717DF730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0" y="4357688"/>
            <a:ext cx="4071938" cy="2143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Выполнила: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Терещенко Мария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МОУ СОШ № 68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Учитель: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Потеряйкина О.Н.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357166"/>
            <a:ext cx="4357718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i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Конус</a:t>
            </a:r>
            <a:endParaRPr lang="ru-RU" sz="96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pic>
        <p:nvPicPr>
          <p:cNvPr id="9" name="Рисунок 8" descr="post-14884-11761439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85728"/>
            <a:ext cx="2181225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post-14884-11761439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786058"/>
            <a:ext cx="2514600" cy="31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:\Documents and Settings\пользователь\Рабочий стол\p0094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355" t="7603" r="18858" b="53607"/>
          <a:stretch>
            <a:fillRect/>
          </a:stretch>
        </p:blipFill>
        <p:spPr>
          <a:xfrm>
            <a:off x="714348" y="1993021"/>
            <a:ext cx="7588274" cy="4864979"/>
          </a:xfrm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072313" cy="1285875"/>
          </a:xfrm>
        </p:spPr>
        <p:txBody>
          <a:bodyPr/>
          <a:lstStyle/>
          <a:p>
            <a:pPr eaLnBrk="1" hangingPunct="1"/>
            <a:r>
              <a:rPr lang="ru-RU" sz="4400" i="1" smtClean="0">
                <a:solidFill>
                  <a:srgbClr val="7030A0"/>
                </a:solidFill>
                <a:latin typeface="Garamond" pitchFamily="18" charset="0"/>
              </a:rPr>
              <a:t>Усеченным конусом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00" y="0"/>
            <a:ext cx="4357688" cy="25717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dirty="0" smtClean="0">
                <a:solidFill>
                  <a:srgbClr val="CC0000"/>
                </a:solidFill>
                <a:latin typeface="Garamond" pitchFamily="18" charset="0"/>
              </a:rPr>
              <a:t>-</a:t>
            </a:r>
            <a:r>
              <a:rPr lang="ru-RU" sz="1900" dirty="0" smtClean="0">
                <a:solidFill>
                  <a:srgbClr val="CC0000"/>
                </a:solidFill>
                <a:latin typeface="Garamond" pitchFamily="18" charset="0"/>
              </a:rPr>
              <a:t> </a:t>
            </a:r>
            <a:r>
              <a:rPr lang="ru-RU" sz="3500" b="1" i="1" dirty="0" smtClean="0">
                <a:solidFill>
                  <a:srgbClr val="CC0000"/>
                </a:solidFill>
                <a:latin typeface="Garamond" pitchFamily="18" charset="0"/>
              </a:rPr>
              <a:t>называется часть конуса, ограниченная его основанием и сечением, плоскость которого параллельна плоскости основания</a:t>
            </a:r>
            <a:r>
              <a:rPr lang="ru-RU" sz="3000" b="1" i="1" dirty="0" smtClean="0">
                <a:solidFill>
                  <a:srgbClr val="CC0000"/>
                </a:solidFill>
                <a:latin typeface="Garamond" pitchFamily="18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" descr="C:\Documents and Settings\пользователь\Рабочий стол\Новая папка (2)\p009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5888" y="1857375"/>
            <a:ext cx="5218112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Формула" r:id="rId4" imgW="114120" imgH="215640" progId="Equation.3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0" y="714356"/>
            <a:ext cx="6357950" cy="114710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2286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"/>
                <a:ea typeface="Times New Roman"/>
                <a:cs typeface="Times New Roman"/>
              </a:rPr>
              <a:t>S</a:t>
            </a:r>
            <a:r>
              <a:rPr lang="ru-RU" sz="4000" b="1" i="1" spc="50" baseline="-2500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"/>
                <a:ea typeface="Times New Roman"/>
                <a:cs typeface="Times New Roman"/>
              </a:rPr>
              <a:t>п</a:t>
            </a:r>
            <a:r>
              <a:rPr lang="ru-RU" sz="4000" b="1" i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"/>
                <a:ea typeface="Times New Roman"/>
                <a:cs typeface="Times New Roman"/>
              </a:rPr>
              <a:t> =</a:t>
            </a:r>
            <a:r>
              <a:rPr lang="ru-RU" sz="4000" b="1" i="1" spc="50" dirty="0" err="1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"/>
                <a:ea typeface="Times New Roman"/>
                <a:cs typeface="Times New Roman"/>
              </a:rPr>
              <a:t>π</a:t>
            </a:r>
            <a:r>
              <a:rPr lang="ru-RU" sz="4000" b="1" i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"/>
                <a:ea typeface="Times New Roman"/>
                <a:cs typeface="Times New Roman"/>
              </a:rPr>
              <a:t>(Rl + rl + R</a:t>
            </a:r>
            <a:r>
              <a:rPr lang="ru-RU" sz="4000" b="1" i="1" spc="50" baseline="3000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"/>
                <a:ea typeface="Times New Roman"/>
                <a:cs typeface="Times New Roman"/>
              </a:rPr>
              <a:t>2</a:t>
            </a:r>
            <a:r>
              <a:rPr lang="ru-RU" sz="4000" b="1" i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"/>
                <a:ea typeface="Times New Roman"/>
                <a:cs typeface="Times New Roman"/>
              </a:rPr>
              <a:t> + r</a:t>
            </a:r>
            <a:r>
              <a:rPr lang="ru-RU" sz="4000" b="1" i="1" spc="50" baseline="3000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"/>
                <a:ea typeface="Times New Roman"/>
                <a:cs typeface="Times New Roman"/>
              </a:rPr>
              <a:t>2</a:t>
            </a:r>
            <a:r>
              <a:rPr lang="ru-RU" sz="4000" b="1" i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"/>
                <a:ea typeface="Times New Roman"/>
                <a:cs typeface="Times New Roman"/>
              </a:rPr>
              <a:t>) </a:t>
            </a:r>
            <a:endParaRPr lang="ru-RU" sz="12000" b="1" i="1" spc="50" dirty="0">
              <a:ln w="11430"/>
              <a:solidFill>
                <a:srgbClr val="66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4071942"/>
            <a:ext cx="348685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ea typeface="Times New Roman" pitchFamily="18" charset="0"/>
                <a:cs typeface="Times New Roman" pitchFamily="18" charset="0"/>
              </a:rPr>
              <a:t>S</a:t>
            </a:r>
            <a:r>
              <a:rPr lang="ru-RU" sz="4400" b="1" i="1" baseline="-300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ea typeface="Times New Roman" pitchFamily="18" charset="0"/>
                <a:cs typeface="Times New Roman" pitchFamily="18" charset="0"/>
              </a:rPr>
              <a:t>б</a:t>
            </a:r>
            <a:r>
              <a:rPr lang="ru-RU" sz="4400" b="1" i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ea typeface="Times New Roman" pitchFamily="18" charset="0"/>
                <a:cs typeface="Times New Roman" pitchFamily="18" charset="0"/>
              </a:rPr>
              <a:t>=π(R + </a:t>
            </a:r>
            <a:r>
              <a:rPr lang="ru-RU" sz="4400" b="1" i="1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4400" b="1" i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ea typeface="Times New Roman" pitchFamily="18" charset="0"/>
                <a:cs typeface="Times New Roman" pitchFamily="18" charset="0"/>
              </a:rPr>
              <a:t>)l,</a:t>
            </a:r>
            <a:endParaRPr lang="ru-RU" sz="4400" b="1" i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313" y="142875"/>
            <a:ext cx="750093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spc="50" dirty="0">
                <a:ln w="11430"/>
                <a:solidFill>
                  <a:srgbClr val="C00000"/>
                </a:solidFill>
                <a:latin typeface="Times"/>
                <a:cs typeface="Times New Roman"/>
              </a:rPr>
              <a:t>Площадь полной поверхности</a:t>
            </a:r>
            <a:endParaRPr lang="ru-RU" sz="3600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313" y="2500313"/>
            <a:ext cx="4214812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spc="50" dirty="0">
                <a:ln w="11430"/>
                <a:solidFill>
                  <a:srgbClr val="C00000"/>
                </a:solidFill>
                <a:latin typeface="Times"/>
                <a:cs typeface="Times New Roman"/>
              </a:rPr>
              <a:t>Площадь боковой поверхности</a:t>
            </a:r>
            <a:endParaRPr lang="ru-RU" sz="32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build="allAtOnce"/>
      <p:bldP spid="15" grpId="0" build="allAtOnce"/>
      <p:bldP spid="1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000125"/>
            <a:ext cx="8643938" cy="4929188"/>
          </a:xfrm>
        </p:spPr>
        <p:txBody>
          <a:bodyPr/>
          <a:lstStyle/>
          <a:p>
            <a:pPr eaLnBrk="1" hangingPunct="1"/>
            <a:r>
              <a:rPr lang="ru-RU" sz="9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Хабаровске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071546"/>
            <a:ext cx="7128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Конусные тела в архитектуре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пользователь\Рабочий стол\конус\2216.jpg"/>
          <p:cNvPicPr>
            <a:picLocks noChangeAspect="1" noChangeArrowheads="1"/>
          </p:cNvPicPr>
          <p:nvPr/>
        </p:nvPicPr>
        <p:blipFill>
          <a:blip r:embed="rId2"/>
          <a:srcRect l="1616" t="6563" b="3436"/>
          <a:stretch>
            <a:fillRect/>
          </a:stretch>
        </p:blipFill>
        <p:spPr bwMode="auto">
          <a:xfrm>
            <a:off x="4214813" y="0"/>
            <a:ext cx="49291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Documents and Settings\пользователь\Рабочий стол\конус\0_2a4f_f5c7109f_XL.jpg"/>
          <p:cNvPicPr>
            <a:picLocks noChangeAspect="1" noChangeArrowheads="1"/>
          </p:cNvPicPr>
          <p:nvPr/>
        </p:nvPicPr>
        <p:blipFill>
          <a:blip r:embed="rId3"/>
          <a:srcRect t="4688" r="467" b="5313"/>
          <a:stretch>
            <a:fillRect/>
          </a:stretch>
        </p:blipFill>
        <p:spPr bwMode="auto">
          <a:xfrm>
            <a:off x="0" y="0"/>
            <a:ext cx="5072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643188"/>
            <a:ext cx="8229600" cy="1143000"/>
          </a:xfrm>
        </p:spPr>
        <p:txBody>
          <a:bodyPr/>
          <a:lstStyle/>
          <a:p>
            <a:pPr eaLnBrk="1" hangingPunct="1"/>
            <a:r>
              <a:rPr lang="ru-RU" sz="8800" b="1" i="1" u="sng" smtClean="0">
                <a:solidFill>
                  <a:srgbClr val="C00000"/>
                </a:solidFill>
              </a:rPr>
              <a:t>Конусные тела вокруг нас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3079750" cy="1233487"/>
          </a:xfrm>
        </p:spPr>
        <p:txBody>
          <a:bodyPr/>
          <a:lstStyle/>
          <a:p>
            <a:pPr algn="ctr" eaLnBrk="1" hangingPunct="1"/>
            <a:r>
              <a:rPr lang="ru-RU" sz="8000" i="1" smtClean="0">
                <a:solidFill>
                  <a:srgbClr val="FF0000"/>
                </a:solidFill>
              </a:rPr>
              <a:t>Конус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214290"/>
            <a:ext cx="5857884" cy="6215106"/>
          </a:xfrm>
          <a:blipFill dpi="0" rotWithShape="1">
            <a:blip r:embed="rId2"/>
            <a:srcRect/>
            <a:stretch>
              <a:fillRect/>
            </a:stretch>
          </a:blipFill>
          <a:effectLst>
            <a:softEdge rad="127000"/>
          </a:effectLst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Конус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75" y="1428750"/>
            <a:ext cx="4214813" cy="49291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Конусом называется тело. которое состоит из круга - основание конуса, точки, не лежащей в плоскости этого круга - вершины конуса, и всех отрезков, соединяющих вершину конуса с точками основания. Отрезки, соединяющие вершину конуса с точками окружности основания, называются образующими конуса.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072188" y="785813"/>
            <a:ext cx="43021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endParaRPr lang="ru-RU" sz="3600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50" y="5357813"/>
            <a:ext cx="46513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  <a:endParaRPr lang="ru-RU" sz="3600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3643313" y="2786063"/>
            <a:ext cx="4214812" cy="13573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4572000" y="3214688"/>
            <a:ext cx="4429125" cy="7143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72313" y="5786438"/>
            <a:ext cx="44291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</a:t>
            </a:r>
            <a:endParaRPr lang="ru-RU" sz="3600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7884" y="4786322"/>
            <a:ext cx="21431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.</a:t>
            </a:r>
            <a:endParaRPr lang="ru-RU" sz="3600" b="1" i="1" dirty="0">
              <a:solidFill>
                <a:srgbClr val="2DD8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4286250" y="3071813"/>
            <a:ext cx="3857625" cy="428625"/>
          </a:xfrm>
          <a:prstGeom prst="line">
            <a:avLst/>
          </a:prstGeom>
          <a:ln>
            <a:solidFill>
              <a:srgbClr val="2DD816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72188" y="5000625"/>
            <a:ext cx="49371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</a:t>
            </a:r>
            <a:endParaRPr lang="ru-RU" sz="3600" b="1" i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 animBg="1"/>
      <p:bldP spid="5" grpId="0" build="allAtOnce"/>
      <p:bldP spid="6" grpId="0" build="allAtOnce"/>
      <p:bldP spid="14" grpId="0" build="allAtOnce"/>
      <p:bldP spid="15" grpId="0" build="allAtOnce"/>
      <p:bldP spid="22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Documents and Settings\пользователь\Рабочий стол\rocketshiptn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"/>
            <a:ext cx="9144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14375" y="1785938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b="1" i="1" u="sng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Конусные тела в быту</a:t>
            </a:r>
            <a:r>
              <a:rPr lang="ru-RU" sz="11500" b="1" i="1" dirty="0">
                <a:ea typeface="+mj-ea"/>
                <a:cs typeface="+mj-cs"/>
              </a:rPr>
              <a:t/>
            </a:r>
            <a:br>
              <a:rPr lang="ru-RU" sz="11500" b="1" i="1" dirty="0">
                <a:ea typeface="+mj-ea"/>
                <a:cs typeface="+mj-cs"/>
              </a:rPr>
            </a:br>
            <a:endParaRPr lang="ru-RU" sz="60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nyc_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000372"/>
            <a:ext cx="4143404" cy="3718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age06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29124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06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143380"/>
            <a:ext cx="342902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06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8020" y="285728"/>
            <a:ext cx="4665980" cy="2561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286000" y="142875"/>
            <a:ext cx="5186363" cy="655638"/>
          </a:xfrm>
        </p:spPr>
        <p:txBody>
          <a:bodyPr/>
          <a:lstStyle/>
          <a:p>
            <a:pPr algn="ctr" eaLnBrk="1" hangingPunct="1"/>
            <a:r>
              <a:rPr lang="ru-RU" sz="2800" i="1" smtClean="0">
                <a:solidFill>
                  <a:srgbClr val="7030A0"/>
                </a:solidFill>
                <a:latin typeface="Comic Sans MS" pitchFamily="66" charset="0"/>
              </a:rPr>
              <a:t>Прямым круговым конусом </a:t>
            </a:r>
            <a:endParaRPr lang="ru-RU" sz="2800" smtClean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357313"/>
            <a:ext cx="4500562" cy="5214937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400" b="1" i="1" dirty="0" smtClean="0">
                <a:solidFill>
                  <a:srgbClr val="CC0000"/>
                </a:solidFill>
                <a:latin typeface="Comic Sans MS" pitchFamily="66" charset="0"/>
              </a:rPr>
              <a:t>называется тело, образованное при вращении прямоугольного треугольника вокруг катета.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b="1" i="1" dirty="0" smtClean="0">
              <a:solidFill>
                <a:srgbClr val="E00EA4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900" b="1" i="1" dirty="0" smtClean="0">
                <a:solidFill>
                  <a:srgbClr val="7030A0"/>
                </a:solidFill>
              </a:rPr>
              <a:t>Высотой конуса </a:t>
            </a:r>
            <a:r>
              <a:rPr lang="ru-RU" sz="2600" i="1" dirty="0" smtClean="0"/>
              <a:t>называется перпендикуляр, опущенный из вершины конуса на его основание</a:t>
            </a:r>
            <a:r>
              <a:rPr lang="ru-RU" sz="2600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900" b="1" i="1" dirty="0" smtClean="0">
                <a:solidFill>
                  <a:srgbClr val="7030A0"/>
                </a:solidFill>
              </a:rPr>
              <a:t>Осевым сечением конуса </a:t>
            </a:r>
            <a:r>
              <a:rPr lang="ru-RU" sz="2600" i="1" dirty="0" smtClean="0"/>
              <a:t>называется сечение конуса плоскостью, проходящей через его высоту. Плоскость, проходящая через образующую конуса и перпендикулярная осевому сечению, проходящему через эту образующую, называется </a:t>
            </a:r>
            <a:r>
              <a:rPr lang="ru-RU" sz="2900" b="1" i="1" dirty="0" smtClean="0">
                <a:solidFill>
                  <a:srgbClr val="7030A0"/>
                </a:solidFill>
              </a:rPr>
              <a:t>касательной плоскостью</a:t>
            </a:r>
            <a:r>
              <a:rPr lang="ru-RU" sz="26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i="1" dirty="0" smtClean="0"/>
              <a:t>конуса. При вращении образующей  вокруг оси  образуется</a:t>
            </a:r>
            <a:r>
              <a:rPr lang="ru-RU" sz="26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900" b="1" i="1" dirty="0" smtClean="0">
                <a:solidFill>
                  <a:srgbClr val="7030A0"/>
                </a:solidFill>
              </a:rPr>
              <a:t>боковая (коническая) поверхность конуса. </a:t>
            </a:r>
            <a:endParaRPr lang="ru-RU" sz="2600" b="1" i="1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пользователь\Рабочий стол\конус\42522~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38" y="2857496"/>
            <a:ext cx="2351814" cy="3241360"/>
          </a:xfrm>
          <a:effectLst>
            <a:softEdge rad="112500"/>
          </a:effectLst>
        </p:spPr>
      </p:pic>
      <p:pic>
        <p:nvPicPr>
          <p:cNvPr id="5" name="Рисунок 4" descr="krugtela2 p.jpg"/>
          <p:cNvPicPr>
            <a:picLocks noChangeAspect="1"/>
          </p:cNvPicPr>
          <p:nvPr/>
        </p:nvPicPr>
        <p:blipFill>
          <a:blip r:embed="rId3"/>
          <a:srcRect t="13966" r="1031"/>
          <a:stretch>
            <a:fillRect/>
          </a:stretch>
        </p:blipFill>
        <p:spPr>
          <a:xfrm>
            <a:off x="0" y="714356"/>
            <a:ext cx="4572000" cy="164305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..\..\Мои документы\Мои рисунки\Безымянный1.bmp"/>
          <p:cNvPicPr/>
          <p:nvPr/>
        </p:nvPicPr>
        <p:blipFill>
          <a:blip r:embed="rId2"/>
          <a:srcRect b="7576"/>
          <a:stretch>
            <a:fillRect/>
          </a:stretch>
        </p:blipFill>
        <p:spPr bwMode="auto">
          <a:xfrm>
            <a:off x="4643438" y="2143116"/>
            <a:ext cx="3838589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500063"/>
            <a:ext cx="9001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800" b="1" i="1">
                <a:latin typeface="Cambria" pitchFamily="18" charset="0"/>
              </a:rPr>
              <a:t>Площадь поверхности конуса</a:t>
            </a:r>
            <a:endParaRPr lang="ru-RU" sz="6000" i="1"/>
          </a:p>
        </p:txBody>
      </p:sp>
      <p:sp>
        <p:nvSpPr>
          <p:cNvPr id="6149" name="Прямоугольник 7"/>
          <p:cNvSpPr>
            <a:spLocks noChangeArrowheads="1"/>
          </p:cNvSpPr>
          <p:nvPr/>
        </p:nvSpPr>
        <p:spPr bwMode="auto">
          <a:xfrm>
            <a:off x="0" y="3571875"/>
            <a:ext cx="4214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 i="1">
                <a:latin typeface="Calibri" pitchFamily="34" charset="0"/>
              </a:rPr>
              <a:t> </a:t>
            </a:r>
            <a:endParaRPr lang="ru-RU" sz="2400" i="1">
              <a:latin typeface="Calibri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57188" y="1643063"/>
            <a:ext cx="33575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 i="1" u="sng">
                <a:solidFill>
                  <a:srgbClr val="002060"/>
                </a:solidFill>
                <a:latin typeface="Calibri" pitchFamily="34" charset="0"/>
              </a:rPr>
              <a:t>S</a:t>
            </a:r>
            <a:r>
              <a:rPr lang="ru-RU" sz="4400" b="1" i="1" u="sng">
                <a:solidFill>
                  <a:srgbClr val="002060"/>
                </a:solidFill>
                <a:latin typeface="Calibri" pitchFamily="34" charset="0"/>
              </a:rPr>
              <a:t>бок </a:t>
            </a:r>
            <a:r>
              <a:rPr lang="ru-RU" sz="5400" b="1" i="1" u="sng">
                <a:solidFill>
                  <a:srgbClr val="002060"/>
                </a:solidFill>
                <a:latin typeface="Calibri" pitchFamily="34" charset="0"/>
              </a:rPr>
              <a:t>= Пrl.</a:t>
            </a:r>
            <a:endParaRPr lang="ru-RU" sz="5400" i="1" u="sng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3500438"/>
            <a:ext cx="4286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 i="1" u="sng">
                <a:latin typeface="Calibri" pitchFamily="34" charset="0"/>
              </a:rPr>
              <a:t>S</a:t>
            </a:r>
            <a:r>
              <a:rPr lang="ru-RU" sz="4400" b="1" i="1" u="sng">
                <a:latin typeface="Calibri" pitchFamily="34" charset="0"/>
              </a:rPr>
              <a:t>кон</a:t>
            </a:r>
            <a:r>
              <a:rPr lang="ru-RU" b="1" i="1" u="sng">
                <a:latin typeface="Calibri" pitchFamily="34" charset="0"/>
              </a:rPr>
              <a:t> </a:t>
            </a:r>
            <a:r>
              <a:rPr lang="ru-RU" sz="4400" b="1" i="1" u="sng">
                <a:latin typeface="Calibri" pitchFamily="34" charset="0"/>
              </a:rPr>
              <a:t>= Пr (l + r).</a:t>
            </a:r>
            <a:endParaRPr lang="ru-RU" i="1" u="sng">
              <a:latin typeface="Calibri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allAtOnce"/>
      <p:bldP spid="6" grpId="0" build="allAtOnce"/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0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  <a:p>
            <a:pPr eaLnBrk="0" hangingPunct="0"/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71500" y="500063"/>
            <a:ext cx="77866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i="1">
                <a:latin typeface="Calibri" pitchFamily="34" charset="0"/>
              </a:rPr>
              <a:t>Конические сечения</a:t>
            </a:r>
            <a:endParaRPr lang="ru-RU" sz="660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50" y="1643063"/>
            <a:ext cx="7715250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как результат пересечения плоскости с конусом.</a:t>
            </a:r>
            <a:endParaRPr lang="en-US" sz="4000" i="1" u="sng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u="sng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u="sng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i="1" u="sng" dirty="0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00063" y="3286125"/>
            <a:ext cx="82867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i="1">
                <a:solidFill>
                  <a:srgbClr val="C00000"/>
                </a:solidFill>
                <a:latin typeface="Calibri" pitchFamily="34" charset="0"/>
              </a:rPr>
              <a:t>Сечения кругового конуса, параллельные его основанию - круги.</a:t>
            </a:r>
            <a:endParaRPr lang="ru-RU" sz="4000" b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пользователь\Рабочий стол\3.bmp"/>
          <p:cNvPicPr>
            <a:picLocks noChangeAspect="1" noChangeArrowheads="1"/>
          </p:cNvPicPr>
          <p:nvPr/>
        </p:nvPicPr>
        <p:blipFill>
          <a:blip r:embed="rId2"/>
          <a:srcRect r="4282"/>
          <a:stretch>
            <a:fillRect/>
          </a:stretch>
        </p:blipFill>
        <p:spPr bwMode="auto">
          <a:xfrm>
            <a:off x="4071934" y="1214422"/>
            <a:ext cx="4690292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428604"/>
            <a:ext cx="520046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Конические сечения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(Эллипс)</a:t>
            </a:r>
            <a:endParaRPr lang="ru-RU" sz="36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286000"/>
            <a:ext cx="3786188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</a:rPr>
              <a:t>Сечение, пересекающее только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одну часть кругового конуса </a:t>
            </a:r>
            <a:r>
              <a:rPr lang="ru-RU" sz="3200" i="1" dirty="0">
                <a:latin typeface="+mn-lt"/>
              </a:rPr>
              <a:t>и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не параллельное </a:t>
            </a:r>
            <a:r>
              <a:rPr lang="ru-RU" sz="3200" i="1" dirty="0">
                <a:latin typeface="+mn-lt"/>
              </a:rPr>
              <a:t>ни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i="1" dirty="0">
                <a:latin typeface="+mn-lt"/>
              </a:rPr>
              <a:t>одной его образующей - эллипс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пользователь\Рабочий стол\Копия 1.bmp"/>
          <p:cNvPicPr>
            <a:picLocks noChangeAspect="1" noChangeArrowheads="1"/>
          </p:cNvPicPr>
          <p:nvPr/>
        </p:nvPicPr>
        <p:blipFill>
          <a:blip r:embed="rId2"/>
          <a:srcRect r="3125" b="15042"/>
          <a:stretch>
            <a:fillRect/>
          </a:stretch>
        </p:blipFill>
        <p:spPr bwMode="auto">
          <a:xfrm>
            <a:off x="3857620" y="1105492"/>
            <a:ext cx="5203830" cy="560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00034" y="500042"/>
            <a:ext cx="510716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Конические сечения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(Парабола)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143125"/>
            <a:ext cx="4143375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</a:rPr>
              <a:t>Сечение, пересекающее только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одну часть кругового конуса</a:t>
            </a:r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200" i="1" dirty="0">
                <a:latin typeface="+mn-lt"/>
              </a:rPr>
              <a:t>и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параллельное</a:t>
            </a:r>
            <a:r>
              <a:rPr lang="ru-RU" sz="3200" i="1" dirty="0">
                <a:latin typeface="+mn-lt"/>
              </a:rPr>
              <a:t> одной из его образующих -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парабола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пользователь\Рабочий стол\Копия (2) 1.bmp"/>
          <p:cNvPicPr>
            <a:picLocks noChangeAspect="1" noChangeArrowheads="1"/>
          </p:cNvPicPr>
          <p:nvPr/>
        </p:nvPicPr>
        <p:blipFill>
          <a:blip r:embed="rId2"/>
          <a:srcRect r="8958"/>
          <a:stretch>
            <a:fillRect/>
          </a:stretch>
        </p:blipFill>
        <p:spPr bwMode="auto">
          <a:xfrm>
            <a:off x="3849688" y="0"/>
            <a:ext cx="5294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4282" y="357166"/>
            <a:ext cx="510716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Конические сечения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(гипербола)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75" y="2571750"/>
            <a:ext cx="4643438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</a:rPr>
              <a:t>Сечение, пересекающее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обе части кругового конуса</a:t>
            </a:r>
            <a:r>
              <a:rPr lang="ru-RU" sz="3200" i="1" dirty="0">
                <a:latin typeface="+mn-lt"/>
              </a:rPr>
              <a:t>, в общем случае является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гиперболой</a:t>
            </a:r>
            <a:r>
              <a:rPr lang="ru-RU" sz="3200" i="1" dirty="0">
                <a:latin typeface="+mn-lt"/>
              </a:rPr>
              <a:t>, состоящей из двух ветвей</a:t>
            </a:r>
            <a:endParaRPr lang="ru-RU" sz="3200" dirty="0"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643188"/>
            <a:ext cx="8229600" cy="1143000"/>
          </a:xfrm>
        </p:spPr>
        <p:txBody>
          <a:bodyPr/>
          <a:lstStyle/>
          <a:p>
            <a:pPr eaLnBrk="1" hangingPunct="1"/>
            <a:r>
              <a:rPr lang="ru-RU" sz="11500" b="1" i="1" u="sng" smtClean="0">
                <a:solidFill>
                  <a:srgbClr val="7030A0"/>
                </a:solidFill>
                <a:latin typeface="Garamond" pitchFamily="18" charset="0"/>
              </a:rPr>
              <a:t>Усеченный конус</a:t>
            </a:r>
            <a:endParaRPr lang="ru-RU" sz="11500" b="1" u="sng" smtClean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587</TotalTime>
  <Words>291</Words>
  <PresentationFormat>Экран (4:3)</PresentationFormat>
  <Paragraphs>44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Формула</vt:lpstr>
      <vt:lpstr>Слайд 1</vt:lpstr>
      <vt:lpstr>Конус</vt:lpstr>
      <vt:lpstr>Прямым круговым конусом </vt:lpstr>
      <vt:lpstr>Слайд 4</vt:lpstr>
      <vt:lpstr>Слайд 5</vt:lpstr>
      <vt:lpstr>Слайд 6</vt:lpstr>
      <vt:lpstr>Слайд 7</vt:lpstr>
      <vt:lpstr>Слайд 8</vt:lpstr>
      <vt:lpstr>Усеченный конус</vt:lpstr>
      <vt:lpstr>Усеченным конусом </vt:lpstr>
      <vt:lpstr>Слайд 11</vt:lpstr>
      <vt:lpstr>В Хабаровске</vt:lpstr>
      <vt:lpstr>Слайд 13</vt:lpstr>
      <vt:lpstr>Слайд 14</vt:lpstr>
      <vt:lpstr>Слайд 15</vt:lpstr>
      <vt:lpstr>Слайд 16</vt:lpstr>
      <vt:lpstr>Конусные тела вокруг нас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Конус</dc:title>
  <dc:creator>admin</dc:creator>
  <cp:lastModifiedBy>admin</cp:lastModifiedBy>
  <cp:revision>89</cp:revision>
  <dcterms:modified xsi:type="dcterms:W3CDTF">2014-01-05T11:19:14Z</dcterms:modified>
</cp:coreProperties>
</file>