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6"/>
  </p:notesMasterIdLst>
  <p:sldIdLst>
    <p:sldId id="256" r:id="rId2"/>
    <p:sldId id="257" r:id="rId3"/>
    <p:sldId id="265" r:id="rId4"/>
    <p:sldId id="283" r:id="rId5"/>
    <p:sldId id="266" r:id="rId6"/>
    <p:sldId id="267" r:id="rId7"/>
    <p:sldId id="258" r:id="rId8"/>
    <p:sldId id="268" r:id="rId9"/>
    <p:sldId id="261" r:id="rId10"/>
    <p:sldId id="262" r:id="rId11"/>
    <p:sldId id="270" r:id="rId12"/>
    <p:sldId id="260" r:id="rId13"/>
    <p:sldId id="269" r:id="rId14"/>
    <p:sldId id="271" r:id="rId15"/>
    <p:sldId id="281" r:id="rId16"/>
    <p:sldId id="279" r:id="rId17"/>
    <p:sldId id="280" r:id="rId18"/>
    <p:sldId id="272" r:id="rId19"/>
    <p:sldId id="273" r:id="rId20"/>
    <p:sldId id="274" r:id="rId21"/>
    <p:sldId id="275" r:id="rId22"/>
    <p:sldId id="276" r:id="rId23"/>
    <p:sldId id="277" r:id="rId24"/>
    <p:sldId id="28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3333FF"/>
    <a:srgbClr val="FF0066"/>
    <a:srgbClr val="696969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1831" autoAdjust="0"/>
  </p:normalViewPr>
  <p:slideViewPr>
    <p:cSldViewPr>
      <p:cViewPr varScale="1">
        <p:scale>
          <a:sx n="84" d="100"/>
          <a:sy n="84" d="100"/>
        </p:scale>
        <p:origin x="-15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E32C11-3D68-497D-8E56-45D6A0F95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C79090-BB09-4262-9E92-4178DE36A59C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060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92CB8-5A41-425E-B9F3-76F909235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2F8FA-2F89-4C12-8500-583D941E0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B8DF4-CA15-4EA6-96F0-F1961EC7A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A7276-2B12-4588-BCFB-4EAB4D2E8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D7CB-8D5D-4F85-90A7-E1828D2FF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76BDF-8201-44D4-A584-486EBFAC0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154DF-E7D3-40B8-8E05-6A82CEFF4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1936A-483C-4D5A-B237-BD08B6CF8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13316-D4B1-4D17-AC84-4A2900B40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B4F8-6F93-40DE-9868-017110DBA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C310-F18D-4D85-92DF-F791D6097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F8D44-FA49-407E-94A2-4F5A0CCBC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957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7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7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7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7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7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7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957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58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8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F8B01CC0-AE0B-4825-B226-BB12E3AAF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07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7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6434138" y="5811838"/>
            <a:ext cx="2709862" cy="10461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000" dirty="0" smtClean="0"/>
              <a:t>Презентация на тему </a:t>
            </a:r>
            <a:r>
              <a:rPr lang="en-US" sz="1000" dirty="0" smtClean="0"/>
              <a:t>“</a:t>
            </a:r>
            <a:r>
              <a:rPr lang="ru-RU" sz="1000" dirty="0" smtClean="0"/>
              <a:t>Цилиндр</a:t>
            </a:r>
            <a:r>
              <a:rPr lang="en-US" sz="1000" dirty="0" smtClean="0"/>
              <a:t>”</a:t>
            </a:r>
            <a:endParaRPr lang="ru-RU" sz="1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000" dirty="0" smtClean="0"/>
              <a:t>Выполнила</a:t>
            </a:r>
            <a:r>
              <a:rPr lang="en-US" sz="1000" dirty="0" smtClean="0"/>
              <a:t>: </a:t>
            </a:r>
            <a:r>
              <a:rPr lang="ru-RU" sz="1000" dirty="0" smtClean="0"/>
              <a:t>Артюхова Алина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000" dirty="0" smtClean="0"/>
              <a:t>Учитель</a:t>
            </a:r>
            <a:r>
              <a:rPr lang="en-US" sz="1000" dirty="0" smtClean="0"/>
              <a:t>:</a:t>
            </a:r>
            <a:r>
              <a:rPr lang="ru-RU" sz="1000" dirty="0" smtClean="0"/>
              <a:t> Потеряйкина О.Н.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000" dirty="0" smtClean="0"/>
              <a:t>МОУ СОШ №68   11 класс</a:t>
            </a:r>
          </a:p>
        </p:txBody>
      </p:sp>
      <p:pic>
        <p:nvPicPr>
          <p:cNvPr id="4099" name="Picture 34" descr="1i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lum bright="-12000" contrast="24000"/>
          </a:blip>
          <a:srcRect r="-2023"/>
          <a:stretch>
            <a:fillRect/>
          </a:stretch>
        </p:blipFill>
        <p:spPr>
          <a:xfrm>
            <a:off x="395288" y="2492375"/>
            <a:ext cx="2089150" cy="1749425"/>
          </a:xfrm>
        </p:spPr>
      </p:pic>
      <p:pic>
        <p:nvPicPr>
          <p:cNvPr id="4100" name="Picture 36" descr="i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333375"/>
            <a:ext cx="1389063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7" descr="i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868863"/>
            <a:ext cx="1270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8" descr="п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4508500"/>
            <a:ext cx="969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39" descr="еу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2924175"/>
            <a:ext cx="16557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0" descr="кнк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87675" y="2852738"/>
            <a:ext cx="1778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41" descr="80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4652963"/>
            <a:ext cx="17684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42" descr="68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00338" y="4724400"/>
            <a:ext cx="121761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43" descr="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48263" y="3068638"/>
            <a:ext cx="1584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44" descr="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5650" y="333375"/>
            <a:ext cx="1077913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45" descr="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627313" y="692150"/>
            <a:ext cx="2160587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82" name="Rectangle 46"/>
          <p:cNvSpPr>
            <a:spLocks noGrp="1" noChangeArrowheads="1"/>
          </p:cNvSpPr>
          <p:nvPr>
            <p:ph type="title"/>
          </p:nvPr>
        </p:nvSpPr>
        <p:spPr>
          <a:xfrm>
            <a:off x="323850" y="27813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i="1" dirty="0" smtClean="0">
                <a:solidFill>
                  <a:srgbClr val="FF0000"/>
                </a:solidFill>
              </a:rPr>
              <a:t>Цилиндр</a:t>
            </a:r>
          </a:p>
        </p:txBody>
      </p:sp>
      <p:pic>
        <p:nvPicPr>
          <p:cNvPr id="4111" name="Picture 47" descr="08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92725" y="620713"/>
            <a:ext cx="1358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9" decel="100000"/>
                                        <p:tgtEl>
                                          <p:spTgt spid="655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9" decel="100000"/>
                                        <p:tgtEl>
                                          <p:spTgt spid="655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9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9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7" grpId="0" build="p"/>
      <p:bldP spid="655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143125" y="5357813"/>
            <a:ext cx="4429125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692150"/>
            <a:ext cx="9037637" cy="3094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b="1" i="1" dirty="0" smtClean="0"/>
              <a:t>Площадь </a:t>
            </a:r>
            <a:r>
              <a:rPr lang="ru-RU" sz="3600" b="1" i="1" dirty="0" smtClean="0">
                <a:solidFill>
                  <a:srgbClr val="00B050"/>
                </a:solidFill>
              </a:rPr>
              <a:t>полной</a:t>
            </a:r>
            <a:r>
              <a:rPr lang="ru-RU" b="1" i="1" dirty="0" smtClean="0"/>
              <a:t> поверхности цилиндра - это сумма площадей боковой поверхности</a:t>
            </a:r>
            <a:r>
              <a:rPr lang="en-US" b="1" i="1" dirty="0" smtClean="0"/>
              <a:t> </a:t>
            </a:r>
            <a:r>
              <a:rPr lang="ru-RU" b="1" i="1" dirty="0" smtClean="0"/>
              <a:t>и двух оснований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3399FF"/>
                </a:solidFill>
              </a:rPr>
              <a:t>S = 2</a:t>
            </a:r>
            <a:r>
              <a:rPr lang="ru-RU" dirty="0" err="1" smtClean="0">
                <a:solidFill>
                  <a:srgbClr val="3399FF"/>
                </a:solidFill>
              </a:rPr>
              <a:t>п</a:t>
            </a:r>
            <a:r>
              <a:rPr lang="en-US" dirty="0" smtClean="0">
                <a:solidFill>
                  <a:srgbClr val="3399FF"/>
                </a:solidFill>
              </a:rPr>
              <a:t>Rh + 2×</a:t>
            </a:r>
            <a:r>
              <a:rPr lang="ru-RU" dirty="0" err="1" smtClean="0">
                <a:solidFill>
                  <a:srgbClr val="3399FF"/>
                </a:solidFill>
              </a:rPr>
              <a:t>п</a:t>
            </a:r>
            <a:r>
              <a:rPr lang="en-US" dirty="0" smtClean="0">
                <a:solidFill>
                  <a:srgbClr val="3399FF"/>
                </a:solidFill>
              </a:rPr>
              <a:t>R</a:t>
            </a:r>
            <a:r>
              <a:rPr lang="en-US" dirty="0" smtClean="0">
                <a:solidFill>
                  <a:srgbClr val="3399FF"/>
                </a:solidFill>
                <a:cs typeface="Arial" charset="0"/>
              </a:rPr>
              <a:t>×R    =&gt;    S=2</a:t>
            </a:r>
            <a:r>
              <a:rPr lang="ru-RU" dirty="0" err="1" smtClean="0">
                <a:solidFill>
                  <a:srgbClr val="3399FF"/>
                </a:solidFill>
                <a:cs typeface="Arial" charset="0"/>
              </a:rPr>
              <a:t>п</a:t>
            </a:r>
            <a:r>
              <a:rPr lang="en-US" dirty="0" smtClean="0">
                <a:solidFill>
                  <a:srgbClr val="3399FF"/>
                </a:solidFill>
                <a:cs typeface="Arial" charset="0"/>
              </a:rPr>
              <a:t>R (</a:t>
            </a:r>
            <a:r>
              <a:rPr lang="en-US" dirty="0" err="1" smtClean="0">
                <a:solidFill>
                  <a:srgbClr val="3399FF"/>
                </a:solidFill>
                <a:cs typeface="Arial" charset="0"/>
              </a:rPr>
              <a:t>h+R</a:t>
            </a:r>
            <a:r>
              <a:rPr lang="en-US" dirty="0" smtClean="0">
                <a:solidFill>
                  <a:srgbClr val="3399FF"/>
                </a:solidFill>
                <a:cs typeface="Arial" charset="0"/>
              </a:rPr>
              <a:t>)</a:t>
            </a: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2143125" y="3071813"/>
            <a:ext cx="4429125" cy="335756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143125" y="3071813"/>
            <a:ext cx="4429125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3643313" y="4929188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sz="2000">
                <a:solidFill>
                  <a:srgbClr val="C00000"/>
                </a:solidFill>
              </a:rPr>
              <a:t>S = 2</a:t>
            </a:r>
            <a:r>
              <a:rPr lang="ru-RU" sz="2000">
                <a:solidFill>
                  <a:srgbClr val="C00000"/>
                </a:solidFill>
              </a:rPr>
              <a:t>п</a:t>
            </a:r>
            <a:r>
              <a:rPr lang="en-US" sz="2000">
                <a:solidFill>
                  <a:srgbClr val="C00000"/>
                </a:solidFill>
              </a:rPr>
              <a:t>Rh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12295" name="TextBox 5"/>
          <p:cNvSpPr txBox="1">
            <a:spLocks noChangeArrowheads="1"/>
          </p:cNvSpPr>
          <p:nvPr/>
        </p:nvSpPr>
        <p:spPr bwMode="auto">
          <a:xfrm>
            <a:off x="3714750" y="3429000"/>
            <a:ext cx="1357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00000"/>
                </a:solidFill>
              </a:rPr>
              <a:t>S = </a:t>
            </a:r>
            <a:r>
              <a:rPr lang="ru-RU" sz="2000">
                <a:solidFill>
                  <a:srgbClr val="C00000"/>
                </a:solidFill>
              </a:rPr>
              <a:t>п</a:t>
            </a:r>
            <a:r>
              <a:rPr lang="en-US" sz="2000">
                <a:solidFill>
                  <a:srgbClr val="C00000"/>
                </a:solidFill>
              </a:rPr>
              <a:t>R×R</a:t>
            </a:r>
            <a:endParaRPr lang="ru-RU" sz="2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Получение цилиндра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315" name="Рисунок 3" descr="Вращение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698500"/>
            <a:ext cx="9144000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1714500"/>
            <a:ext cx="3714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66"/>
                </a:solidFill>
              </a:rPr>
              <a:t>Цилиндр может быть получен вращением прямоугольника вокруг одной из его сторон.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3357563"/>
            <a:ext cx="342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66"/>
                </a:solidFill>
              </a:rPr>
              <a:t>Например, вращением  прямоугольника</a:t>
            </a:r>
            <a:r>
              <a:rPr lang="en-US">
                <a:solidFill>
                  <a:srgbClr val="FF0066"/>
                </a:solidFill>
              </a:rPr>
              <a:t> ABCD </a:t>
            </a:r>
            <a:r>
              <a:rPr lang="ru-RU">
                <a:solidFill>
                  <a:srgbClr val="FF0066"/>
                </a:solidFill>
              </a:rPr>
              <a:t>вокруг стороны </a:t>
            </a:r>
            <a:r>
              <a:rPr lang="en-US">
                <a:solidFill>
                  <a:srgbClr val="FF0066"/>
                </a:solidFill>
              </a:rPr>
              <a:t>AB.</a:t>
            </a:r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Сечения</a:t>
            </a:r>
          </a:p>
        </p:txBody>
      </p:sp>
      <p:pic>
        <p:nvPicPr>
          <p:cNvPr id="14339" name="Рисунок 3" descr="image00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857375"/>
            <a:ext cx="832643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в конец 7">
            <a:hlinkClick r:id="rId3" action="ppaction://hlinksldjump" highlightClick="1"/>
          </p:cNvPr>
          <p:cNvSpPr/>
          <p:nvPr/>
        </p:nvSpPr>
        <p:spPr>
          <a:xfrm>
            <a:off x="357188" y="6143625"/>
            <a:ext cx="928687" cy="50006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Параллельно основаниям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5363" name="Рисунок 2" descr="Сечение КРУГ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857250"/>
            <a:ext cx="9144000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428625" y="6215063"/>
            <a:ext cx="571500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00375" y="3500438"/>
            <a:ext cx="2643188" cy="1214437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в конец 7">
            <a:hlinkClick r:id="rId4" action="ppaction://hlinksldjump" highlightClick="1"/>
          </p:cNvPr>
          <p:cNvSpPr/>
          <p:nvPr/>
        </p:nvSpPr>
        <p:spPr>
          <a:xfrm>
            <a:off x="1214438" y="6215063"/>
            <a:ext cx="571500" cy="4286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Перпендикулярно основаниям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428625" y="6215063"/>
            <a:ext cx="571500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88" name="Рисунок 6" descr="Сечение ПРЯМОУГОЛЬНИК.bmp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571500"/>
            <a:ext cx="9144000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1999456" y="4285457"/>
            <a:ext cx="300037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894138" y="3463925"/>
            <a:ext cx="3071812" cy="15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500438" y="1928813"/>
            <a:ext cx="1928812" cy="785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500438" y="5000625"/>
            <a:ext cx="1928812" cy="78581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Управляющая кнопка: в конец 9">
            <a:hlinkClick r:id="rId4" action="ppaction://hlinksldjump" highlightClick="1"/>
          </p:cNvPr>
          <p:cNvSpPr/>
          <p:nvPr/>
        </p:nvSpPr>
        <p:spPr>
          <a:xfrm>
            <a:off x="1214438" y="6215063"/>
            <a:ext cx="571500" cy="4286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6" descr="Сечение ПРЯМОУГОЛЬНИК.bmp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571500"/>
            <a:ext cx="9144000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Пересекая основания по хордам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428625" y="6215063"/>
            <a:ext cx="571500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999456" y="4285457"/>
            <a:ext cx="300037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894138" y="3463925"/>
            <a:ext cx="3071812" cy="15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500438" y="1928813"/>
            <a:ext cx="1928812" cy="785812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500438" y="5000625"/>
            <a:ext cx="1928812" cy="78581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Управляющая кнопка: в конец 9">
            <a:hlinkClick r:id="rId4" action="ppaction://hlinksldjump" highlightClick="1"/>
          </p:cNvPr>
          <p:cNvSpPr/>
          <p:nvPr/>
        </p:nvSpPr>
        <p:spPr>
          <a:xfrm>
            <a:off x="1214438" y="6215063"/>
            <a:ext cx="571500" cy="4286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5" descr="Сечение 5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857250"/>
            <a:ext cx="9144000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398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Пересекая только одно основание и касаясь другого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 одной точке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428625" y="6215063"/>
            <a:ext cx="571500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в конец 9">
            <a:hlinkClick r:id="rId4" action="ppaction://hlinksldjump" highlightClick="1"/>
          </p:cNvPr>
          <p:cNvSpPr/>
          <p:nvPr/>
        </p:nvSpPr>
        <p:spPr>
          <a:xfrm>
            <a:off x="1214438" y="6215063"/>
            <a:ext cx="571500" cy="4286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5" descr="Сечение ЭЛЛИПС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698500"/>
            <a:ext cx="9144000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11398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Не пересекая основания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428625" y="6215063"/>
            <a:ext cx="571500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в конец 9">
            <a:hlinkClick r:id="rId4" action="ppaction://hlinksldjump" highlightClick="1"/>
          </p:cNvPr>
          <p:cNvSpPr/>
          <p:nvPr/>
        </p:nvSpPr>
        <p:spPr>
          <a:xfrm>
            <a:off x="1214438" y="6215063"/>
            <a:ext cx="571500" cy="4286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1785926"/>
            <a:ext cx="6771213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Цилиндр</a:t>
            </a:r>
          </a:p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 архитектуре</a:t>
            </a:r>
          </a:p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города Хабаровска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625" y="6286500"/>
            <a:ext cx="714375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офисное здание на пересечении ул.КимЮЧена и Ленинградска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286500" y="2786063"/>
            <a:ext cx="2214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Офисное здание на пересечении ул. Ким-Ю-Чена и Ленинградская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8" name="Rectangle 38"/>
          <p:cNvSpPr>
            <a:spLocks noGrp="1" noChangeArrowheads="1"/>
          </p:cNvSpPr>
          <p:nvPr>
            <p:ph type="title"/>
          </p:nvPr>
        </p:nvSpPr>
        <p:spPr>
          <a:xfrm>
            <a:off x="1571625" y="142875"/>
            <a:ext cx="5472113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Определение</a:t>
            </a:r>
            <a:r>
              <a:rPr lang="ru-RU" dirty="0" smtClean="0"/>
              <a:t> </a:t>
            </a:r>
          </a:p>
        </p:txBody>
      </p:sp>
      <p:sp>
        <p:nvSpPr>
          <p:cNvPr id="112679" name="Rectangle 39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229600" cy="1684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Цилиндр</a:t>
            </a:r>
            <a:r>
              <a:rPr lang="ru-RU" sz="2400" b="1" i="1" dirty="0" smtClean="0"/>
              <a:t> - это</a:t>
            </a:r>
            <a:r>
              <a:rPr lang="ru-RU" sz="2400" dirty="0" smtClean="0"/>
              <a:t> </a:t>
            </a:r>
            <a:r>
              <a:rPr lang="ru-RU" sz="2400" b="1" i="1" dirty="0" smtClean="0"/>
              <a:t>фигура, состоящая из двух кругов, совмещаемых параллельным переносом и всех отрезков, соединяющих соответствующие точки этих кругов.</a:t>
            </a:r>
          </a:p>
        </p:txBody>
      </p:sp>
      <p:sp>
        <p:nvSpPr>
          <p:cNvPr id="512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5" name="Rectangle 45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6" name="Picture 47" descr="впв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000375"/>
            <a:ext cx="2166938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9" descr="п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3860800"/>
            <a:ext cx="24479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Блок-схема: магнитный диск 10"/>
          <p:cNvSpPr/>
          <p:nvPr/>
        </p:nvSpPr>
        <p:spPr>
          <a:xfrm>
            <a:off x="3286125" y="3286125"/>
            <a:ext cx="2286000" cy="3071813"/>
          </a:xfrm>
          <a:prstGeom prst="flowChartMagneticDisk">
            <a:avLst/>
          </a:prstGeom>
          <a:solidFill>
            <a:srgbClr val="92D05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8" grpId="0"/>
      <p:bldP spid="1126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3" descr="дом из серии Амурские Зори по ул.Тургенев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714500" y="500063"/>
            <a:ext cx="529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Дом из серии </a:t>
            </a:r>
            <a:r>
              <a:rPr lang="en-US"/>
              <a:t>“</a:t>
            </a:r>
            <a:r>
              <a:rPr lang="ru-RU"/>
              <a:t>Амурские Зори</a:t>
            </a:r>
            <a:r>
              <a:rPr lang="en-US"/>
              <a:t>”</a:t>
            </a:r>
            <a:r>
              <a:rPr lang="ru-RU"/>
              <a:t> по ул. Тургенева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жк Корон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6350"/>
            <a:ext cx="5857875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785813" y="3214688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ЖК </a:t>
            </a:r>
            <a:r>
              <a:rPr lang="en-US"/>
              <a:t>“</a:t>
            </a:r>
            <a:r>
              <a:rPr lang="ru-RU"/>
              <a:t>Корона</a:t>
            </a:r>
            <a:r>
              <a:rPr lang="en-US"/>
              <a:t>”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 descr="проэкт лед. дворц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69988"/>
            <a:ext cx="9144000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785938" y="357188"/>
            <a:ext cx="5357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Проект ледового дворца для хоккея с мячом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 descr="хабаровский единый диспетчерский центр управления перевозкам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5357813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5786438" y="2928938"/>
            <a:ext cx="2928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Хабаровский единый диспетчерский центр управления перевозками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3" descr="Мэрия Хабаровск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428625" y="214313"/>
            <a:ext cx="2357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Мэрия Хабаровска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</a:rPr>
              <a:t>Составляющие цилиндра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pic>
        <p:nvPicPr>
          <p:cNvPr id="6147" name="Рисунок 4" descr="цилиндр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1071563"/>
            <a:ext cx="945673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>
            <a:off x="500063" y="2071688"/>
            <a:ext cx="1357312" cy="714375"/>
          </a:xfrm>
          <a:prstGeom prst="rightArrow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42908" y="3357562"/>
            <a:ext cx="341244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ось цилиндра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428750" y="3929063"/>
            <a:ext cx="5572125" cy="0"/>
          </a:xfrm>
          <a:prstGeom prst="line">
            <a:avLst/>
          </a:prstGeom>
          <a:ln w="762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928688"/>
            <a:ext cx="80391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</a:rPr>
              <a:t>Составляющие цилиндра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42938" y="3714750"/>
            <a:ext cx="1357312" cy="714375"/>
          </a:xfrm>
          <a:prstGeom prst="rightArrow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1071546"/>
            <a:ext cx="4582024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боковая поверхность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18212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</a:rPr>
              <a:t>Составляющие цилиндра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pic>
        <p:nvPicPr>
          <p:cNvPr id="8195" name="Рисунок 4" descr="цилиндр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1071563"/>
            <a:ext cx="945673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357188" y="3571875"/>
            <a:ext cx="1357312" cy="714375"/>
          </a:xfrm>
          <a:prstGeom prst="rightArrow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000636"/>
            <a:ext cx="4885889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образующие цилиндра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6858000" y="3643313"/>
            <a:ext cx="1357313" cy="642937"/>
          </a:xfrm>
          <a:prstGeom prst="leftArrow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857375" y="4143376"/>
            <a:ext cx="27146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786981" y="4285457"/>
            <a:ext cx="271462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072481" y="4285457"/>
            <a:ext cx="271462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16632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19028 0.0060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</a:rPr>
              <a:t>Составляющие цилиндра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  <a:latin typeface="Consolas" pitchFamily="49" charset="0"/>
            </a:endParaRPr>
          </a:p>
        </p:txBody>
      </p:sp>
      <p:pic>
        <p:nvPicPr>
          <p:cNvPr id="9219" name="Рисунок 4" descr="цилиндр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1071563"/>
            <a:ext cx="945673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верх 8"/>
          <p:cNvSpPr/>
          <p:nvPr/>
        </p:nvSpPr>
        <p:spPr>
          <a:xfrm>
            <a:off x="3286125" y="5786438"/>
            <a:ext cx="1071563" cy="1071562"/>
          </a:xfrm>
          <a:prstGeom prst="upArrow">
            <a:avLst/>
          </a:prstGeom>
          <a:noFill/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3571876"/>
            <a:ext cx="37175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два основания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3071813" y="1928813"/>
            <a:ext cx="2357437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071813" y="4714875"/>
            <a:ext cx="2357437" cy="1071563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14813" y="1000125"/>
            <a:ext cx="1000125" cy="1000125"/>
          </a:xfrm>
          <a:prstGeom prst="down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7556E-17 L 0.00018 0.0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0033 -0.0856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Свойства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35975" cy="45307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800" dirty="0" smtClean="0"/>
              <a:t>1. Основания цилиндра равны, так как при параллельном переносе есть движение.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800" dirty="0" smtClean="0"/>
              <a:t>2. У цилиндра основания лежат в параллельных плоскостях, так как при параллельном переносе плоскость переходит в параллельную плоскость.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800" dirty="0" smtClean="0"/>
              <a:t>3. У цилиндра образующие параллельны и равны, так как при параллельном переносе точки смещаются по параллельным прямым на одно и тоже расстояние.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Прямой цилиндр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1267" name="Рисунок 4" descr="Пр. цилиндр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595313"/>
            <a:ext cx="9144000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5857892"/>
            <a:ext cx="80927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Образующие перпендикулярны основанию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929606" y="3428207"/>
            <a:ext cx="271462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86125" y="4786313"/>
            <a:ext cx="2286000" cy="158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287044" y="3428207"/>
            <a:ext cx="2714625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286125" y="4214813"/>
            <a:ext cx="2357438" cy="107156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Боковая поверхность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516563"/>
            <a:ext cx="7848600" cy="935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C – </a:t>
            </a:r>
            <a:r>
              <a:rPr lang="ru-RU" sz="2000" dirty="0" smtClean="0"/>
              <a:t>длина окружности  </a:t>
            </a:r>
            <a:r>
              <a:rPr lang="en-US" sz="2000" dirty="0" smtClean="0"/>
              <a:t>        C = 2</a:t>
            </a:r>
            <a:r>
              <a:rPr lang="ru-RU" sz="2000" dirty="0" err="1" smtClean="0"/>
              <a:t>п</a:t>
            </a:r>
            <a:r>
              <a:rPr lang="en-US" sz="2000" dirty="0" smtClean="0"/>
              <a:t>R</a:t>
            </a:r>
            <a:r>
              <a:rPr lang="ru-RU" sz="2000" dirty="0" smtClean="0"/>
              <a:t>                     </a:t>
            </a:r>
            <a:r>
              <a:rPr lang="en-US" sz="2000" dirty="0" smtClean="0"/>
              <a:t>S = Ch</a:t>
            </a: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h – </a:t>
            </a:r>
            <a:r>
              <a:rPr lang="ru-RU" sz="2000" dirty="0" smtClean="0"/>
              <a:t>высота</a:t>
            </a:r>
            <a:r>
              <a:rPr lang="en-US" sz="2000" dirty="0" smtClean="0"/>
              <a:t>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 = 2</a:t>
            </a:r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п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Rh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4313" y="1500188"/>
          <a:ext cx="8496300" cy="3487737"/>
        </p:xfrm>
        <a:graphic>
          <a:graphicData uri="http://schemas.openxmlformats.org/presentationml/2006/ole">
            <p:oleObj spid="_x0000_s1026" name="Точечный рисунок" r:id="rId3" imgW="6295238" imgH="2886478" progId="Paint.Picture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37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0063" y="1500188"/>
            <a:ext cx="2214562" cy="12144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2640291" y="1287437"/>
            <a:ext cx="645825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43856" y="3285332"/>
            <a:ext cx="21431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flipH="1">
            <a:off x="2857486" y="2857496"/>
            <a:ext cx="35719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solidFill>
                    <a:srgbClr val="3399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endParaRPr lang="ru-RU" sz="5400" b="1" dirty="0">
              <a:ln w="31550" cmpd="sng">
                <a:solidFill>
                  <a:srgbClr val="3399FF"/>
                </a:soli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500563" y="2143125"/>
            <a:ext cx="392906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394075" y="3249613"/>
            <a:ext cx="2214563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 flipH="1">
            <a:off x="4000496" y="2857496"/>
            <a:ext cx="35719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solidFill>
                    <a:srgbClr val="3399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endParaRPr lang="ru-RU" sz="5400" b="1" dirty="0">
              <a:ln w="31550" cmpd="sng">
                <a:solidFill>
                  <a:srgbClr val="3399FF"/>
                </a:soli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0800000" flipH="1" flipV="1">
            <a:off x="4857752" y="1285860"/>
            <a:ext cx="645825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8" grpId="0" animBg="1"/>
    </p:bld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636</TotalTime>
  <Words>286</Words>
  <Application>Microsoft Office PowerPoint</Application>
  <PresentationFormat>Экран (4:3)</PresentationFormat>
  <Paragraphs>51</Paragraphs>
  <Slides>24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Wingdings</vt:lpstr>
      <vt:lpstr>Consolas</vt:lpstr>
      <vt:lpstr>Comic Sans MS</vt:lpstr>
      <vt:lpstr>Орбита</vt:lpstr>
      <vt:lpstr>Точечный рисунок</vt:lpstr>
      <vt:lpstr>Цилиндр</vt:lpstr>
      <vt:lpstr>Определение </vt:lpstr>
      <vt:lpstr>Составляющие цилиндра</vt:lpstr>
      <vt:lpstr>Составляющие цилиндра</vt:lpstr>
      <vt:lpstr>Составляющие цилиндра</vt:lpstr>
      <vt:lpstr>Составляющие цилиндра</vt:lpstr>
      <vt:lpstr>Свойства</vt:lpstr>
      <vt:lpstr>Прямой цилиндр</vt:lpstr>
      <vt:lpstr>Боковая поверхность</vt:lpstr>
      <vt:lpstr>Слайд 10</vt:lpstr>
      <vt:lpstr>Получение цилиндра</vt:lpstr>
      <vt:lpstr>Сечения</vt:lpstr>
      <vt:lpstr>Параллельно основаниям</vt:lpstr>
      <vt:lpstr>Перпендикулярно основаниям</vt:lpstr>
      <vt:lpstr>Пересекая основания по хордам</vt:lpstr>
      <vt:lpstr>Пересекая только одно основание и касаясь другого в одной точке</vt:lpstr>
      <vt:lpstr>Не пересекая основания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Цилиндр</dc:title>
  <dc:subject>Урок в школе...</dc:subject>
  <dc:creator>Артюхова Алина</dc:creator>
  <cp:keywords>Презентация</cp:keywords>
  <cp:lastModifiedBy>admin</cp:lastModifiedBy>
  <cp:revision>120</cp:revision>
  <dcterms:created xsi:type="dcterms:W3CDTF">2009-11-08T15:36:31Z</dcterms:created>
  <dcterms:modified xsi:type="dcterms:W3CDTF">2014-01-05T11:37:36Z</dcterms:modified>
</cp:coreProperties>
</file>