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9" r:id="rId4"/>
    <p:sldId id="264" r:id="rId5"/>
    <p:sldId id="266" r:id="rId6"/>
    <p:sldId id="279" r:id="rId7"/>
    <p:sldId id="267" r:id="rId8"/>
    <p:sldId id="269" r:id="rId9"/>
    <p:sldId id="271" r:id="rId10"/>
    <p:sldId id="272" r:id="rId11"/>
    <p:sldId id="274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58" y="2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1F06C-007C-41FD-8CB9-7491A4C10162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01606-241D-4610-A840-593CF4DBB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07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01606-241D-4610-A840-593CF4DBB88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186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76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88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7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3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28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94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32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97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72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33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518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513546"/>
              </p:ext>
            </p:extLst>
          </p:nvPr>
        </p:nvGraphicFramePr>
        <p:xfrm>
          <a:off x="1716338" y="3284984"/>
          <a:ext cx="5544613" cy="2708958"/>
        </p:xfrm>
        <a:graphic>
          <a:graphicData uri="http://schemas.openxmlformats.org/drawingml/2006/table">
            <a:tbl>
              <a:tblPr/>
              <a:tblGrid>
                <a:gridCol w="691476"/>
                <a:gridCol w="691476"/>
                <a:gridCol w="691476"/>
                <a:gridCol w="691476"/>
                <a:gridCol w="691476"/>
                <a:gridCol w="691476"/>
                <a:gridCol w="691476"/>
                <a:gridCol w="704281"/>
              </a:tblGrid>
              <a:tr h="2323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3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3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3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</a:t>
                      </a:r>
                      <a:r>
                        <a:rPr lang="ru-RU" sz="1100" b="1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30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</a:t>
                      </a:r>
                      <a:r>
                        <a:rPr lang="ru-RU" sz="1100" b="1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3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1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3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3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47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3" y="476672"/>
            <a:ext cx="43091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По вертикали:</a:t>
            </a:r>
            <a:endParaRPr lang="ru-RU" sz="2400" dirty="0"/>
          </a:p>
          <a:p>
            <a:r>
              <a:rPr lang="ru-RU" sz="2400" dirty="0"/>
              <a:t> 2. Повелитель, </a:t>
            </a:r>
            <a:r>
              <a:rPr lang="ru-RU" sz="2400" dirty="0" smtClean="0"/>
              <a:t>главнокомандующий</a:t>
            </a:r>
          </a:p>
          <a:p>
            <a:r>
              <a:rPr lang="ru-RU" sz="2400" dirty="0" smtClean="0"/>
              <a:t>3</a:t>
            </a:r>
            <a:r>
              <a:rPr lang="ru-RU" sz="2400" dirty="0"/>
              <a:t>. Член </a:t>
            </a:r>
            <a:r>
              <a:rPr lang="ru-RU" sz="2400" dirty="0" smtClean="0"/>
              <a:t>сената</a:t>
            </a:r>
          </a:p>
          <a:p>
            <a:r>
              <a:rPr lang="ru-RU" sz="2400" dirty="0" smtClean="0"/>
              <a:t>4.Человек</a:t>
            </a:r>
            <a:r>
              <a:rPr lang="ru-RU" sz="2400" dirty="0"/>
              <a:t>, лишенный всех </a:t>
            </a:r>
            <a:r>
              <a:rPr lang="ru-RU" sz="2400" dirty="0" smtClean="0"/>
              <a:t>прав</a:t>
            </a:r>
          </a:p>
          <a:p>
            <a:r>
              <a:rPr lang="ru-RU" sz="2400" dirty="0" smtClean="0"/>
              <a:t>5</a:t>
            </a:r>
            <a:r>
              <a:rPr lang="ru-RU" sz="2400" dirty="0"/>
              <a:t>. Главная </a:t>
            </a:r>
            <a:r>
              <a:rPr lang="ru-RU" sz="2400" dirty="0" smtClean="0"/>
              <a:t>площадь в Риме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88645" y="476672"/>
            <a:ext cx="439248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По горизонтали:</a:t>
            </a:r>
            <a:endParaRPr lang="ru-RU" sz="2400" dirty="0"/>
          </a:p>
          <a:p>
            <a:pPr marL="342900" indent="-342900">
              <a:buAutoNum type="arabicPeriod"/>
            </a:pPr>
            <a:r>
              <a:rPr lang="ru-RU" sz="2400" dirty="0" smtClean="0"/>
              <a:t>Головной </a:t>
            </a:r>
            <a:r>
              <a:rPr lang="ru-RU" sz="2400" dirty="0"/>
              <a:t>убор, знак </a:t>
            </a:r>
            <a:r>
              <a:rPr lang="ru-RU" sz="2400" dirty="0" smtClean="0"/>
              <a:t>царской власти  </a:t>
            </a:r>
          </a:p>
          <a:p>
            <a:r>
              <a:rPr lang="ru-RU" sz="2400" dirty="0" smtClean="0"/>
              <a:t>6.   Какое </a:t>
            </a:r>
            <a:r>
              <a:rPr lang="ru-RU" sz="2400" dirty="0"/>
              <a:t>слово </a:t>
            </a:r>
            <a:r>
              <a:rPr lang="ru-RU" sz="2400" dirty="0" smtClean="0"/>
              <a:t>получилось?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60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rganization Chart 16"/>
          <p:cNvGrpSpPr>
            <a:grpSpLocks/>
          </p:cNvGrpSpPr>
          <p:nvPr/>
        </p:nvGrpSpPr>
        <p:grpSpPr bwMode="auto">
          <a:xfrm>
            <a:off x="2267743" y="260350"/>
            <a:ext cx="6617607" cy="6305865"/>
            <a:chOff x="2908" y="2461"/>
            <a:chExt cx="1441" cy="2006"/>
          </a:xfrm>
        </p:grpSpPr>
        <p:cxnSp>
          <p:nvCxnSpPr>
            <p:cNvPr id="5124" name="_s5124"/>
            <p:cNvCxnSpPr>
              <a:cxnSpLocks noChangeShapeType="1"/>
              <a:stCxn id="8" idx="3"/>
              <a:endCxn id="4" idx="2"/>
            </p:cNvCxnSpPr>
            <p:nvPr/>
          </p:nvCxnSpPr>
          <p:spPr bwMode="auto">
            <a:xfrm flipV="1">
              <a:off x="3841" y="2828"/>
              <a:ext cx="7" cy="1507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5" name="_s5125"/>
            <p:cNvCxnSpPr>
              <a:cxnSpLocks noChangeShapeType="1"/>
              <a:stCxn id="7" idx="3"/>
              <a:endCxn id="4" idx="2"/>
            </p:cNvCxnSpPr>
            <p:nvPr/>
          </p:nvCxnSpPr>
          <p:spPr bwMode="auto">
            <a:xfrm flipV="1">
              <a:off x="3844" y="2828"/>
              <a:ext cx="4" cy="1090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6" name="_s5126"/>
            <p:cNvCxnSpPr>
              <a:cxnSpLocks noChangeShapeType="1"/>
              <a:stCxn id="6" idx="3"/>
              <a:endCxn id="4" idx="2"/>
            </p:cNvCxnSpPr>
            <p:nvPr/>
          </p:nvCxnSpPr>
          <p:spPr bwMode="auto">
            <a:xfrm flipV="1">
              <a:off x="3841" y="2828"/>
              <a:ext cx="7" cy="689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7" name="_s5127"/>
            <p:cNvCxnSpPr>
              <a:cxnSpLocks noChangeShapeType="1"/>
              <a:stCxn id="5" idx="3"/>
              <a:endCxn id="4" idx="2"/>
            </p:cNvCxnSpPr>
            <p:nvPr/>
          </p:nvCxnSpPr>
          <p:spPr bwMode="auto">
            <a:xfrm flipV="1">
              <a:off x="3841" y="2828"/>
              <a:ext cx="7" cy="298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5128"/>
            <p:cNvSpPr>
              <a:spLocks noChangeArrowheads="1"/>
            </p:cNvSpPr>
            <p:nvPr/>
          </p:nvSpPr>
          <p:spPr bwMode="auto">
            <a:xfrm>
              <a:off x="3347" y="2461"/>
              <a:ext cx="1002" cy="36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9F67F"/>
                </a:gs>
                <a:gs pos="100000">
                  <a:srgbClr val="FFCC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Использование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труда рабов</a:t>
              </a:r>
            </a:p>
          </p:txBody>
        </p:sp>
        <p:sp>
          <p:nvSpPr>
            <p:cNvPr id="5" name="_s5129"/>
            <p:cNvSpPr>
              <a:spLocks noChangeArrowheads="1"/>
            </p:cNvSpPr>
            <p:nvPr/>
          </p:nvSpPr>
          <p:spPr bwMode="auto">
            <a:xfrm>
              <a:off x="2908" y="2988"/>
              <a:ext cx="933" cy="2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Имение (сельское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500" dirty="0">
                  <a:latin typeface="Arial" pitchFamily="34" charset="0"/>
                </a:rPr>
                <a:t>х</a:t>
              </a:r>
              <a:r>
                <a:rPr kumimoji="0" lang="ru-RU" altLang="ru-RU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озяйство)</a:t>
              </a:r>
            </a:p>
          </p:txBody>
        </p:sp>
        <p:sp>
          <p:nvSpPr>
            <p:cNvPr id="6" name="_s5130"/>
            <p:cNvSpPr>
              <a:spLocks noChangeArrowheads="1"/>
            </p:cNvSpPr>
            <p:nvPr/>
          </p:nvSpPr>
          <p:spPr bwMode="auto">
            <a:xfrm>
              <a:off x="2908" y="3354"/>
              <a:ext cx="933" cy="32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Каменоломни, рудники,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строительство дорог</a:t>
              </a:r>
            </a:p>
          </p:txBody>
        </p:sp>
        <p:sp>
          <p:nvSpPr>
            <p:cNvPr id="7" name="_s5131"/>
            <p:cNvSpPr>
              <a:spLocks noChangeArrowheads="1"/>
            </p:cNvSpPr>
            <p:nvPr/>
          </p:nvSpPr>
          <p:spPr bwMode="auto">
            <a:xfrm>
              <a:off x="2908" y="3790"/>
              <a:ext cx="936" cy="25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_s5132"/>
            <p:cNvSpPr>
              <a:spLocks noChangeArrowheads="1"/>
            </p:cNvSpPr>
            <p:nvPr/>
          </p:nvSpPr>
          <p:spPr bwMode="auto">
            <a:xfrm>
              <a:off x="2908" y="4202"/>
              <a:ext cx="933" cy="26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521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Рисунок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3717032"/>
            <a:ext cx="8485509" cy="2432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Рисунок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692696"/>
            <a:ext cx="8485510" cy="2636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684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rganization Chart 17"/>
          <p:cNvGrpSpPr>
            <a:grpSpLocks/>
          </p:cNvGrpSpPr>
          <p:nvPr/>
        </p:nvGrpSpPr>
        <p:grpSpPr bwMode="auto">
          <a:xfrm>
            <a:off x="2411760" y="260350"/>
            <a:ext cx="6484010" cy="6305865"/>
            <a:chOff x="2847" y="2461"/>
            <a:chExt cx="1502" cy="2006"/>
          </a:xfrm>
        </p:grpSpPr>
        <p:cxnSp>
          <p:nvCxnSpPr>
            <p:cNvPr id="6148" name="_s6148"/>
            <p:cNvCxnSpPr>
              <a:cxnSpLocks noChangeShapeType="1"/>
              <a:stCxn id="8" idx="3"/>
              <a:endCxn id="4" idx="2"/>
            </p:cNvCxnSpPr>
            <p:nvPr/>
          </p:nvCxnSpPr>
          <p:spPr bwMode="auto">
            <a:xfrm flipV="1">
              <a:off x="3841" y="2828"/>
              <a:ext cx="7" cy="1507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9" name="_s6149"/>
            <p:cNvCxnSpPr>
              <a:cxnSpLocks noChangeShapeType="1"/>
              <a:stCxn id="7" idx="3"/>
              <a:endCxn id="4" idx="2"/>
            </p:cNvCxnSpPr>
            <p:nvPr/>
          </p:nvCxnSpPr>
          <p:spPr bwMode="auto">
            <a:xfrm flipV="1">
              <a:off x="3848" y="2828"/>
              <a:ext cx="4" cy="1090"/>
            </a:xfrm>
            <a:prstGeom prst="bentConnector4">
              <a:avLst>
                <a:gd name="adj1" fmla="val -1800000"/>
                <a:gd name="adj2" fmla="val 55851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0" name="_s6150"/>
            <p:cNvCxnSpPr>
              <a:cxnSpLocks noChangeShapeType="1"/>
              <a:stCxn id="6" idx="3"/>
              <a:endCxn id="4" idx="2"/>
            </p:cNvCxnSpPr>
            <p:nvPr/>
          </p:nvCxnSpPr>
          <p:spPr bwMode="auto">
            <a:xfrm flipV="1">
              <a:off x="3841" y="2828"/>
              <a:ext cx="7" cy="689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1" name="_s6151"/>
            <p:cNvCxnSpPr>
              <a:cxnSpLocks noChangeShapeType="1"/>
              <a:stCxn id="5" idx="3"/>
              <a:endCxn id="4" idx="2"/>
            </p:cNvCxnSpPr>
            <p:nvPr/>
          </p:nvCxnSpPr>
          <p:spPr bwMode="auto">
            <a:xfrm flipV="1">
              <a:off x="3844" y="2828"/>
              <a:ext cx="4" cy="298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6152"/>
            <p:cNvSpPr>
              <a:spLocks noChangeArrowheads="1"/>
            </p:cNvSpPr>
            <p:nvPr/>
          </p:nvSpPr>
          <p:spPr bwMode="auto">
            <a:xfrm>
              <a:off x="3347" y="2461"/>
              <a:ext cx="1002" cy="36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9F67F"/>
                </a:gs>
                <a:gs pos="100000">
                  <a:srgbClr val="FFCC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Использование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труда рабов</a:t>
              </a:r>
            </a:p>
          </p:txBody>
        </p:sp>
        <p:sp>
          <p:nvSpPr>
            <p:cNvPr id="5" name="_s6153"/>
            <p:cNvSpPr>
              <a:spLocks noChangeArrowheads="1"/>
            </p:cNvSpPr>
            <p:nvPr/>
          </p:nvSpPr>
          <p:spPr bwMode="auto">
            <a:xfrm>
              <a:off x="2847" y="2988"/>
              <a:ext cx="998" cy="2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500" dirty="0" smtClean="0">
                  <a:latin typeface="Arial" pitchFamily="34" charset="0"/>
                </a:rPr>
                <a:t>Имение (с</a:t>
              </a:r>
              <a:r>
                <a:rPr kumimoji="0" lang="ru-RU" altLang="ru-RU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ельское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500" dirty="0">
                  <a:latin typeface="Arial" pitchFamily="34" charset="0"/>
                </a:rPr>
                <a:t>х</a:t>
              </a:r>
              <a:r>
                <a:rPr kumimoji="0" lang="ru-RU" altLang="ru-RU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озяйство)</a:t>
              </a:r>
            </a:p>
          </p:txBody>
        </p:sp>
        <p:sp>
          <p:nvSpPr>
            <p:cNvPr id="6" name="_s6154"/>
            <p:cNvSpPr>
              <a:spLocks noChangeArrowheads="1"/>
            </p:cNvSpPr>
            <p:nvPr/>
          </p:nvSpPr>
          <p:spPr bwMode="auto">
            <a:xfrm>
              <a:off x="2847" y="3354"/>
              <a:ext cx="994" cy="32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Каменоломни, рудники,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строительство дорог</a:t>
              </a:r>
            </a:p>
          </p:txBody>
        </p:sp>
        <p:sp>
          <p:nvSpPr>
            <p:cNvPr id="7" name="_s6155"/>
            <p:cNvSpPr>
              <a:spLocks noChangeArrowheads="1"/>
            </p:cNvSpPr>
            <p:nvPr/>
          </p:nvSpPr>
          <p:spPr bwMode="auto">
            <a:xfrm>
              <a:off x="2847" y="3790"/>
              <a:ext cx="1001" cy="25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latin typeface="Arial" pitchFamily="34" charset="0"/>
                </a:rPr>
                <a:t>При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слуга в доме </a:t>
              </a:r>
            </a:p>
          </p:txBody>
        </p:sp>
        <p:sp>
          <p:nvSpPr>
            <p:cNvPr id="8" name="_s6156"/>
            <p:cNvSpPr>
              <a:spLocks noChangeArrowheads="1"/>
            </p:cNvSpPr>
            <p:nvPr/>
          </p:nvSpPr>
          <p:spPr bwMode="auto">
            <a:xfrm>
              <a:off x="2847" y="4202"/>
              <a:ext cx="994" cy="26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804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" y="1555595"/>
            <a:ext cx="7277100" cy="374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6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rganization Chart 38"/>
          <p:cNvGrpSpPr>
            <a:grpSpLocks/>
          </p:cNvGrpSpPr>
          <p:nvPr/>
        </p:nvGrpSpPr>
        <p:grpSpPr bwMode="auto">
          <a:xfrm>
            <a:off x="2339752" y="260350"/>
            <a:ext cx="6556019" cy="6305865"/>
            <a:chOff x="2908" y="2461"/>
            <a:chExt cx="1441" cy="2006"/>
          </a:xfrm>
        </p:grpSpPr>
        <p:cxnSp>
          <p:nvCxnSpPr>
            <p:cNvPr id="7172" name="_s7172"/>
            <p:cNvCxnSpPr>
              <a:cxnSpLocks noChangeShapeType="1"/>
              <a:stCxn id="8" idx="3"/>
              <a:endCxn id="4" idx="2"/>
            </p:cNvCxnSpPr>
            <p:nvPr/>
          </p:nvCxnSpPr>
          <p:spPr bwMode="auto">
            <a:xfrm flipV="1">
              <a:off x="3848" y="2828"/>
              <a:ext cx="0" cy="1507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73" name="_s7173"/>
            <p:cNvCxnSpPr>
              <a:cxnSpLocks noChangeShapeType="1"/>
              <a:stCxn id="7" idx="3"/>
              <a:endCxn id="4" idx="2"/>
            </p:cNvCxnSpPr>
            <p:nvPr/>
          </p:nvCxnSpPr>
          <p:spPr bwMode="auto">
            <a:xfrm flipV="1">
              <a:off x="3848" y="2828"/>
              <a:ext cx="0" cy="1090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74" name="_s7174"/>
            <p:cNvCxnSpPr>
              <a:cxnSpLocks noChangeShapeType="1"/>
              <a:stCxn id="6" idx="3"/>
              <a:endCxn id="4" idx="2"/>
            </p:cNvCxnSpPr>
            <p:nvPr/>
          </p:nvCxnSpPr>
          <p:spPr bwMode="auto">
            <a:xfrm flipV="1">
              <a:off x="3841" y="2828"/>
              <a:ext cx="7" cy="689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75" name="_s7175"/>
            <p:cNvCxnSpPr>
              <a:cxnSpLocks noChangeShapeType="1"/>
              <a:stCxn id="5" idx="3"/>
              <a:endCxn id="4" idx="2"/>
            </p:cNvCxnSpPr>
            <p:nvPr/>
          </p:nvCxnSpPr>
          <p:spPr bwMode="auto">
            <a:xfrm flipV="1">
              <a:off x="3841" y="2828"/>
              <a:ext cx="7" cy="290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7176"/>
            <p:cNvSpPr>
              <a:spLocks noChangeArrowheads="1"/>
            </p:cNvSpPr>
            <p:nvPr/>
          </p:nvSpPr>
          <p:spPr bwMode="auto">
            <a:xfrm>
              <a:off x="3347" y="2461"/>
              <a:ext cx="1002" cy="36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9F67F"/>
                </a:gs>
                <a:gs pos="100000">
                  <a:srgbClr val="FFCC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Использование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труда рабов</a:t>
              </a:r>
            </a:p>
          </p:txBody>
        </p:sp>
        <p:sp>
          <p:nvSpPr>
            <p:cNvPr id="5" name="_s7177"/>
            <p:cNvSpPr>
              <a:spLocks noChangeArrowheads="1"/>
            </p:cNvSpPr>
            <p:nvPr/>
          </p:nvSpPr>
          <p:spPr bwMode="auto">
            <a:xfrm>
              <a:off x="2925" y="2973"/>
              <a:ext cx="916" cy="29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Имение   (сельское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500" dirty="0">
                  <a:latin typeface="Arial" pitchFamily="34" charset="0"/>
                </a:rPr>
                <a:t>х</a:t>
              </a:r>
              <a:r>
                <a:rPr kumimoji="0" lang="ru-RU" altLang="ru-RU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озяйство)</a:t>
              </a:r>
            </a:p>
          </p:txBody>
        </p:sp>
        <p:sp>
          <p:nvSpPr>
            <p:cNvPr id="6" name="_s7178"/>
            <p:cNvSpPr>
              <a:spLocks noChangeArrowheads="1"/>
            </p:cNvSpPr>
            <p:nvPr/>
          </p:nvSpPr>
          <p:spPr bwMode="auto">
            <a:xfrm>
              <a:off x="2908" y="3354"/>
              <a:ext cx="933" cy="32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Каменоломни, рудники,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строительство дорог</a:t>
              </a:r>
            </a:p>
          </p:txBody>
        </p:sp>
        <p:sp>
          <p:nvSpPr>
            <p:cNvPr id="7" name="_s7179"/>
            <p:cNvSpPr>
              <a:spLocks noChangeArrowheads="1"/>
            </p:cNvSpPr>
            <p:nvPr/>
          </p:nvSpPr>
          <p:spPr bwMode="auto">
            <a:xfrm>
              <a:off x="2908" y="3790"/>
              <a:ext cx="940" cy="25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400" dirty="0" smtClean="0">
                  <a:latin typeface="Arial" pitchFamily="34" charset="0"/>
                </a:rPr>
                <a:t>При</a:t>
              </a: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слуга в доме</a:t>
              </a:r>
            </a:p>
          </p:txBody>
        </p:sp>
        <p:sp>
          <p:nvSpPr>
            <p:cNvPr id="8" name="_s7180"/>
            <p:cNvSpPr>
              <a:spLocks noChangeArrowheads="1"/>
            </p:cNvSpPr>
            <p:nvPr/>
          </p:nvSpPr>
          <p:spPr bwMode="auto">
            <a:xfrm>
              <a:off x="2908" y="4202"/>
              <a:ext cx="940" cy="26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Гладиаторские бои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87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446245"/>
              </p:ext>
            </p:extLst>
          </p:nvPr>
        </p:nvGraphicFramePr>
        <p:xfrm>
          <a:off x="611560" y="692701"/>
          <a:ext cx="7920883" cy="4616270"/>
        </p:xfrm>
        <a:graphic>
          <a:graphicData uri="http://schemas.openxmlformats.org/drawingml/2006/table">
            <a:tbl>
              <a:tblPr/>
              <a:tblGrid>
                <a:gridCol w="987824"/>
                <a:gridCol w="987824"/>
                <a:gridCol w="931096"/>
                <a:gridCol w="1017361"/>
                <a:gridCol w="1017361"/>
                <a:gridCol w="985476"/>
                <a:gridCol w="987824"/>
                <a:gridCol w="1006117"/>
              </a:tblGrid>
              <a:tr h="4189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895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895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95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  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Ф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95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6</a:t>
                      </a:r>
                      <a:r>
                        <a:rPr lang="ru-RU" sz="28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Р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А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  Б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</a:t>
                      </a:r>
                      <a:r>
                        <a:rPr lang="ru-RU" sz="28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С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В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О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95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95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Н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У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95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М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95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895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89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Р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21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Блок-схема: перфолента 7"/>
          <p:cNvGrpSpPr>
            <a:grpSpLocks/>
          </p:cNvGrpSpPr>
          <p:nvPr/>
        </p:nvGrpSpPr>
        <p:grpSpPr bwMode="auto">
          <a:xfrm>
            <a:off x="2663824" y="2143624"/>
            <a:ext cx="4015581" cy="2507751"/>
            <a:chOff x="1678" y="1340"/>
            <a:chExt cx="2377" cy="1590"/>
          </a:xfrm>
        </p:grpSpPr>
        <p:pic>
          <p:nvPicPr>
            <p:cNvPr id="17409" name="Блок-схема: перфолента 7"/>
            <p:cNvPicPr>
              <a:picLocks noChangeArrowheads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8" y="1340"/>
              <a:ext cx="2377" cy="15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410" name="Text Box 2"/>
            <p:cNvSpPr txBox="1">
              <a:spLocks noChangeArrowheads="1"/>
            </p:cNvSpPr>
            <p:nvPr/>
          </p:nvSpPr>
          <p:spPr bwMode="auto">
            <a:xfrm>
              <a:off x="1921" y="1624"/>
              <a:ext cx="1774" cy="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/>
              <a:r>
                <a:rPr lang="ru-RU" altLang="ru-RU" sz="6000" b="1" i="1" dirty="0">
                  <a:latin typeface="Arial" pitchFamily="34" charset="0"/>
                  <a:cs typeface="Arial" pitchFamily="34" charset="0"/>
                </a:rPr>
                <a:t>РАБЫ</a:t>
              </a:r>
            </a:p>
          </p:txBody>
        </p:sp>
      </p:grpSp>
      <p:sp>
        <p:nvSpPr>
          <p:cNvPr id="9" name="Стрелка вниз 8"/>
          <p:cNvSpPr/>
          <p:nvPr/>
        </p:nvSpPr>
        <p:spPr>
          <a:xfrm>
            <a:off x="5429250" y="4214813"/>
            <a:ext cx="571500" cy="642937"/>
          </a:xfrm>
          <a:prstGeom prst="downArrow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лево 9"/>
          <p:cNvSpPr/>
          <p:nvPr/>
        </p:nvSpPr>
        <p:spPr>
          <a:xfrm rot="18641899">
            <a:off x="1963738" y="4227513"/>
            <a:ext cx="684212" cy="595312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6357938" y="3328931"/>
            <a:ext cx="642937" cy="64293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>
            <a:off x="4359085" y="1500686"/>
            <a:ext cx="642938" cy="642938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01086" y="1645363"/>
            <a:ext cx="2500330" cy="50006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должники</a:t>
            </a:r>
            <a:r>
              <a:rPr lang="ru-RU" sz="2800" b="1" i="1" dirty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 </a:t>
            </a:r>
            <a:endParaRPr lang="ru-RU" sz="2800" b="1" dirty="0"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5720" y="4929198"/>
            <a:ext cx="3857652" cy="109209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 smtClean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приговорённые</a:t>
            </a:r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600" b="1" i="1" dirty="0" smtClean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 smtClean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судом</a:t>
            </a:r>
            <a:endParaRPr lang="ru-RU" sz="3600" b="1" i="1" dirty="0"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трелка вверх 18"/>
          <p:cNvSpPr/>
          <p:nvPr/>
        </p:nvSpPr>
        <p:spPr>
          <a:xfrm rot="18311013">
            <a:off x="1912938" y="2270125"/>
            <a:ext cx="642938" cy="642937"/>
          </a:xfrm>
          <a:prstGeom prst="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59832" y="764704"/>
            <a:ext cx="5256584" cy="67332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з</a:t>
            </a:r>
            <a:r>
              <a:rPr lang="ru-RU" sz="3200" b="1" i="1" dirty="0" smtClean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ахваченные </a:t>
            </a:r>
            <a:r>
              <a:rPr lang="ru-RU" sz="3200" b="1" i="1" dirty="0" smtClean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пиратами</a:t>
            </a:r>
            <a:r>
              <a:rPr lang="ru-RU" sz="3200" b="1" i="1" dirty="0" smtClean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 </a:t>
            </a:r>
            <a:endParaRPr lang="ru-RU" sz="3200" b="1" dirty="0"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92280" y="3039563"/>
            <a:ext cx="1919065" cy="10524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д</a:t>
            </a:r>
            <a:r>
              <a:rPr lang="ru-RU" sz="3600" b="1" i="1" dirty="0" smtClean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ети </a:t>
            </a:r>
            <a:r>
              <a:rPr lang="ru-RU" sz="3600" b="1" i="1" dirty="0" smtClean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рабов</a:t>
            </a:r>
            <a:endParaRPr lang="ru-RU" sz="2800" b="1" dirty="0"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740343" y="4929198"/>
            <a:ext cx="3596980" cy="67332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 smtClean="0">
                <a:ln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военнопленные</a:t>
            </a:r>
            <a:endParaRPr lang="ru-RU" sz="3200" b="1" dirty="0"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50531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Organization Chart 16"/>
          <p:cNvGrpSpPr>
            <a:grpSpLocks/>
          </p:cNvGrpSpPr>
          <p:nvPr/>
        </p:nvGrpSpPr>
        <p:grpSpPr bwMode="auto">
          <a:xfrm>
            <a:off x="2650852" y="260350"/>
            <a:ext cx="4466235" cy="6305865"/>
            <a:chOff x="3091" y="2461"/>
            <a:chExt cx="1258" cy="2006"/>
          </a:xfrm>
        </p:grpSpPr>
        <p:cxnSp>
          <p:nvCxnSpPr>
            <p:cNvPr id="3085" name="_s3085"/>
            <p:cNvCxnSpPr>
              <a:cxnSpLocks noChangeShapeType="1"/>
              <a:stCxn id="14" idx="3"/>
              <a:endCxn id="10" idx="2"/>
            </p:cNvCxnSpPr>
            <p:nvPr/>
          </p:nvCxnSpPr>
          <p:spPr bwMode="auto">
            <a:xfrm flipV="1">
              <a:off x="3841" y="2828"/>
              <a:ext cx="7" cy="1507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6" name="_s3086"/>
            <p:cNvCxnSpPr>
              <a:cxnSpLocks noChangeShapeType="1"/>
              <a:stCxn id="13" idx="3"/>
              <a:endCxn id="10" idx="2"/>
            </p:cNvCxnSpPr>
            <p:nvPr/>
          </p:nvCxnSpPr>
          <p:spPr bwMode="auto">
            <a:xfrm flipV="1">
              <a:off x="3841" y="2828"/>
              <a:ext cx="7" cy="1090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7" name="_s3087"/>
            <p:cNvCxnSpPr>
              <a:cxnSpLocks noChangeShapeType="1"/>
              <a:stCxn id="12" idx="3"/>
              <a:endCxn id="10" idx="2"/>
            </p:cNvCxnSpPr>
            <p:nvPr/>
          </p:nvCxnSpPr>
          <p:spPr bwMode="auto">
            <a:xfrm flipV="1">
              <a:off x="3841" y="2828"/>
              <a:ext cx="7" cy="689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8" name="_s3088"/>
            <p:cNvCxnSpPr>
              <a:cxnSpLocks noChangeShapeType="1"/>
              <a:stCxn id="11" idx="3"/>
              <a:endCxn id="10" idx="2"/>
            </p:cNvCxnSpPr>
            <p:nvPr/>
          </p:nvCxnSpPr>
          <p:spPr bwMode="auto">
            <a:xfrm flipV="1">
              <a:off x="3845" y="2828"/>
              <a:ext cx="3" cy="298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_s3089"/>
            <p:cNvSpPr>
              <a:spLocks noChangeArrowheads="1"/>
            </p:cNvSpPr>
            <p:nvPr/>
          </p:nvSpPr>
          <p:spPr bwMode="auto">
            <a:xfrm>
              <a:off x="3347" y="2461"/>
              <a:ext cx="1002" cy="36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9F67F"/>
                </a:gs>
                <a:gs pos="100000">
                  <a:srgbClr val="FFCC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Использование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труда рабов</a:t>
              </a:r>
            </a:p>
          </p:txBody>
        </p:sp>
        <p:sp>
          <p:nvSpPr>
            <p:cNvPr id="11" name="_s3090"/>
            <p:cNvSpPr>
              <a:spLocks noChangeArrowheads="1"/>
            </p:cNvSpPr>
            <p:nvPr/>
          </p:nvSpPr>
          <p:spPr bwMode="auto">
            <a:xfrm>
              <a:off x="3091" y="2988"/>
              <a:ext cx="754" cy="2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_s3091"/>
            <p:cNvSpPr>
              <a:spLocks noChangeArrowheads="1"/>
            </p:cNvSpPr>
            <p:nvPr/>
          </p:nvSpPr>
          <p:spPr bwMode="auto">
            <a:xfrm>
              <a:off x="3091" y="3354"/>
              <a:ext cx="750" cy="32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_s3092"/>
            <p:cNvSpPr>
              <a:spLocks noChangeArrowheads="1"/>
            </p:cNvSpPr>
            <p:nvPr/>
          </p:nvSpPr>
          <p:spPr bwMode="auto">
            <a:xfrm>
              <a:off x="3091" y="3790"/>
              <a:ext cx="750" cy="25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 </a:t>
              </a:r>
            </a:p>
          </p:txBody>
        </p:sp>
        <p:sp>
          <p:nvSpPr>
            <p:cNvPr id="14" name="_s3093"/>
            <p:cNvSpPr>
              <a:spLocks noChangeArrowheads="1"/>
            </p:cNvSpPr>
            <p:nvPr/>
          </p:nvSpPr>
          <p:spPr bwMode="auto">
            <a:xfrm>
              <a:off x="3091" y="4202"/>
              <a:ext cx="750" cy="26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485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IMGP16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" y="1243013"/>
            <a:ext cx="7839075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719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ICT00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12"/>
          <a:stretch>
            <a:fillRect/>
          </a:stretch>
        </p:blipFill>
        <p:spPr bwMode="auto">
          <a:xfrm>
            <a:off x="395288" y="1628775"/>
            <a:ext cx="8316912" cy="403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868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rganization Chart 16"/>
          <p:cNvGrpSpPr>
            <a:grpSpLocks/>
          </p:cNvGrpSpPr>
          <p:nvPr/>
        </p:nvGrpSpPr>
        <p:grpSpPr bwMode="auto">
          <a:xfrm>
            <a:off x="2555775" y="260350"/>
            <a:ext cx="6331560" cy="6305865"/>
            <a:chOff x="2908" y="2461"/>
            <a:chExt cx="1441" cy="2006"/>
          </a:xfrm>
        </p:grpSpPr>
        <p:cxnSp>
          <p:nvCxnSpPr>
            <p:cNvPr id="4100" name="_s4100"/>
            <p:cNvCxnSpPr>
              <a:cxnSpLocks noChangeShapeType="1"/>
              <a:stCxn id="8" idx="3"/>
              <a:endCxn id="4" idx="2"/>
            </p:cNvCxnSpPr>
            <p:nvPr/>
          </p:nvCxnSpPr>
          <p:spPr bwMode="auto">
            <a:xfrm flipV="1">
              <a:off x="3844" y="2828"/>
              <a:ext cx="4" cy="1507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01" name="_s4101"/>
            <p:cNvCxnSpPr>
              <a:cxnSpLocks noChangeShapeType="1"/>
              <a:stCxn id="7" idx="3"/>
              <a:endCxn id="4" idx="2"/>
            </p:cNvCxnSpPr>
            <p:nvPr/>
          </p:nvCxnSpPr>
          <p:spPr bwMode="auto">
            <a:xfrm flipV="1">
              <a:off x="3844" y="2828"/>
              <a:ext cx="4" cy="1090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02" name="_s4102"/>
            <p:cNvCxnSpPr>
              <a:cxnSpLocks noChangeShapeType="1"/>
              <a:stCxn id="6" idx="3"/>
              <a:endCxn id="4" idx="2"/>
            </p:cNvCxnSpPr>
            <p:nvPr/>
          </p:nvCxnSpPr>
          <p:spPr bwMode="auto">
            <a:xfrm flipV="1">
              <a:off x="3841" y="2828"/>
              <a:ext cx="7" cy="689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03" name="_s4103"/>
            <p:cNvCxnSpPr>
              <a:cxnSpLocks noChangeShapeType="1"/>
              <a:stCxn id="5" idx="3"/>
              <a:endCxn id="4" idx="2"/>
            </p:cNvCxnSpPr>
            <p:nvPr/>
          </p:nvCxnSpPr>
          <p:spPr bwMode="auto">
            <a:xfrm flipV="1">
              <a:off x="3841" y="2828"/>
              <a:ext cx="7" cy="298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4104"/>
            <p:cNvSpPr>
              <a:spLocks noChangeArrowheads="1"/>
            </p:cNvSpPr>
            <p:nvPr/>
          </p:nvSpPr>
          <p:spPr bwMode="auto">
            <a:xfrm>
              <a:off x="3347" y="2461"/>
              <a:ext cx="1002" cy="36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9F67F"/>
                </a:gs>
                <a:gs pos="100000">
                  <a:srgbClr val="FFCC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Использование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труда рабов</a:t>
              </a:r>
            </a:p>
          </p:txBody>
        </p:sp>
        <p:sp>
          <p:nvSpPr>
            <p:cNvPr id="5" name="_s4105"/>
            <p:cNvSpPr>
              <a:spLocks noChangeArrowheads="1"/>
            </p:cNvSpPr>
            <p:nvPr/>
          </p:nvSpPr>
          <p:spPr bwMode="auto">
            <a:xfrm>
              <a:off x="2908" y="2988"/>
              <a:ext cx="933" cy="27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Имение (сельское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2500" dirty="0">
                  <a:latin typeface="Arial" pitchFamily="34" charset="0"/>
                </a:rPr>
                <a:t>х</a:t>
              </a:r>
              <a:r>
                <a:rPr kumimoji="0" lang="ru-RU" altLang="ru-RU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озяйство)</a:t>
              </a:r>
            </a:p>
          </p:txBody>
        </p:sp>
        <p:sp>
          <p:nvSpPr>
            <p:cNvPr id="6" name="_s4106"/>
            <p:cNvSpPr>
              <a:spLocks noChangeArrowheads="1"/>
            </p:cNvSpPr>
            <p:nvPr/>
          </p:nvSpPr>
          <p:spPr bwMode="auto">
            <a:xfrm>
              <a:off x="2908" y="3354"/>
              <a:ext cx="933" cy="32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" name="_s4107"/>
            <p:cNvSpPr>
              <a:spLocks noChangeArrowheads="1"/>
            </p:cNvSpPr>
            <p:nvPr/>
          </p:nvSpPr>
          <p:spPr bwMode="auto">
            <a:xfrm>
              <a:off x="2908" y="3790"/>
              <a:ext cx="936" cy="25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_s4108"/>
            <p:cNvSpPr>
              <a:spLocks noChangeArrowheads="1"/>
            </p:cNvSpPr>
            <p:nvPr/>
          </p:nvSpPr>
          <p:spPr bwMode="auto">
            <a:xfrm>
              <a:off x="2908" y="4202"/>
              <a:ext cx="936" cy="26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951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rom_r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63613"/>
            <a:ext cx="8497888" cy="484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141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рудн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685800"/>
            <a:ext cx="8255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059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161</Words>
  <Application>Microsoft Office PowerPoint</Application>
  <PresentationFormat>Экран (4:3)</PresentationFormat>
  <Paragraphs>222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Lubov</dc:creator>
  <cp:lastModifiedBy>Lubov</cp:lastModifiedBy>
  <cp:revision>37</cp:revision>
  <dcterms:created xsi:type="dcterms:W3CDTF">2014-03-26T06:29:16Z</dcterms:created>
  <dcterms:modified xsi:type="dcterms:W3CDTF">2014-06-04T15:46:59Z</dcterms:modified>
</cp:coreProperties>
</file>