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85" r:id="rId10"/>
    <p:sldId id="288" r:id="rId11"/>
    <p:sldId id="269" r:id="rId12"/>
    <p:sldId id="268" r:id="rId13"/>
    <p:sldId id="273" r:id="rId14"/>
    <p:sldId id="274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9DA99-EBFB-4018-9122-1739CE10CF7E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23C54-DC8A-4F85-9CA8-F54E9B9A5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23C54-DC8A-4F85-9CA8-F54E9B9A58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772400" cy="785817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История Древнего мира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572560" cy="542926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ru-RU" sz="6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ЗЕМЕЛЬНЫЙ ЗАКОН  БРАТЬЕВ </a:t>
            </a:r>
            <a:r>
              <a:rPr lang="ru-RU" sz="7200" b="1" dirty="0" smtClean="0">
                <a:solidFill>
                  <a:srgbClr val="FF0000"/>
                </a:solidFill>
              </a:rPr>
              <a:t>ГРАКХОВ</a:t>
            </a:r>
          </a:p>
          <a:p>
            <a:pPr algn="ctr"/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Тиберий </a:t>
            </a:r>
            <a:r>
              <a:rPr lang="ru-RU" dirty="0" err="1" smtClean="0"/>
              <a:t>Гракх</a:t>
            </a:r>
            <a:r>
              <a:rPr lang="ru-RU" dirty="0" smtClean="0"/>
              <a:t> выступает перед римлянами</a:t>
            </a:r>
            <a:endParaRPr lang="ru-RU" dirty="0"/>
          </a:p>
        </p:txBody>
      </p:sp>
      <p:pic>
        <p:nvPicPr>
          <p:cNvPr id="8" name="Picture 17" descr="Рисунок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683" y="1500174"/>
            <a:ext cx="7991709" cy="43577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CC0000"/>
                </a:solidFill>
              </a:rPr>
              <a:t>Принятие земельного закона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069608" cy="3075254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r>
              <a:rPr lang="ru-RU" sz="4800" b="1" dirty="0" smtClean="0">
                <a:solidFill>
                  <a:srgbClr val="3333FF"/>
                </a:solidFill>
              </a:rPr>
              <a:t>Задание классу :</a:t>
            </a:r>
          </a:p>
          <a:p>
            <a:r>
              <a:rPr lang="ru-RU" sz="4800" b="1" dirty="0" smtClean="0">
                <a:solidFill>
                  <a:srgbClr val="3333FF"/>
                </a:solidFill>
              </a:rPr>
              <a:t>Прочитать  п. 3 стр. 231-232 и выяснить, 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Какой закон предложил Тиберий </a:t>
            </a:r>
            <a:r>
              <a:rPr lang="ru-RU" sz="4800" b="1" dirty="0" err="1" smtClean="0">
                <a:solidFill>
                  <a:srgbClr val="FF0000"/>
                </a:solidFill>
              </a:rPr>
              <a:t>Гракх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58272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C0000"/>
                </a:solidFill>
              </a:rPr>
              <a:t/>
            </a:r>
            <a:br>
              <a:rPr lang="ru-RU" sz="4400" b="1" dirty="0" smtClean="0">
                <a:solidFill>
                  <a:srgbClr val="CC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133 год до н. э. – </a:t>
            </a: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принятие земельного закона Тиберия </a:t>
            </a:r>
            <a:r>
              <a:rPr lang="ru-RU" sz="6000" b="1" dirty="0" err="1" smtClean="0">
                <a:latin typeface="Arial" pitchFamily="34" charset="0"/>
                <a:cs typeface="Arial" pitchFamily="34" charset="0"/>
              </a:rPr>
              <a:t>Гракха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072494" cy="35716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endParaRPr lang="ru-RU" b="1" dirty="0">
              <a:solidFill>
                <a:srgbClr val="CC0000"/>
              </a:solidFill>
              <a:effectLst/>
            </a:endParaRP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0" y="0"/>
          <a:ext cx="9144000" cy="7000900"/>
        </p:xfrm>
        <a:graphic>
          <a:graphicData uri="http://schemas.openxmlformats.org/presentationml/2006/ole">
            <p:oleObj spid="_x0000_s2050" name="Clip" r:id="rId3" imgW="3245760" imgH="1081440" progId="">
              <p:embed/>
            </p:oleObj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 rot="-7003">
            <a:off x="1429549" y="1400257"/>
            <a:ext cx="6218293" cy="5570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          </a:t>
            </a:r>
            <a:r>
              <a:rPr lang="ru-RU" sz="3200" u="sng" dirty="0">
                <a:solidFill>
                  <a:srgbClr val="FF0000"/>
                </a:solidFill>
              </a:rPr>
              <a:t>ЗЕМЕЛЬНЫЙ ЗАКОН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 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1.Каждому владельцу разрешает-</a:t>
            </a:r>
          </a:p>
          <a:p>
            <a:pPr algn="ctr"/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ся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иметь не более 500 югеров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зем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-</a:t>
            </a:r>
          </a:p>
          <a:p>
            <a:pPr algn="ctr"/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ли.Если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у него есть сыновья, то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на каждого сына приходится по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250 </a:t>
            </a:r>
            <a:r>
              <a:rPr lang="ru-RU" sz="3600" b="1" dirty="0" err="1">
                <a:solidFill>
                  <a:srgbClr val="FF0000"/>
                </a:solidFill>
                <a:latin typeface="Monotype Corsiva" pitchFamily="66" charset="0"/>
              </a:rPr>
              <a:t>югеров,но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на каждую семью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не может приходиться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не больше 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1000 югеров земли.</a:t>
            </a:r>
            <a:endParaRPr lang="ru-RU" sz="3600" b="1" u="sng" dirty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3600" u="sng" dirty="0">
              <a:solidFill>
                <a:srgbClr val="CC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58272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C0000"/>
                </a:solidFill>
              </a:rPr>
              <a:t/>
            </a:r>
            <a:br>
              <a:rPr lang="ru-RU" sz="4400" b="1" dirty="0" smtClean="0">
                <a:solidFill>
                  <a:srgbClr val="CC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6600" dirty="0" smtClean="0">
                <a:latin typeface="Arial Black" pitchFamily="34" charset="0"/>
                <a:cs typeface="Arial" pitchFamily="34" charset="0"/>
              </a:rPr>
              <a:t>1000 </a:t>
            </a:r>
            <a:r>
              <a:rPr lang="ru-RU" sz="6600" dirty="0" err="1" smtClean="0">
                <a:latin typeface="Arial Black" pitchFamily="34" charset="0"/>
                <a:cs typeface="Arial" pitchFamily="34" charset="0"/>
              </a:rPr>
              <a:t>югеров=</a:t>
            </a:r>
            <a:endParaRPr lang="ru-RU" sz="6600" dirty="0" smtClean="0"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6600" dirty="0" smtClean="0">
                <a:latin typeface="Arial Black" pitchFamily="34" charset="0"/>
                <a:cs typeface="Arial" pitchFamily="34" charset="0"/>
              </a:rPr>
              <a:t>250 </a:t>
            </a:r>
            <a:r>
              <a:rPr lang="ru-RU" sz="6600" dirty="0" err="1" smtClean="0">
                <a:latin typeface="Arial Black" pitchFamily="34" charset="0"/>
                <a:cs typeface="Arial" pitchFamily="34" charset="0"/>
              </a:rPr>
              <a:t>гектаров=</a:t>
            </a:r>
            <a:endParaRPr lang="ru-RU" sz="6600" dirty="0" smtClean="0"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6600" dirty="0" smtClean="0">
                <a:latin typeface="Arial Black" pitchFamily="34" charset="0"/>
                <a:cs typeface="Arial" pitchFamily="34" charset="0"/>
              </a:rPr>
              <a:t>2500000 м</a:t>
            </a:r>
            <a:r>
              <a:rPr lang="ru-RU" sz="6600" dirty="0" smtClean="0">
                <a:latin typeface="Sylfaen"/>
                <a:cs typeface="Arial" pitchFamily="34" charset="0"/>
              </a:rPr>
              <a:t>²</a:t>
            </a:r>
            <a:r>
              <a:rPr lang="ru-RU" sz="6600" dirty="0" smtClean="0">
                <a:latin typeface="Arial Black" pitchFamily="34" charset="0"/>
                <a:cs typeface="Arial" pitchFamily="34" charset="0"/>
              </a:rPr>
              <a:t> </a:t>
            </a:r>
            <a:endParaRPr lang="ru-RU" sz="66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 descr="Коричневый мрамор"/>
          <p:cNvSpPr txBox="1">
            <a:spLocks noChangeArrowheads="1"/>
          </p:cNvSpPr>
          <p:nvPr/>
        </p:nvSpPr>
        <p:spPr bwMode="auto">
          <a:xfrm>
            <a:off x="4714876" y="5715016"/>
            <a:ext cx="3803650" cy="898525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tx2"/>
                </a:solidFill>
              </a:rPr>
              <a:t>Аренда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FFFFCC"/>
                </a:solidFill>
              </a:rPr>
              <a:t>пользование чем-</a:t>
            </a:r>
          </a:p>
          <a:p>
            <a:r>
              <a:rPr lang="ru-RU" dirty="0" smtClean="0">
                <a:solidFill>
                  <a:srgbClr val="FFFFCC"/>
                </a:solidFill>
              </a:rPr>
              <a:t>либо за плату</a:t>
            </a:r>
            <a:endParaRPr lang="ru-RU" dirty="0">
              <a:solidFill>
                <a:srgbClr val="FFFFCC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72330" y="80963"/>
            <a:ext cx="1584308" cy="601662"/>
          </a:xfrm>
          <a:solidFill>
            <a:srgbClr val="FFFFFF"/>
          </a:solidFill>
          <a:ln w="762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endParaRPr lang="ru-RU" b="1" dirty="0">
              <a:solidFill>
                <a:srgbClr val="CC0000"/>
              </a:solidFill>
              <a:effectLst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4" name="Clip" r:id="rId3" imgW="3245760" imgH="1081440" progId="">
              <p:embed/>
            </p:oleObj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 rot="-7003">
            <a:off x="1583462" y="1116621"/>
            <a:ext cx="6075363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C0000"/>
                </a:solidFill>
              </a:rPr>
              <a:t>          </a:t>
            </a:r>
            <a:r>
              <a:rPr lang="ru-RU" sz="3200" u="sng" dirty="0">
                <a:solidFill>
                  <a:srgbClr val="FF0000"/>
                </a:solidFill>
              </a:rPr>
              <a:t>ЗЕМЕЛЬНЫЙ ЗАКОН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  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2.Излишки государственной </a:t>
            </a:r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зем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-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ли должны быть переданы в </a:t>
            </a:r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каз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-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ну и из них нарезаются участки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по 30 югеров бедным </a:t>
            </a:r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гражда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-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нам в наследственную аренду.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Продажа этих участков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запрещается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ru-RU" sz="3600" u="sng" dirty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sz="3600" u="sng" dirty="0">
              <a:solidFill>
                <a:srgbClr val="CC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652" y="80963"/>
            <a:ext cx="226986" cy="601662"/>
          </a:xfrm>
          <a:solidFill>
            <a:srgbClr val="FFFFFF"/>
          </a:solidFill>
          <a:ln w="762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endParaRPr lang="ru-RU" b="1" dirty="0">
              <a:solidFill>
                <a:srgbClr val="CC0000"/>
              </a:solidFill>
              <a:effectLst/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0" y="-285776"/>
          <a:ext cx="9144000" cy="7143776"/>
        </p:xfrm>
        <a:graphic>
          <a:graphicData uri="http://schemas.openxmlformats.org/presentationml/2006/ole">
            <p:oleObj spid="_x0000_s4098" name="Clip" r:id="rId3" imgW="3245760" imgH="1081440" progId="">
              <p:embed/>
            </p:oleObj>
          </a:graphicData>
        </a:graphic>
      </p:graphicFrame>
      <p:sp>
        <p:nvSpPr>
          <p:cNvPr id="32772" name="Text Box 4"/>
          <p:cNvSpPr txBox="1">
            <a:spLocks noChangeArrowheads="1"/>
          </p:cNvSpPr>
          <p:nvPr/>
        </p:nvSpPr>
        <p:spPr bwMode="auto">
          <a:xfrm rot="-7003">
            <a:off x="1583986" y="1430655"/>
            <a:ext cx="5948363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C0000"/>
                </a:solidFill>
              </a:rPr>
              <a:t>          </a:t>
            </a:r>
            <a:r>
              <a:rPr lang="ru-RU" sz="3200" u="sng" dirty="0">
                <a:solidFill>
                  <a:srgbClr val="FF0000"/>
                </a:solidFill>
              </a:rPr>
              <a:t>ЗЕМЕЛЬНЫЙ ЗАКОН</a:t>
            </a:r>
          </a:p>
          <a:p>
            <a:r>
              <a:rPr lang="ru-RU" sz="3200" dirty="0">
                <a:solidFill>
                  <a:srgbClr val="FF0000"/>
                </a:solidFill>
              </a:rPr>
              <a:t>  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3. Для проведения реформы </a:t>
            </a:r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соз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-</a:t>
            </a:r>
          </a:p>
          <a:p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дается специальная комиссия из </a:t>
            </a:r>
          </a:p>
          <a:p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3-х </a:t>
            </a:r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человек,избираемая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 Народ-</a:t>
            </a:r>
          </a:p>
          <a:p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ным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 собранием сроком на 1 год</a:t>
            </a:r>
          </a:p>
          <a:p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с правом последующего </a:t>
            </a:r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переиз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-</a:t>
            </a:r>
          </a:p>
          <a:p>
            <a:r>
              <a:rPr lang="ru-RU" sz="3600" dirty="0" err="1">
                <a:solidFill>
                  <a:srgbClr val="FF0000"/>
                </a:solidFill>
                <a:latin typeface="Monotype Corsiva" pitchFamily="66" charset="0"/>
              </a:rPr>
              <a:t>брания</a:t>
            </a:r>
            <a:r>
              <a:rPr lang="ru-RU" sz="3600" dirty="0">
                <a:solidFill>
                  <a:srgbClr val="FF0000"/>
                </a:solidFill>
                <a:latin typeface="Monotype Corsiva" pitchFamily="66" charset="0"/>
              </a:rPr>
              <a:t>.</a:t>
            </a:r>
          </a:p>
          <a:p>
            <a:r>
              <a:rPr lang="ru-RU" sz="3200" u="sng" dirty="0">
                <a:solidFill>
                  <a:srgbClr val="FF0000"/>
                </a:solidFill>
              </a:rPr>
              <a:t>              ТИБЕРИЙ ГРАКХ</a:t>
            </a:r>
            <a:endParaRPr lang="ru-RU" sz="3200" u="sng" dirty="0">
              <a:solidFill>
                <a:srgbClr val="CC0000"/>
              </a:solidFill>
            </a:endParaRPr>
          </a:p>
          <a:p>
            <a:endParaRPr lang="ru-RU" sz="3200" u="sng" dirty="0">
              <a:solidFill>
                <a:srgbClr val="CC0000"/>
              </a:solidFill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452563" y="5310188"/>
          <a:ext cx="1157287" cy="1152525"/>
        </p:xfrm>
        <a:graphic>
          <a:graphicData uri="http://schemas.openxmlformats.org/presentationml/2006/ole">
            <p:oleObj spid="_x0000_s4099" name="Clip" r:id="rId4" imgW="1157760" imgH="1153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Убийство Тиберия </a:t>
            </a:r>
            <a:r>
              <a:rPr lang="ru-RU" dirty="0" err="1" smtClean="0"/>
              <a:t>Гракха</a:t>
            </a:r>
            <a:endParaRPr lang="ru-RU" dirty="0"/>
          </a:p>
        </p:txBody>
      </p:sp>
      <p:pic>
        <p:nvPicPr>
          <p:cNvPr id="4" name="Picture 14" descr="Рисунок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2000" contrast="18000"/>
          </a:blip>
          <a:srcRect/>
          <a:stretch>
            <a:fillRect/>
          </a:stretch>
        </p:blipFill>
        <p:spPr bwMode="auto">
          <a:xfrm>
            <a:off x="459156" y="1500174"/>
            <a:ext cx="8455392" cy="4733979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065482" cy="3000396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Задание:</a:t>
            </a:r>
            <a:endParaRPr lang="ru-RU" sz="6000" b="1" dirty="0" smtClean="0"/>
          </a:p>
          <a:p>
            <a:r>
              <a:rPr lang="ru-RU" sz="6000" b="1" dirty="0" smtClean="0"/>
              <a:t>Прочитать </a:t>
            </a:r>
            <a:r>
              <a:rPr lang="ru-RU" sz="6000" b="1" dirty="0" err="1" smtClean="0"/>
              <a:t>п</a:t>
            </a:r>
            <a:r>
              <a:rPr lang="ru-RU" sz="6000" b="1" dirty="0" smtClean="0"/>
              <a:t> .4 стр. 233 и ответить на вопросы: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505092" cy="574835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6600" b="1" dirty="0" smtClean="0"/>
              <a:t>1. В каком году Гай </a:t>
            </a:r>
            <a:r>
              <a:rPr lang="ru-RU" sz="6600" b="1" dirty="0" err="1" smtClean="0"/>
              <a:t>Гракх</a:t>
            </a:r>
            <a:r>
              <a:rPr lang="ru-RU" sz="6600" b="1" dirty="0" smtClean="0"/>
              <a:t> был избран народным трибуном?  </a:t>
            </a:r>
          </a:p>
          <a:p>
            <a:endParaRPr lang="ru-RU" sz="6600" b="1" dirty="0" smtClean="0"/>
          </a:p>
          <a:p>
            <a:endParaRPr lang="ru-RU" sz="6600" b="1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План урока: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90712" cy="517685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ru-RU" sz="5000" b="1" dirty="0" smtClean="0">
                <a:solidFill>
                  <a:srgbClr val="CC0000"/>
                </a:solidFill>
              </a:rPr>
              <a:t>1.Разорение </a:t>
            </a:r>
            <a:r>
              <a:rPr lang="ru-RU" sz="5000" b="1" dirty="0" smtClean="0">
                <a:solidFill>
                  <a:srgbClr val="CC0000"/>
                </a:solidFill>
              </a:rPr>
              <a:t>воинов -земледельцев</a:t>
            </a:r>
            <a:r>
              <a:rPr lang="ru-RU" sz="5000" b="1" dirty="0" smtClean="0">
                <a:solidFill>
                  <a:srgbClr val="CC0000"/>
                </a:solidFill>
              </a:rPr>
              <a:t>.</a:t>
            </a:r>
          </a:p>
          <a:p>
            <a:pPr>
              <a:buFont typeface="Monotype Sorts" pitchFamily="2" charset="2"/>
              <a:buNone/>
            </a:pPr>
            <a:r>
              <a:rPr lang="ru-RU" sz="5000" b="1" dirty="0" smtClean="0">
                <a:solidFill>
                  <a:srgbClr val="CC0000"/>
                </a:solidFill>
              </a:rPr>
              <a:t>2.Заступник бедняков Тиберий </a:t>
            </a:r>
            <a:r>
              <a:rPr lang="ru-RU" sz="5000" b="1" dirty="0" err="1" smtClean="0">
                <a:solidFill>
                  <a:srgbClr val="CC0000"/>
                </a:solidFill>
              </a:rPr>
              <a:t>Гракх</a:t>
            </a:r>
            <a:endParaRPr lang="ru-RU" sz="5000" b="1" dirty="0" smtClean="0">
              <a:solidFill>
                <a:srgbClr val="CC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ru-RU" sz="5000" b="1" dirty="0" smtClean="0">
                <a:solidFill>
                  <a:srgbClr val="CC0000"/>
                </a:solidFill>
              </a:rPr>
              <a:t>3.Гай </a:t>
            </a:r>
            <a:r>
              <a:rPr lang="ru-RU" sz="5000" b="1" dirty="0" err="1" smtClean="0">
                <a:solidFill>
                  <a:srgbClr val="CC0000"/>
                </a:solidFill>
              </a:rPr>
              <a:t>Гракх</a:t>
            </a:r>
            <a:r>
              <a:rPr lang="ru-RU" sz="5000" b="1" dirty="0" smtClean="0">
                <a:solidFill>
                  <a:srgbClr val="CC0000"/>
                </a:solidFill>
              </a:rPr>
              <a:t> продолжает дело брата</a:t>
            </a:r>
            <a:endParaRPr lang="ru-RU" sz="5000" b="1" dirty="0" smtClean="0">
              <a:solidFill>
                <a:srgbClr val="CC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76530" cy="574835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6600" b="1" dirty="0" smtClean="0"/>
              <a:t>2. Почему Гая </a:t>
            </a:r>
            <a:r>
              <a:rPr lang="ru-RU" sz="6600" b="1" dirty="0" err="1" smtClean="0"/>
              <a:t>Кракха</a:t>
            </a:r>
            <a:r>
              <a:rPr lang="ru-RU" sz="6600" b="1" dirty="0" smtClean="0"/>
              <a:t> называют продолжателем дела брата?</a:t>
            </a:r>
          </a:p>
          <a:p>
            <a:endParaRPr lang="ru-RU" sz="6600" b="1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426774" cy="603411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ru-RU" sz="6000" b="1" dirty="0" smtClean="0"/>
              <a:t>3. Почему сенаторы сопротивлялись принятию и проведению земельного закона?</a:t>
            </a:r>
            <a:endParaRPr lang="ru-RU" sz="6000" b="1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433654" cy="57483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Д/</a:t>
            </a:r>
            <a:r>
              <a:rPr lang="ru-RU" sz="4800" dirty="0" err="1" smtClean="0">
                <a:solidFill>
                  <a:schemeClr val="tx1"/>
                </a:solidFill>
              </a:rPr>
              <a:t>з</a:t>
            </a:r>
            <a:r>
              <a:rPr lang="ru-RU" sz="4800" dirty="0" smtClean="0">
                <a:solidFill>
                  <a:schemeClr val="tx1"/>
                </a:solidFill>
              </a:rPr>
              <a:t>: Прочитать </a:t>
            </a:r>
            <a:r>
              <a:rPr lang="ru-RU" sz="4800" dirty="0" smtClean="0">
                <a:solidFill>
                  <a:schemeClr val="tx1"/>
                </a:solidFill>
                <a:latin typeface="Sylfaen"/>
              </a:rPr>
              <a:t>§ 50, ответить на вопросы на стр. 234.</a:t>
            </a:r>
          </a:p>
          <a:p>
            <a:pPr>
              <a:buNone/>
            </a:pPr>
            <a:endParaRPr lang="ru-RU" sz="4800" dirty="0" smtClean="0"/>
          </a:p>
          <a:p>
            <a:r>
              <a:rPr lang="ru-RU" sz="4800" dirty="0" smtClean="0">
                <a:solidFill>
                  <a:schemeClr val="tx1"/>
                </a:solidFill>
                <a:latin typeface="Sylfaen"/>
              </a:rPr>
              <a:t>Почему земельная реформа была обречена на провал? </a:t>
            </a:r>
            <a:endParaRPr lang="ru-RU" sz="4800" dirty="0" smtClean="0">
              <a:solidFill>
                <a:schemeClr val="tx1"/>
              </a:solidFill>
              <a:latin typeface="Sylfae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Задание на уроке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001056" cy="5214974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00FF"/>
                </a:solidFill>
              </a:rPr>
              <a:t>Объясните , почему земельная реформа братьев </a:t>
            </a:r>
            <a:r>
              <a:rPr lang="ru-RU" sz="6000" b="1" dirty="0" err="1" smtClean="0">
                <a:solidFill>
                  <a:srgbClr val="0000FF"/>
                </a:solidFill>
              </a:rPr>
              <a:t>Гракх</a:t>
            </a:r>
            <a:r>
              <a:rPr lang="ru-RU" sz="6000" b="1" dirty="0" smtClean="0">
                <a:solidFill>
                  <a:srgbClr val="0000FF"/>
                </a:solidFill>
              </a:rPr>
              <a:t> была обречена на провал?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3333FF"/>
                </a:solidFill>
              </a:rPr>
              <a:t>1.Разорение </a:t>
            </a:r>
            <a:r>
              <a:rPr lang="ru-RU" sz="4900" b="1" dirty="0" smtClean="0">
                <a:solidFill>
                  <a:srgbClr val="3333FF"/>
                </a:solidFill>
              </a:rPr>
              <a:t>воинов -земледельцев</a:t>
            </a:r>
            <a:r>
              <a:rPr lang="ru-RU" sz="4900" b="1" dirty="0" smtClean="0">
                <a:solidFill>
                  <a:srgbClr val="3333FF"/>
                </a:solidFill>
              </a:rPr>
              <a:t>.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1857364"/>
            <a:ext cx="7783856" cy="371477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Причина №1</a:t>
            </a:r>
            <a:endParaRPr lang="ru-RU" sz="4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996696" indent="-91440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 Длительные </a:t>
            </a:r>
            <a:r>
              <a:rPr lang="ru-RU" sz="6000" b="1" dirty="0" smtClean="0">
                <a:solidFill>
                  <a:srgbClr val="FF0000"/>
                </a:solidFill>
              </a:rPr>
              <a:t>заморские походы.</a:t>
            </a:r>
          </a:p>
          <a:p>
            <a:pPr marL="996696" indent="-914400">
              <a:buAutoNum type="arabicPeriod"/>
            </a:pPr>
            <a:endParaRPr lang="ru-RU" sz="6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996696" indent="-914400">
              <a:buAutoNum type="arabicPeriod"/>
            </a:pPr>
            <a:endParaRPr lang="ru-RU" sz="6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996696" indent="-914400">
              <a:buNone/>
            </a:pPr>
            <a:endParaRPr lang="ru-RU" sz="4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996696" indent="-914400">
              <a:buNone/>
            </a:pPr>
            <a:endParaRPr lang="ru-RU" sz="4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996696" indent="-914400">
              <a:buNone/>
            </a:pPr>
            <a:endParaRPr lang="ru-RU" sz="4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996696" indent="-914400">
              <a:buNone/>
            </a:pPr>
            <a:endParaRPr lang="ru-RU" sz="4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endParaRPr lang="ru-RU" sz="6000" b="1" dirty="0" smtClean="0">
              <a:solidFill>
                <a:srgbClr val="0070C0"/>
              </a:solidFill>
            </a:endParaRPr>
          </a:p>
          <a:p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Обработка земли и выпас скота стоил дорого.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3333FF"/>
                </a:solidFill>
              </a:rPr>
              <a:t>Причина №3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Крестьяне не находили сбыта своим товарам.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3333FF"/>
                </a:solidFill>
              </a:rPr>
              <a:t>Причина №4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ru-RU" sz="6000" b="1" dirty="0" smtClean="0">
              <a:solidFill>
                <a:srgbClr val="0070C0"/>
              </a:solidFill>
            </a:endParaRPr>
          </a:p>
          <a:p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Приток массы рабов.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58272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C0000"/>
                </a:solidFill>
              </a:rPr>
              <a:t/>
            </a:r>
            <a:br>
              <a:rPr lang="ru-RU" sz="4400" b="1" dirty="0" smtClean="0">
                <a:solidFill>
                  <a:srgbClr val="CC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solidFill>
                <a:srgbClr val="CC0000"/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C0000"/>
                </a:solidFill>
              </a:rPr>
              <a:t>2.Заступник бедняков Тиберий </a:t>
            </a:r>
            <a:r>
              <a:rPr lang="ru-RU" sz="6000" b="1" dirty="0" err="1" smtClean="0">
                <a:solidFill>
                  <a:srgbClr val="CC0000"/>
                </a:solidFill>
              </a:rPr>
              <a:t>Гракх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mtClean="0"/>
              <a:t>Братья Гракхи</a:t>
            </a:r>
            <a:endParaRPr lang="ru-RU" dirty="0"/>
          </a:p>
        </p:txBody>
      </p:sp>
      <p:pic>
        <p:nvPicPr>
          <p:cNvPr id="4" name="Picture 17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1142984"/>
            <a:ext cx="7381257" cy="5535944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327</Words>
  <Application>Microsoft Office PowerPoint</Application>
  <PresentationFormat>Экран (4:3)</PresentationFormat>
  <Paragraphs>80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Аспект</vt:lpstr>
      <vt:lpstr>Clip</vt:lpstr>
      <vt:lpstr>История Древнего мира</vt:lpstr>
      <vt:lpstr>План урока:</vt:lpstr>
      <vt:lpstr>Задание на уроке </vt:lpstr>
      <vt:lpstr>1.Разорение воинов -земледельцев. </vt:lpstr>
      <vt:lpstr>Причина №2</vt:lpstr>
      <vt:lpstr>Причина №3  </vt:lpstr>
      <vt:lpstr>Причина №4  </vt:lpstr>
      <vt:lpstr> </vt:lpstr>
      <vt:lpstr>Братья Гракхи</vt:lpstr>
      <vt:lpstr>Тиберий Гракх выступает перед римлянами</vt:lpstr>
      <vt:lpstr>Принятие земельного закона </vt:lpstr>
      <vt:lpstr> </vt:lpstr>
      <vt:lpstr>Слайд 13</vt:lpstr>
      <vt:lpstr> </vt:lpstr>
      <vt:lpstr>Слайд 15</vt:lpstr>
      <vt:lpstr>Слайд 16</vt:lpstr>
      <vt:lpstr>Убийство Тиберия Гракха</vt:lpstr>
      <vt:lpstr>Слайд 18</vt:lpstr>
      <vt:lpstr>Вопрос </vt:lpstr>
      <vt:lpstr>Вопрос</vt:lpstr>
      <vt:lpstr>Вопрос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истории Древнего мира. </dc:title>
  <dc:creator>Mary Patyr</dc:creator>
  <cp:lastModifiedBy>User</cp:lastModifiedBy>
  <cp:revision>34</cp:revision>
  <dcterms:created xsi:type="dcterms:W3CDTF">2011-03-17T14:03:38Z</dcterms:created>
  <dcterms:modified xsi:type="dcterms:W3CDTF">2014-05-27T14:34:16Z</dcterms:modified>
</cp:coreProperties>
</file>