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20"/>
  </p:notesMasterIdLst>
  <p:sldIdLst>
    <p:sldId id="27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9" r:id="rId13"/>
    <p:sldId id="267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98A28-3553-45C2-B860-3CFE65334B1A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D8422-3953-4053-A5BE-1BE2FC81393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D8422-3953-4053-A5BE-1BE2FC813931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4038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6AF0843-3283-4B40-9AAF-534DD67934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32B3187-2C39-47D3-8CC1-90ADABCE849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50FEF87-B78E-4F3F-AE3A-63EF119FD008}" type="datetimeFigureOut">
              <a:rPr lang="ru-RU" smtClean="0"/>
              <a:t>31.10.2012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F08C52B-4DE7-4562-959B-1857B7C062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0.jpeg"/><Relationship Id="rId5" Type="http://schemas.openxmlformats.org/officeDocument/2006/relationships/image" Target="../media/image19.wmf"/><Relationship Id="rId4" Type="http://schemas.openxmlformats.org/officeDocument/2006/relationships/image" Target="../media/image18.jpeg"/><Relationship Id="rId9" Type="http://schemas.openxmlformats.org/officeDocument/2006/relationships/image" Target="../media/image2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Documents%20and%20Settings\&#1040;&#1076;&#1084;&#1080;&#1085;\&#1056;&#1072;&#1073;&#1086;&#1095;&#1080;&#1081;%20&#1089;&#1090;&#1086;&#1083;\Sur%20le%20pont%20d_Avignon.mp3" TargetMode="External"/><Relationship Id="rId4" Type="http://schemas.openxmlformats.org/officeDocument/2006/relationships/image" Target="../media/image2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9.png"/><Relationship Id="rId2" Type="http://schemas.openxmlformats.org/officeDocument/2006/relationships/hyperlink" Target="http://www.calend.ru/img/content_images/i0/196_or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://www.calend.ru/img/content_images/i0/197_or.jpg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9.wmf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МОУ Большекарайская СОШ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060848"/>
            <a:ext cx="8179578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smtClean="0">
                <a:ln/>
                <a:solidFill>
                  <a:schemeClr val="bg1"/>
                </a:solidFill>
                <a:effectLst/>
              </a:rPr>
              <a:t>Урок французского языка</a:t>
            </a:r>
            <a:r>
              <a:rPr lang="en-US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algn="ctr"/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 f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ê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 de  No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ë</a:t>
            </a:r>
            <a:r>
              <a:rPr lang="en-US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</a:t>
            </a:r>
            <a:r>
              <a:rPr lang="ru-RU" sz="28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»</a:t>
            </a:r>
            <a:endParaRPr lang="ru-RU" sz="2800" b="1" cap="none" spc="0" dirty="0">
              <a:ln/>
              <a:solidFill>
                <a:srgbClr val="92D050"/>
              </a:soli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39952" y="414908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Провела Беспамятнова В.Е. учитель</a:t>
            </a:r>
          </a:p>
          <a:p>
            <a:r>
              <a:rPr lang="ru-RU" b="1" dirty="0">
                <a:solidFill>
                  <a:srgbClr val="002060"/>
                </a:solidFill>
              </a:rPr>
              <a:t>ф</a:t>
            </a:r>
            <a:r>
              <a:rPr lang="ru-RU" b="1" dirty="0" smtClean="0">
                <a:solidFill>
                  <a:srgbClr val="002060"/>
                </a:solidFill>
              </a:rPr>
              <a:t>ранцузского  языка</a:t>
            </a: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sz="4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Текст для аудирования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187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/>
              <a:t>Maman pr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pare une buche de No</a:t>
            </a:r>
            <a:r>
              <a:rPr lang="fr-FR" sz="2400" b="1">
                <a:cs typeface="Tahoma" pitchFamily="34" charset="0"/>
              </a:rPr>
              <a:t>ë</a:t>
            </a:r>
            <a:r>
              <a:rPr lang="fr-FR" sz="2400" b="1"/>
              <a:t>l.</a:t>
            </a:r>
          </a:p>
          <a:p>
            <a:pPr>
              <a:lnSpc>
                <a:spcPct val="80000"/>
              </a:lnSpc>
            </a:pPr>
            <a:r>
              <a:rPr lang="fr-FR" sz="2400" b="1"/>
              <a:t>Pour No</a:t>
            </a:r>
            <a:r>
              <a:rPr lang="fr-FR" sz="2400" b="1">
                <a:cs typeface="Tahoma" pitchFamily="34" charset="0"/>
              </a:rPr>
              <a:t>ë</a:t>
            </a:r>
            <a:r>
              <a:rPr lang="fr-FR" sz="2400" b="1"/>
              <a:t>l, j ai des cubes.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Antoine a un grand ours.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Antoinette a une belle poup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e.</a:t>
            </a:r>
          </a:p>
          <a:p>
            <a:pPr>
              <a:lnSpc>
                <a:spcPct val="80000"/>
              </a:lnSpc>
            </a:pPr>
            <a:r>
              <a:rPr lang="fr-FR" sz="2400" b="1"/>
              <a:t>Rodolphe aime les avions, les fus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es et les voitures.</a:t>
            </a:r>
          </a:p>
          <a:p>
            <a:pPr>
              <a:lnSpc>
                <a:spcPct val="80000"/>
              </a:lnSpc>
            </a:pPr>
            <a:r>
              <a:rPr lang="fr-FR" sz="2400" b="1"/>
              <a:t>La pendule fait tic, tac.</a:t>
            </a:r>
          </a:p>
          <a:p>
            <a:pPr>
              <a:lnSpc>
                <a:spcPct val="80000"/>
              </a:lnSpc>
            </a:pPr>
            <a:r>
              <a:rPr lang="fr-FR" sz="2400" b="1"/>
              <a:t>Maman sort du buffet des friandises.</a:t>
            </a:r>
          </a:p>
          <a:p>
            <a:pPr>
              <a:lnSpc>
                <a:spcPct val="80000"/>
              </a:lnSpc>
            </a:pPr>
            <a:r>
              <a:rPr lang="fr-FR" sz="2400" b="1"/>
              <a:t>Melba prend deux sucettes.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Agathe dit </a:t>
            </a:r>
            <a:r>
              <a:rPr lang="ru-RU" sz="2400" b="1"/>
              <a:t>: «</a:t>
            </a:r>
            <a:r>
              <a:rPr lang="fr-FR" sz="2400" b="1"/>
              <a:t> A No</a:t>
            </a:r>
            <a:r>
              <a:rPr lang="fr-FR" sz="2400" b="1">
                <a:cs typeface="Tahoma" pitchFamily="34" charset="0"/>
              </a:rPr>
              <a:t>ë</a:t>
            </a:r>
            <a:r>
              <a:rPr lang="fr-FR" sz="2400" b="1"/>
              <a:t>l</a:t>
            </a:r>
            <a:r>
              <a:rPr lang="ru-RU" sz="2400" b="1"/>
              <a:t>,  </a:t>
            </a:r>
            <a:r>
              <a:rPr lang="fr-FR" sz="2400" b="1"/>
              <a:t>j ai beaucoup de jouets</a:t>
            </a:r>
            <a:r>
              <a:rPr lang="ru-RU" sz="2400" b="1"/>
              <a:t>.</a:t>
            </a:r>
            <a:r>
              <a:rPr lang="fr-FR" sz="2400" b="1"/>
              <a:t> </a:t>
            </a:r>
            <a:r>
              <a:rPr lang="ru-RU" sz="2400" b="1"/>
              <a:t>»</a:t>
            </a:r>
            <a:endParaRPr lang="fr-FR" sz="2400" b="1"/>
          </a:p>
          <a:p>
            <a:pPr>
              <a:lnSpc>
                <a:spcPct val="80000"/>
              </a:lnSpc>
            </a:pPr>
            <a:r>
              <a:rPr lang="fr-FR" sz="2400" b="1"/>
              <a:t>On va d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corer le sapin avec les boules et les guirlandes</a:t>
            </a:r>
            <a:r>
              <a:rPr lang="fr-FR" sz="2000" b="1"/>
              <a:t>.</a:t>
            </a:r>
            <a:endParaRPr lang="ru-RU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187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75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1187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5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1187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1187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15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1187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95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187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187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25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500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500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500"/>
                                        <p:tgtEl>
                                          <p:spTgt spid="1187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1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Задание №2</a:t>
            </a:r>
            <a:r>
              <a:rPr lang="ru-RU" sz="4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r>
              <a:rPr lang="ru-RU"/>
              <a:t>1. Выберите в тексте названия игрушек и назовите их.</a:t>
            </a:r>
          </a:p>
          <a:p>
            <a:r>
              <a:rPr lang="ru-RU"/>
              <a:t>2. Выберите в тексте названия угощений и назовите их.</a:t>
            </a:r>
          </a:p>
          <a:p>
            <a:r>
              <a:rPr lang="ru-RU"/>
              <a:t>3. Выберите в тексте названия украшений для елочки и назовите их.</a:t>
            </a:r>
          </a:p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mots nouveaux</a:t>
            </a:r>
            <a:b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Новые слова)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</p:txBody>
      </p:sp>
      <p:graphicFrame>
        <p:nvGraphicFramePr>
          <p:cNvPr id="145412" name="Group 4"/>
          <p:cNvGraphicFramePr>
            <a:graphicFrameLocks noGrp="1"/>
          </p:cNvGraphicFramePr>
          <p:nvPr>
            <p:ph sz="quarter" idx="2"/>
          </p:nvPr>
        </p:nvGraphicFramePr>
        <p:xfrm>
          <a:off x="228600" y="1143000"/>
          <a:ext cx="2209800" cy="5581841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buche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 No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ë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friandises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sucettes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 p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è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 No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ë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5424" name="Group 16"/>
          <p:cNvGraphicFramePr>
            <a:graphicFrameLocks noGrp="1"/>
          </p:cNvGraphicFramePr>
          <p:nvPr>
            <p:ph sz="quarter" idx="3"/>
          </p:nvPr>
        </p:nvGraphicFramePr>
        <p:xfrm>
          <a:off x="4876800" y="1219200"/>
          <a:ext cx="2286000" cy="5059680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 sapin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les boules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les guirlandes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La pendule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5436" name="Picture 28" descr="33b0d93edd4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1143000"/>
            <a:ext cx="2057400" cy="1655763"/>
          </a:xfrm>
          <a:prstGeom prst="rect">
            <a:avLst/>
          </a:prstGeom>
          <a:noFill/>
        </p:spPr>
      </p:pic>
      <p:pic>
        <p:nvPicPr>
          <p:cNvPr id="145437" name="Picture 29" descr="0db8d6f0ecac9abfb6770d4b08ef19d6_e5534cf255a2c0fd90be11a3e559d21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2819400"/>
            <a:ext cx="2209800" cy="1401763"/>
          </a:xfrm>
          <a:prstGeom prst="rect">
            <a:avLst/>
          </a:prstGeom>
          <a:noFill/>
        </p:spPr>
      </p:pic>
      <p:pic>
        <p:nvPicPr>
          <p:cNvPr id="145438" name="Picture 30" descr="Lollipops_Cand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4191000"/>
            <a:ext cx="1752600" cy="1314450"/>
          </a:xfrm>
          <a:prstGeom prst="rect">
            <a:avLst/>
          </a:prstGeom>
          <a:noFill/>
        </p:spPr>
      </p:pic>
      <p:pic>
        <p:nvPicPr>
          <p:cNvPr id="145439" name="Picture 3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5486400"/>
            <a:ext cx="14874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5440" name="Picture 32" descr="28122009220020_b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990600"/>
            <a:ext cx="1524000" cy="1295400"/>
          </a:xfrm>
          <a:prstGeom prst="rect">
            <a:avLst/>
          </a:prstGeom>
          <a:noFill/>
        </p:spPr>
      </p:pic>
      <p:pic>
        <p:nvPicPr>
          <p:cNvPr id="145441" name="Picture 33" descr="e63969db27e9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86600" y="2209800"/>
            <a:ext cx="1828800" cy="1219200"/>
          </a:xfrm>
          <a:prstGeom prst="rect">
            <a:avLst/>
          </a:prstGeom>
          <a:noFill/>
        </p:spPr>
      </p:pic>
      <p:pic>
        <p:nvPicPr>
          <p:cNvPr id="145442" name="Picture 34" descr="Image_bbd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0" y="3276600"/>
            <a:ext cx="1676400" cy="1627188"/>
          </a:xfrm>
          <a:prstGeom prst="rect">
            <a:avLst/>
          </a:prstGeom>
          <a:noFill/>
        </p:spPr>
      </p:pic>
      <p:pic>
        <p:nvPicPr>
          <p:cNvPr id="145443" name="Picture 35" descr="2934_product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2800" y="4800600"/>
            <a:ext cx="1782763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45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45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4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45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4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14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4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mots nouveaux</a:t>
            </a:r>
            <a:b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Новые слова) </a:t>
            </a: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jouets 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Игрушки)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/>
              <a:t>   </a:t>
            </a:r>
            <a:endParaRPr lang="ru-RU" sz="2000" b="1"/>
          </a:p>
        </p:txBody>
      </p:sp>
      <p:graphicFrame>
        <p:nvGraphicFramePr>
          <p:cNvPr id="144388" name="Group 4"/>
          <p:cNvGraphicFramePr>
            <a:graphicFrameLocks noGrp="1"/>
          </p:cNvGraphicFramePr>
          <p:nvPr>
            <p:ph sz="quarter" idx="2"/>
          </p:nvPr>
        </p:nvGraphicFramePr>
        <p:xfrm>
          <a:off x="381000" y="1828800"/>
          <a:ext cx="2667000" cy="3493008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cubes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 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ours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poup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é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44404" name="Group 20"/>
          <p:cNvGraphicFramePr>
            <a:graphicFrameLocks noGrp="1"/>
          </p:cNvGraphicFramePr>
          <p:nvPr>
            <p:ph sz="quarter" idx="3"/>
          </p:nvPr>
        </p:nvGraphicFramePr>
        <p:xfrm>
          <a:off x="4724400" y="1828800"/>
          <a:ext cx="2628900" cy="3493008"/>
        </p:xfrm>
        <a:graphic>
          <a:graphicData uri="http://schemas.openxmlformats.org/drawingml/2006/table">
            <a:tbl>
              <a:tblPr/>
              <a:tblGrid>
                <a:gridCol w="26289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avion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fus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é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voiture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4398" name="Picture 1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752600"/>
            <a:ext cx="1600200" cy="1104900"/>
          </a:xfrm>
          <a:prstGeom prst="rect">
            <a:avLst/>
          </a:prstGeom>
          <a:noFill/>
        </p:spPr>
      </p:pic>
      <p:pic>
        <p:nvPicPr>
          <p:cNvPr id="144399" name="Picture 15" descr="4627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95600"/>
            <a:ext cx="811213" cy="1219200"/>
          </a:xfrm>
          <a:prstGeom prst="rect">
            <a:avLst/>
          </a:prstGeom>
          <a:noFill/>
        </p:spPr>
      </p:pic>
      <p:pic>
        <p:nvPicPr>
          <p:cNvPr id="144400" name="Picture 16" descr="10232_09_903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191000"/>
            <a:ext cx="1125538" cy="1219200"/>
          </a:xfrm>
          <a:prstGeom prst="rect">
            <a:avLst/>
          </a:prstGeom>
          <a:noFill/>
        </p:spPr>
      </p:pic>
      <p:pic>
        <p:nvPicPr>
          <p:cNvPr id="144401" name="Picture 17" descr="3001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1752600"/>
            <a:ext cx="1447800" cy="1095375"/>
          </a:xfrm>
          <a:prstGeom prst="rect">
            <a:avLst/>
          </a:prstGeom>
          <a:noFill/>
        </p:spPr>
      </p:pic>
      <p:pic>
        <p:nvPicPr>
          <p:cNvPr id="144402" name="Picture 18" descr="Revell_04736_Space_Shutt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2895600"/>
            <a:ext cx="1447800" cy="1063625"/>
          </a:xfrm>
          <a:prstGeom prst="rect">
            <a:avLst/>
          </a:prstGeom>
          <a:noFill/>
        </p:spPr>
      </p:pic>
      <p:pic>
        <p:nvPicPr>
          <p:cNvPr id="144403" name="Picture 19" descr="6614_en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4114800"/>
            <a:ext cx="1676400" cy="119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44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44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44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44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44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44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0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Физкультминутка</a:t>
            </a:r>
            <a:b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Французская народная песня </a:t>
            </a:r>
            <a:b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«</a:t>
            </a:r>
            <a:r>
              <a:rPr lang="en-US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Sur le pont d`Avignon</a:t>
            </a: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»</a:t>
            </a:r>
            <a:b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8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Исполнитель: Мирей Матье</a:t>
            </a:r>
          </a:p>
        </p:txBody>
      </p:sp>
      <p:pic>
        <p:nvPicPr>
          <p:cNvPr id="132105" name="Sur le pont d_Avignon.mp3">
            <a:hlinkClick r:id="" action="ppaction://media"/>
          </p:cNvPr>
          <p:cNvPicPr>
            <a:picLocks noGrp="1" noRot="1" noChangeAspect="1" noChangeArrowheads="1"/>
          </p:cNvPicPr>
          <p:nvPr>
            <p:ph sz="half" idx="1"/>
            <a:audioFile r:link="rId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5800" y="1905000"/>
            <a:ext cx="304800" cy="304800"/>
          </a:xfrm>
        </p:spPr>
      </p:pic>
      <p:sp>
        <p:nvSpPr>
          <p:cNvPr id="132107" name="Rectangle 11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0" y="2590800"/>
            <a:ext cx="4953000" cy="2895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REFRAIN: Припев:</a:t>
            </a:r>
          </a:p>
          <a:p>
            <a:pPr>
              <a:buFont typeface="Wingdings" pitchFamily="2" charset="2"/>
              <a:buNone/>
            </a:pPr>
            <a:r>
              <a:rPr lang="ru-RU" sz="2800" b="1" i="1"/>
              <a:t>Sur le pont d'Avignon, </a:t>
            </a:r>
          </a:p>
          <a:p>
            <a:pPr>
              <a:buFont typeface="Wingdings" pitchFamily="2" charset="2"/>
              <a:buNone/>
            </a:pPr>
            <a:r>
              <a:rPr lang="ru-RU" sz="2800" b="1" i="1"/>
              <a:t>On y danse, on y danse </a:t>
            </a:r>
          </a:p>
          <a:p>
            <a:pPr>
              <a:buFont typeface="Wingdings" pitchFamily="2" charset="2"/>
              <a:buNone/>
            </a:pPr>
            <a:r>
              <a:rPr lang="ru-RU" sz="2800" b="1" i="1"/>
              <a:t>Sur le pont d'Avignon, </a:t>
            </a:r>
          </a:p>
          <a:p>
            <a:pPr>
              <a:buFont typeface="Wingdings" pitchFamily="2" charset="2"/>
              <a:buNone/>
            </a:pPr>
            <a:r>
              <a:rPr lang="ru-RU" sz="2800" b="1" i="1"/>
              <a:t>On y danse, tout en rond.</a:t>
            </a:r>
            <a:r>
              <a:rPr lang="ru-RU" sz="2800" b="1"/>
              <a:t> </a:t>
            </a:r>
          </a:p>
        </p:txBody>
      </p:sp>
      <p:pic>
        <p:nvPicPr>
          <p:cNvPr id="132108" name="Picture 12" descr="19f7b2c7373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2819400"/>
            <a:ext cx="3067050" cy="24050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2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32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2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32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321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65625" fill="hold"/>
                                        <p:tgtEl>
                                          <p:spTgt spid="13210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2105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2105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228600"/>
          </a:xfrm>
        </p:spPr>
        <p:txBody>
          <a:bodyPr>
            <a:normAutofit fontScale="90000"/>
          </a:bodyPr>
          <a:lstStyle/>
          <a:p>
            <a:r>
              <a:rPr lang="ru-RU" sz="2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Задание № 3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609600"/>
            <a:ext cx="8229600" cy="601980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</a:pPr>
            <a:r>
              <a:rPr lang="ru-RU" sz="1600"/>
              <a:t>Заполните пропуски в тексте словами из рамки</a:t>
            </a:r>
          </a:p>
          <a:p>
            <a:pPr>
              <a:lnSpc>
                <a:spcPct val="80000"/>
              </a:lnSpc>
            </a:pPr>
            <a:r>
              <a:rPr lang="fr-FR" sz="1800" b="1"/>
              <a:t>Maman prepare ______________.</a:t>
            </a:r>
          </a:p>
          <a:p>
            <a:pPr>
              <a:lnSpc>
                <a:spcPct val="80000"/>
              </a:lnSpc>
            </a:pPr>
            <a:r>
              <a:rPr lang="fr-FR" sz="1800" b="1"/>
              <a:t>Pour Noel, j ai des _________.</a:t>
            </a:r>
          </a:p>
          <a:p>
            <a:pPr>
              <a:lnSpc>
                <a:spcPct val="80000"/>
              </a:lnSpc>
            </a:pPr>
            <a:r>
              <a:rPr lang="fr-FR" sz="1800" b="1"/>
              <a:t>Antoine a un grand ______.</a:t>
            </a:r>
          </a:p>
          <a:p>
            <a:pPr>
              <a:lnSpc>
                <a:spcPct val="80000"/>
              </a:lnSpc>
            </a:pPr>
            <a:r>
              <a:rPr lang="fr-FR" sz="1800" b="1"/>
              <a:t>Antoinette a une belle ________.</a:t>
            </a:r>
          </a:p>
          <a:p>
            <a:pPr>
              <a:lnSpc>
                <a:spcPct val="80000"/>
              </a:lnSpc>
            </a:pPr>
            <a:r>
              <a:rPr lang="fr-FR" sz="1800" b="1"/>
              <a:t>Rodolphe aime les __________, ______________, ______________</a:t>
            </a:r>
          </a:p>
          <a:p>
            <a:pPr>
              <a:lnSpc>
                <a:spcPct val="80000"/>
              </a:lnSpc>
            </a:pPr>
            <a:r>
              <a:rPr lang="fr-FR" sz="1800" b="1"/>
              <a:t>La ________ fait tic, tac.</a:t>
            </a:r>
          </a:p>
          <a:p>
            <a:pPr>
              <a:lnSpc>
                <a:spcPct val="80000"/>
              </a:lnSpc>
            </a:pPr>
            <a:r>
              <a:rPr lang="fr-FR" sz="1800" b="1"/>
              <a:t>Maman sort du buffet des _____________.</a:t>
            </a:r>
          </a:p>
          <a:p>
            <a:pPr>
              <a:lnSpc>
                <a:spcPct val="80000"/>
              </a:lnSpc>
            </a:pPr>
            <a:r>
              <a:rPr lang="fr-FR" sz="1800" b="1"/>
              <a:t>Melba prend deux </a:t>
            </a:r>
            <a:r>
              <a:rPr lang="ru-RU" sz="1800" b="1"/>
              <a:t>__________</a:t>
            </a:r>
            <a:r>
              <a:rPr lang="fr-FR" sz="1800" b="1"/>
              <a:t>.</a:t>
            </a:r>
          </a:p>
          <a:p>
            <a:pPr>
              <a:lnSpc>
                <a:spcPct val="80000"/>
              </a:lnSpc>
            </a:pPr>
            <a:r>
              <a:rPr lang="fr-FR" sz="1800" b="1"/>
              <a:t>Agathe dit : « A Noel,  j ai beaucoup de jouets. »</a:t>
            </a:r>
          </a:p>
          <a:p>
            <a:pPr>
              <a:lnSpc>
                <a:spcPct val="80000"/>
              </a:lnSpc>
            </a:pPr>
            <a:r>
              <a:rPr lang="fr-FR" sz="1800" b="1"/>
              <a:t>On va decorer ________ avec _________ et</a:t>
            </a:r>
            <a:r>
              <a:rPr lang="fr-FR" sz="1600" b="1"/>
              <a:t> ___________.</a:t>
            </a:r>
          </a:p>
          <a:p>
            <a:pPr algn="ctr">
              <a:lnSpc>
                <a:spcPct val="80000"/>
              </a:lnSpc>
            </a:pPr>
            <a:endParaRPr lang="ru-RU" sz="1600" b="1" i="1"/>
          </a:p>
          <a:p>
            <a:pPr algn="ctr">
              <a:lnSpc>
                <a:spcPct val="80000"/>
              </a:lnSpc>
            </a:pPr>
            <a:endParaRPr lang="ru-RU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Une buche de Noel.</a:t>
            </a:r>
          </a:p>
          <a:p>
            <a:pPr algn="ctr">
              <a:lnSpc>
                <a:spcPct val="80000"/>
              </a:lnSpc>
            </a:pPr>
            <a:r>
              <a:rPr lang="fr-FR" sz="1600" b="1" i="1"/>
              <a:t>des cubes</a:t>
            </a:r>
            <a:r>
              <a:rPr lang="fr-FR" sz="1600" i="1"/>
              <a:t>.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ours.</a:t>
            </a:r>
            <a:r>
              <a:rPr lang="fr-FR" sz="1600" i="1"/>
              <a:t> 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poupée</a:t>
            </a:r>
            <a:r>
              <a:rPr lang="fr-FR" sz="1600" i="1"/>
              <a:t> .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les avions, les fusees et les voitures</a:t>
            </a:r>
            <a:r>
              <a:rPr lang="fr-FR" sz="1600" i="1"/>
              <a:t> .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pendule...</a:t>
            </a:r>
            <a:r>
              <a:rPr lang="fr-FR" sz="1600" i="1"/>
              <a:t> 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des friandises.</a:t>
            </a:r>
            <a:r>
              <a:rPr lang="fr-FR" sz="1600" i="1"/>
              <a:t> </a:t>
            </a:r>
            <a:endParaRPr lang="fr-FR" sz="1600" b="1" i="1"/>
          </a:p>
          <a:p>
            <a:pPr algn="ctr">
              <a:lnSpc>
                <a:spcPct val="80000"/>
              </a:lnSpc>
            </a:pPr>
            <a:r>
              <a:rPr lang="fr-FR" sz="1600" b="1" i="1"/>
              <a:t>sucettes.</a:t>
            </a:r>
          </a:p>
          <a:p>
            <a:pPr algn="ctr">
              <a:lnSpc>
                <a:spcPct val="80000"/>
              </a:lnSpc>
            </a:pPr>
            <a:r>
              <a:rPr lang="fr-FR" sz="1600" b="1" i="1"/>
              <a:t>le sapin, les boules, les guirlandes.</a:t>
            </a:r>
            <a:r>
              <a:rPr lang="fr-FR" sz="1600" i="1"/>
              <a:t> </a:t>
            </a:r>
            <a:endParaRPr lang="ru-RU" sz="1600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sz="4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Проверь себя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066800"/>
            <a:ext cx="82296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fr-FR" sz="2400" b="1"/>
              <a:t>Maman pr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pare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une buche de No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ë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Pour No</a:t>
            </a:r>
            <a:r>
              <a:rPr lang="fr-FR" sz="2400" b="1">
                <a:cs typeface="Tahoma" pitchFamily="34" charset="0"/>
              </a:rPr>
              <a:t>ë</a:t>
            </a:r>
            <a:r>
              <a:rPr lang="fr-FR" sz="2400" b="1"/>
              <a:t>l, j ai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 cubes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Antoine a un grand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ours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Antoinette a une belle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poup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é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Rodolphe aime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avions, les fus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ahoma" pitchFamily="34" charset="0"/>
              </a:rPr>
              <a:t>é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 et les voitures.</a:t>
            </a:r>
          </a:p>
          <a:p>
            <a:pPr>
              <a:lnSpc>
                <a:spcPct val="80000"/>
              </a:lnSpc>
            </a:pP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La pendule</a:t>
            </a:r>
            <a:r>
              <a:rPr lang="fr-FR" sz="2400" b="1"/>
              <a:t> fait tic, tac.</a:t>
            </a:r>
          </a:p>
          <a:p>
            <a:pPr>
              <a:lnSpc>
                <a:spcPct val="80000"/>
              </a:lnSpc>
            </a:pPr>
            <a:r>
              <a:rPr lang="fr-FR" sz="2400" b="1"/>
              <a:t>Maman sort du buffet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des friandises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Melba prend deux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sucettes</a:t>
            </a:r>
            <a:r>
              <a:rPr lang="fr-FR" sz="2400" b="1"/>
              <a:t>.</a:t>
            </a:r>
          </a:p>
          <a:p>
            <a:pPr>
              <a:lnSpc>
                <a:spcPct val="80000"/>
              </a:lnSpc>
            </a:pPr>
            <a:r>
              <a:rPr lang="fr-FR" sz="2400" b="1"/>
              <a:t>Agathe dit </a:t>
            </a:r>
            <a:r>
              <a:rPr lang="ru-RU" sz="2400" b="1"/>
              <a:t>: «</a:t>
            </a:r>
            <a:r>
              <a:rPr lang="fr-FR" sz="2400" b="1"/>
              <a:t> A No</a:t>
            </a:r>
            <a:r>
              <a:rPr lang="fr-FR" sz="2400" b="1">
                <a:cs typeface="Tahoma" pitchFamily="34" charset="0"/>
              </a:rPr>
              <a:t>ë</a:t>
            </a:r>
            <a:r>
              <a:rPr lang="fr-FR" sz="2400" b="1"/>
              <a:t>l</a:t>
            </a:r>
            <a:r>
              <a:rPr lang="ru-RU" sz="2400" b="1"/>
              <a:t>,  </a:t>
            </a:r>
            <a:r>
              <a:rPr lang="fr-FR" sz="2400" b="1"/>
              <a:t>j ai beaucoup de jouets</a:t>
            </a:r>
            <a:r>
              <a:rPr lang="ru-RU" sz="2400" b="1"/>
              <a:t>.</a:t>
            </a:r>
            <a:r>
              <a:rPr lang="fr-FR" sz="2400" b="1"/>
              <a:t> </a:t>
            </a:r>
            <a:r>
              <a:rPr lang="ru-RU" sz="2400" b="1"/>
              <a:t>»</a:t>
            </a:r>
            <a:endParaRPr lang="fr-FR" sz="2400" b="1"/>
          </a:p>
          <a:p>
            <a:pPr>
              <a:lnSpc>
                <a:spcPct val="80000"/>
              </a:lnSpc>
            </a:pPr>
            <a:r>
              <a:rPr lang="fr-FR" sz="2400" b="1"/>
              <a:t>On va d</a:t>
            </a:r>
            <a:r>
              <a:rPr lang="fr-FR" sz="2400" b="1">
                <a:cs typeface="Tahoma" pitchFamily="34" charset="0"/>
              </a:rPr>
              <a:t>é</a:t>
            </a:r>
            <a:r>
              <a:rPr lang="fr-FR" sz="2400" b="1"/>
              <a:t>corer le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sapin</a:t>
            </a:r>
            <a:r>
              <a:rPr lang="fr-FR" sz="2400" b="1"/>
              <a:t> avec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boules</a:t>
            </a:r>
            <a:r>
              <a:rPr lang="fr-FR" sz="2400" b="1"/>
              <a:t> et </a:t>
            </a:r>
            <a:r>
              <a:rPr lang="fr-FR" sz="24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les guirlandes</a:t>
            </a:r>
            <a:r>
              <a:rPr lang="fr-FR" sz="20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lang="ru-RU" sz="2000" b="1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775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4500"/>
                            </p:stCondLst>
                            <p:childTnLst>
                              <p:par>
                                <p:cTn id="2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6000"/>
                            </p:stCondLst>
                            <p:childTnLst>
                              <p:par>
                                <p:cTn id="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500"/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1500"/>
                            </p:stCondLst>
                            <p:childTnLst>
                              <p:par>
                                <p:cTn id="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500"/>
                                        <p:tgtEl>
                                          <p:spTgt spid="148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9500"/>
                            </p:stCondLst>
                            <p:childTnLst>
                              <p:par>
                                <p:cTn id="4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500"/>
                                        <p:tgtEl>
                                          <p:spTgt spid="148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5500"/>
                            </p:stCondLst>
                            <p:childTnLst>
                              <p:par>
                                <p:cTn id="5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500"/>
                                        <p:tgtEl>
                                          <p:spTgt spid="148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5250"/>
                            </p:stCondLst>
                            <p:childTnLst>
                              <p:par>
                                <p:cTn id="5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500"/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500"/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500"/>
                                        <p:tgtEl>
                                          <p:spTgt spid="148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6559" name="Group 127"/>
          <p:cNvGraphicFramePr>
            <a:graphicFrameLocks noGrp="1"/>
          </p:cNvGraphicFramePr>
          <p:nvPr/>
        </p:nvGraphicFramePr>
        <p:xfrm>
          <a:off x="1905000" y="1066800"/>
          <a:ext cx="5410200" cy="3962400"/>
        </p:xfrm>
        <a:graphic>
          <a:graphicData uri="http://schemas.openxmlformats.org/drawingml/2006/table">
            <a:tbl>
              <a:tblPr/>
              <a:tblGrid>
                <a:gridCol w="539750"/>
                <a:gridCol w="538163"/>
                <a:gridCol w="539750"/>
                <a:gridCol w="554037"/>
                <a:gridCol w="539750"/>
                <a:gridCol w="538163"/>
                <a:gridCol w="539750"/>
                <a:gridCol w="527050"/>
                <a:gridCol w="539750"/>
                <a:gridCol w="554037"/>
              </a:tblGrid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V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J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H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U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0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L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</a:t>
                      </a: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6557" name="Rectangle 125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Задание № 3 (домашнее)</a:t>
            </a:r>
            <a:b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Найти слова в сетке. Кроссворд.</a:t>
            </a:r>
          </a:p>
        </p:txBody>
      </p:sp>
      <p:sp>
        <p:nvSpPr>
          <p:cNvPr id="146558" name="Rectangle 126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 sz="2800"/>
          </a:p>
          <a:p>
            <a:r>
              <a:rPr lang="en-US" sz="2800"/>
              <a:t>No</a:t>
            </a:r>
            <a:r>
              <a:rPr lang="en-US" sz="2800">
                <a:cs typeface="Tahoma" pitchFamily="34" charset="0"/>
              </a:rPr>
              <a:t>ë</a:t>
            </a:r>
            <a:r>
              <a:rPr lang="en-US" sz="2800"/>
              <a:t>l, cubes, poup</a:t>
            </a:r>
            <a:r>
              <a:rPr lang="en-US" sz="2800">
                <a:cs typeface="Tahoma" pitchFamily="34" charset="0"/>
              </a:rPr>
              <a:t>é</a:t>
            </a:r>
            <a:r>
              <a:rPr lang="en-US" sz="2800"/>
              <a:t>e, avion, ours, sapin, voiture, b</a:t>
            </a:r>
            <a:r>
              <a:rPr lang="en-US" sz="2800">
                <a:cs typeface="Tahoma" pitchFamily="34" charset="0"/>
              </a:rPr>
              <a:t>û</a:t>
            </a:r>
            <a:r>
              <a:rPr lang="en-US" sz="2800"/>
              <a:t>che, p</a:t>
            </a:r>
            <a:r>
              <a:rPr lang="en-US" sz="2800">
                <a:cs typeface="Tahoma" pitchFamily="34" charset="0"/>
              </a:rPr>
              <a:t>è</a:t>
            </a:r>
            <a:r>
              <a:rPr lang="en-US" sz="2800"/>
              <a:t>re No</a:t>
            </a:r>
            <a:r>
              <a:rPr lang="en-US" sz="2800">
                <a:cs typeface="Tahoma" pitchFamily="34" charset="0"/>
              </a:rPr>
              <a:t>ë</a:t>
            </a:r>
            <a:r>
              <a:rPr lang="en-US" sz="2800"/>
              <a:t>l, guirlandes</a:t>
            </a:r>
            <a:endParaRPr lang="ru-RU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Задание № 3</a:t>
            </a:r>
            <a:b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0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(домашнее)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9906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/>
              <a:t>В предложенном тексте заполнить пропуски словами из рамки</a:t>
            </a:r>
            <a:endParaRPr lang="fr-FR" sz="2000"/>
          </a:p>
          <a:p>
            <a:pPr>
              <a:lnSpc>
                <a:spcPct val="90000"/>
              </a:lnSpc>
            </a:pPr>
            <a:r>
              <a:rPr lang="fr-FR" sz="2800" b="1"/>
              <a:t>C</a:t>
            </a:r>
            <a:r>
              <a:rPr lang="ru-RU" sz="2800" b="1"/>
              <a:t>` </a:t>
            </a:r>
            <a:r>
              <a:rPr lang="fr-FR" sz="2800" b="1"/>
              <a:t>est bientot Noel</a:t>
            </a:r>
            <a:r>
              <a:rPr lang="ru-RU" sz="2800" b="1"/>
              <a:t>! </a:t>
            </a:r>
            <a:r>
              <a:rPr lang="fr-FR" sz="2800" b="1"/>
              <a:t>C est super!</a:t>
            </a:r>
          </a:p>
          <a:p>
            <a:pPr>
              <a:lnSpc>
                <a:spcPct val="90000"/>
              </a:lnSpc>
            </a:pPr>
            <a:r>
              <a:rPr lang="fr-FR" sz="2800" b="1"/>
              <a:t>Papa va acheter un sapin.</a:t>
            </a:r>
          </a:p>
          <a:p>
            <a:pPr>
              <a:lnSpc>
                <a:spcPct val="90000"/>
              </a:lnSpc>
            </a:pPr>
            <a:r>
              <a:rPr lang="fr-FR" sz="2800" b="1"/>
              <a:t>Maman va faire__________.</a:t>
            </a:r>
          </a:p>
          <a:p>
            <a:pPr>
              <a:lnSpc>
                <a:spcPct val="90000"/>
              </a:lnSpc>
            </a:pPr>
            <a:r>
              <a:rPr lang="fr-FR" sz="2800" b="1"/>
              <a:t>Auguste et Juliette vont decorer_________avec_________</a:t>
            </a:r>
          </a:p>
          <a:p>
            <a:pPr>
              <a:lnSpc>
                <a:spcPct val="90000"/>
              </a:lnSpc>
            </a:pPr>
            <a:r>
              <a:rPr lang="fr-FR" sz="2800" b="1"/>
              <a:t>Moi, je vais prepare _____________.</a:t>
            </a:r>
          </a:p>
          <a:p>
            <a:pPr>
              <a:lnSpc>
                <a:spcPct val="90000"/>
              </a:lnSpc>
            </a:pPr>
            <a:r>
              <a:rPr lang="fr-FR" sz="2800" b="1"/>
              <a:t>Ecris-moi ! Joyeux Noel !</a:t>
            </a:r>
          </a:p>
          <a:p>
            <a:pPr algn="ctr">
              <a:lnSpc>
                <a:spcPct val="90000"/>
              </a:lnSpc>
            </a:pPr>
            <a:r>
              <a:rPr lang="fr-FR" sz="2800" b="1"/>
              <a:t>Une buche de Noel, </a:t>
            </a:r>
          </a:p>
          <a:p>
            <a:pPr algn="ctr">
              <a:lnSpc>
                <a:spcPct val="90000"/>
              </a:lnSpc>
            </a:pPr>
            <a:r>
              <a:rPr lang="fr-FR" sz="2800" b="1"/>
              <a:t>le sapin, </a:t>
            </a:r>
          </a:p>
          <a:p>
            <a:pPr algn="ctr">
              <a:lnSpc>
                <a:spcPct val="90000"/>
              </a:lnSpc>
            </a:pPr>
            <a:r>
              <a:rPr lang="fr-FR" sz="2800" b="1"/>
              <a:t>des guirlandes, des boules, </a:t>
            </a:r>
          </a:p>
          <a:p>
            <a:pPr algn="ctr">
              <a:lnSpc>
                <a:spcPct val="90000"/>
              </a:lnSpc>
            </a:pPr>
            <a:r>
              <a:rPr lang="fr-FR" sz="2800" b="1"/>
              <a:t>des cadeaux.</a:t>
            </a:r>
            <a:endParaRPr 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 </a:t>
            </a:r>
            <a:r>
              <a:rPr lang="en-US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</a:t>
            </a:r>
            <a:r>
              <a:rPr lang="en-US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çon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 de </a:t>
            </a:r>
            <a:r>
              <a:rPr lang="en-US" sz="48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français</a:t>
            </a:r>
            <a:r>
              <a:rPr lang="en-US" dirty="0">
                <a:cs typeface="Tahoma" pitchFamily="34" charset="0"/>
              </a:rPr>
              <a:t> </a:t>
            </a:r>
          </a:p>
        </p:txBody>
      </p:sp>
      <p:pic>
        <p:nvPicPr>
          <p:cNvPr id="93196" name="Picture 12" descr="Картинка 37 из 48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524000"/>
            <a:ext cx="3505200" cy="2628900"/>
          </a:xfrm>
          <a:noFill/>
          <a:ln/>
        </p:spPr>
      </p:pic>
      <p:pic>
        <p:nvPicPr>
          <p:cNvPr id="93189" name="Picture 5" descr="Картинка 37 из 3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447800"/>
            <a:ext cx="32766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0" name="Picture 6" descr="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4343400"/>
            <a:ext cx="28194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3197" name="Picture 13" descr=" 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0" y="4114800"/>
            <a:ext cx="18764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198" name="Oval 14"/>
          <p:cNvSpPr>
            <a:spLocks noChangeArrowheads="1"/>
          </p:cNvSpPr>
          <p:nvPr/>
        </p:nvSpPr>
        <p:spPr bwMode="auto">
          <a:xfrm rot="1215425">
            <a:off x="2971800" y="2895600"/>
            <a:ext cx="3733800" cy="14478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 rot="1331246">
            <a:off x="3581400" y="3429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</a:rPr>
              <a:t>Le sujet?</a:t>
            </a:r>
            <a:endParaRPr lang="ru-RU" sz="280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chemeClr val="tx1"/>
                </a:solidFill>
                <a:effectLst/>
              </a:rPr>
              <a:t>Le sujet - </a:t>
            </a:r>
            <a:r>
              <a:rPr lang="en-US" sz="4800" u="sng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 fête</a:t>
            </a:r>
          </a:p>
        </p:txBody>
      </p:sp>
      <p:pic>
        <p:nvPicPr>
          <p:cNvPr id="99333" name="Picture 5" descr="Картинка 37 из 48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4800" y="1524000"/>
            <a:ext cx="3505200" cy="2628900"/>
          </a:xfrm>
          <a:noFill/>
          <a:ln/>
        </p:spPr>
      </p:pic>
      <p:pic>
        <p:nvPicPr>
          <p:cNvPr id="99331" name="Picture 3" descr="Картинка 37 из 3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447800"/>
            <a:ext cx="327660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2" name="Picture 4" descr=" 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3886200"/>
            <a:ext cx="2819400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9334" name="Picture 6" descr=" 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0" y="3962400"/>
            <a:ext cx="18764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3581400" y="32004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ru-RU" sz="2800">
              <a:solidFill>
                <a:srgbClr val="6600CC"/>
              </a:solidFill>
            </a:endParaRPr>
          </a:p>
        </p:txBody>
      </p:sp>
      <p:sp>
        <p:nvSpPr>
          <p:cNvPr id="99338" name="Oval 10"/>
          <p:cNvSpPr>
            <a:spLocks noChangeArrowheads="1"/>
          </p:cNvSpPr>
          <p:nvPr/>
        </p:nvSpPr>
        <p:spPr bwMode="auto">
          <a:xfrm>
            <a:off x="2895600" y="3200400"/>
            <a:ext cx="4191000" cy="9906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3581400" y="3429000"/>
            <a:ext cx="2882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0066"/>
                </a:solidFill>
              </a:rPr>
              <a:t>les associations? </a:t>
            </a:r>
            <a:endParaRPr lang="ru-RU" sz="2800">
              <a:solidFill>
                <a:srgbClr val="FF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buts de la le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ç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on</a:t>
            </a:r>
            <a:endParaRPr lang="ru-RU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371600"/>
            <a:ext cx="8229600" cy="4724400"/>
          </a:xfrm>
        </p:spPr>
        <p:txBody>
          <a:bodyPr/>
          <a:lstStyle/>
          <a:p>
            <a:endParaRPr lang="en-US">
              <a:solidFill>
                <a:srgbClr val="6600CC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/>
              <a:t>nous allons parler de la f</a:t>
            </a:r>
            <a:r>
              <a:rPr lang="en-US">
                <a:cs typeface="Tahoma" pitchFamily="34" charset="0"/>
              </a:rPr>
              <a:t>ê</a:t>
            </a:r>
            <a:r>
              <a:rPr lang="en-US"/>
              <a:t>te de No</a:t>
            </a:r>
            <a:r>
              <a:rPr lang="en-US">
                <a:cs typeface="Tahoma" pitchFamily="34" charset="0"/>
              </a:rPr>
              <a:t>ë</a:t>
            </a:r>
            <a:r>
              <a:rPr lang="en-US"/>
              <a:t>l </a:t>
            </a:r>
          </a:p>
          <a:p>
            <a:r>
              <a:rPr lang="en-US"/>
              <a:t>nous allons apprendre des mots nouveaux </a:t>
            </a:r>
          </a:p>
          <a:p>
            <a:r>
              <a:rPr lang="en-US"/>
              <a:t>nous allons </a:t>
            </a:r>
            <a:r>
              <a:rPr lang="en-US">
                <a:cs typeface="Tahoma" pitchFamily="34" charset="0"/>
              </a:rPr>
              <a:t>é</a:t>
            </a:r>
            <a:r>
              <a:rPr lang="en-US"/>
              <a:t>couter le texte</a:t>
            </a:r>
            <a:endParaRPr lang="en-US" b="1"/>
          </a:p>
          <a:p>
            <a:r>
              <a:rPr lang="en-US"/>
              <a:t>nous allons discuter</a:t>
            </a:r>
            <a:endParaRPr lang="en-US" b="1"/>
          </a:p>
          <a:p>
            <a:r>
              <a:rPr lang="en-US"/>
              <a:t>nous allons faire des exercices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305800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La f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ê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 de  No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ë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l, </a:t>
            </a:r>
            <a:b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 ` 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est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la f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ê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te la plus 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pr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é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f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é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r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cs typeface="Tahoma" pitchFamily="34" charset="0"/>
              </a:rPr>
              <a:t>é</a:t>
            </a:r>
            <a:r>
              <a:rPr lang="en-US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en France</a:t>
            </a:r>
            <a:endParaRPr lang="ru-RU" sz="3200" dirty="0"/>
          </a:p>
        </p:txBody>
      </p:sp>
      <p:pic>
        <p:nvPicPr>
          <p:cNvPr id="114691" name="Picture 3" descr="Рождественская ночь, Елисейские поля, Париж">
            <a:hlinkClick r:id="rId2"/>
          </p:cNvPr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90600" y="1828800"/>
            <a:ext cx="2819400" cy="1874838"/>
          </a:xfrm>
          <a:noFill/>
          <a:ln w="38100" cmpd="dbl">
            <a:solidFill>
              <a:srgbClr val="6600CC"/>
            </a:solidFill>
          </a:ln>
        </p:spPr>
      </p:pic>
      <p:pic>
        <p:nvPicPr>
          <p:cNvPr id="114692" name="Picture 4" descr="Праздничный фейерверк над Эйфелевой башней, Париж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62600" y="4038600"/>
            <a:ext cx="2090738" cy="2362200"/>
          </a:xfrm>
          <a:prstGeom prst="rect">
            <a:avLst/>
          </a:prstGeom>
          <a:noFill/>
          <a:ln w="38100" cmpd="dbl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14693" name="Picture 5" descr="Новый год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257800" y="1752600"/>
            <a:ext cx="2514600" cy="1885950"/>
          </a:xfrm>
          <a:prstGeom prst="rect">
            <a:avLst/>
          </a:prstGeom>
          <a:noFill/>
          <a:ln w="38100" cmpd="dbl">
            <a:solidFill>
              <a:srgbClr val="6600CC"/>
            </a:solidFill>
            <a:miter lim="800000"/>
            <a:headEnd/>
            <a:tailEnd/>
          </a:ln>
        </p:spPr>
      </p:pic>
      <p:pic>
        <p:nvPicPr>
          <p:cNvPr id="114694" name="Picture 6" descr="Католическое Рождество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66800" y="4419600"/>
            <a:ext cx="2743200" cy="1801813"/>
          </a:xfrm>
          <a:prstGeom prst="rect">
            <a:avLst/>
          </a:prstGeom>
          <a:noFill/>
          <a:ln w="38100" cmpd="dbl">
            <a:solidFill>
              <a:srgbClr val="6600CC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noms propres</a:t>
            </a:r>
            <a:br>
              <a:rPr lang="en-US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(имена собственные)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ru-RU" sz="2800" b="1"/>
          </a:p>
          <a:p>
            <a:pPr>
              <a:lnSpc>
                <a:spcPct val="90000"/>
              </a:lnSpc>
            </a:pPr>
            <a:r>
              <a:rPr lang="fr-FR" sz="2800" b="1"/>
              <a:t>Antoine</a:t>
            </a:r>
          </a:p>
          <a:p>
            <a:pPr>
              <a:lnSpc>
                <a:spcPct val="90000"/>
              </a:lnSpc>
            </a:pPr>
            <a:r>
              <a:rPr lang="fr-FR" sz="2800" b="1"/>
              <a:t>Antoinette</a:t>
            </a:r>
            <a:endParaRPr lang="ru-RU" sz="2800" b="1"/>
          </a:p>
          <a:p>
            <a:pPr>
              <a:lnSpc>
                <a:spcPct val="90000"/>
              </a:lnSpc>
            </a:pPr>
            <a:r>
              <a:rPr lang="en-US" sz="2800" b="1"/>
              <a:t>Rodolphe</a:t>
            </a:r>
            <a:endParaRPr lang="fr-FR" sz="2800" b="1"/>
          </a:p>
          <a:p>
            <a:pPr>
              <a:lnSpc>
                <a:spcPct val="90000"/>
              </a:lnSpc>
            </a:pPr>
            <a:r>
              <a:rPr lang="fr-FR" sz="2800" b="1"/>
              <a:t>Melba</a:t>
            </a:r>
          </a:p>
          <a:p>
            <a:pPr>
              <a:lnSpc>
                <a:spcPct val="90000"/>
              </a:lnSpc>
            </a:pPr>
            <a:r>
              <a:rPr lang="fr-FR" sz="2800" b="1"/>
              <a:t>Agathe </a:t>
            </a:r>
            <a:endParaRPr lang="ru-RU" sz="2800" b="1"/>
          </a:p>
          <a:p>
            <a:pPr algn="ctr">
              <a:lnSpc>
                <a:spcPct val="90000"/>
              </a:lnSpc>
            </a:pPr>
            <a:r>
              <a:rPr lang="en-US" sz="2800" b="1"/>
              <a:t>Les verbes( </a:t>
            </a:r>
            <a:r>
              <a:rPr lang="ru-RU" sz="2800" b="1"/>
              <a:t>глаголы)</a:t>
            </a:r>
          </a:p>
          <a:p>
            <a:pPr>
              <a:lnSpc>
                <a:spcPct val="90000"/>
              </a:lnSpc>
            </a:pPr>
            <a:endParaRPr lang="ru-RU" sz="2800" b="1"/>
          </a:p>
          <a:p>
            <a:pPr>
              <a:lnSpc>
                <a:spcPct val="90000"/>
              </a:lnSpc>
            </a:pPr>
            <a:r>
              <a:rPr lang="en-US" sz="2800" b="1"/>
              <a:t>Preparer</a:t>
            </a:r>
            <a:r>
              <a:rPr lang="en-US" sz="2800"/>
              <a:t> - </a:t>
            </a:r>
            <a:r>
              <a:rPr lang="ru-RU" sz="2800"/>
              <a:t>готовить</a:t>
            </a:r>
            <a:endParaRPr lang="en-US" sz="2800"/>
          </a:p>
          <a:p>
            <a:pPr>
              <a:lnSpc>
                <a:spcPct val="90000"/>
              </a:lnSpc>
            </a:pPr>
            <a:r>
              <a:rPr lang="en-US" sz="2800" b="1"/>
              <a:t>Decorer </a:t>
            </a:r>
            <a:r>
              <a:rPr lang="ru-RU" sz="2800"/>
              <a:t>- украшать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mots nouveaux</a:t>
            </a:r>
            <a:b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Новые слова) </a:t>
            </a: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jouets 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Игрушки)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endParaRPr lang="ru-RU" sz="20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r-FR" sz="2000" b="1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r-FR" sz="2000" b="1"/>
              <a:t>   </a:t>
            </a:r>
            <a:endParaRPr lang="ru-RU" sz="2000" b="1"/>
          </a:p>
        </p:txBody>
      </p:sp>
      <p:graphicFrame>
        <p:nvGraphicFramePr>
          <p:cNvPr id="122009" name="Group 153"/>
          <p:cNvGraphicFramePr>
            <a:graphicFrameLocks noGrp="1"/>
          </p:cNvGraphicFramePr>
          <p:nvPr>
            <p:ph sz="quarter" idx="2"/>
          </p:nvPr>
        </p:nvGraphicFramePr>
        <p:xfrm>
          <a:off x="381000" y="1828800"/>
          <a:ext cx="2667000" cy="3493008"/>
        </p:xfrm>
        <a:graphic>
          <a:graphicData uri="http://schemas.openxmlformats.org/drawingml/2006/table">
            <a:tbl>
              <a:tblPr/>
              <a:tblGrid>
                <a:gridCol w="2667000"/>
              </a:tblGrid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cubes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8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 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ours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77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poup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é</a:t>
                      </a:r>
                      <a:r>
                        <a:rPr kumimoji="0" lang="fr-F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2016" name="Group 160"/>
          <p:cNvGraphicFramePr>
            <a:graphicFrameLocks noGrp="1"/>
          </p:cNvGraphicFramePr>
          <p:nvPr>
            <p:ph sz="quarter" idx="3"/>
          </p:nvPr>
        </p:nvGraphicFramePr>
        <p:xfrm>
          <a:off x="4724400" y="1828800"/>
          <a:ext cx="2628900" cy="3493008"/>
        </p:xfrm>
        <a:graphic>
          <a:graphicData uri="http://schemas.openxmlformats.org/drawingml/2006/table">
            <a:tbl>
              <a:tblPr/>
              <a:tblGrid>
                <a:gridCol w="2628900"/>
              </a:tblGrid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avion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fus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é</a:t>
                      </a: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voiture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1860" name="Picture 4" descr="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1752600"/>
            <a:ext cx="1600200" cy="1104900"/>
          </a:xfrm>
          <a:prstGeom prst="rect">
            <a:avLst/>
          </a:prstGeom>
          <a:noFill/>
        </p:spPr>
      </p:pic>
      <p:pic>
        <p:nvPicPr>
          <p:cNvPr id="121861" name="Picture 5" descr="4627_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2895600"/>
            <a:ext cx="811213" cy="1219200"/>
          </a:xfrm>
          <a:prstGeom prst="rect">
            <a:avLst/>
          </a:prstGeom>
          <a:noFill/>
        </p:spPr>
      </p:pic>
      <p:pic>
        <p:nvPicPr>
          <p:cNvPr id="121862" name="Picture 6" descr="10232_09_9031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24200" y="4191000"/>
            <a:ext cx="1125538" cy="1219200"/>
          </a:xfrm>
          <a:prstGeom prst="rect">
            <a:avLst/>
          </a:prstGeom>
          <a:noFill/>
        </p:spPr>
      </p:pic>
      <p:pic>
        <p:nvPicPr>
          <p:cNvPr id="121949" name="Picture 93" descr="30019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15200" y="1752600"/>
            <a:ext cx="1447800" cy="1095375"/>
          </a:xfrm>
          <a:prstGeom prst="rect">
            <a:avLst/>
          </a:prstGeom>
          <a:noFill/>
        </p:spPr>
      </p:pic>
      <p:pic>
        <p:nvPicPr>
          <p:cNvPr id="121950" name="Picture 94" descr="Revell_04736_Space_Shuttle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67600" y="2895600"/>
            <a:ext cx="1447800" cy="1063625"/>
          </a:xfrm>
          <a:prstGeom prst="rect">
            <a:avLst/>
          </a:prstGeom>
          <a:noFill/>
        </p:spPr>
      </p:pic>
      <p:pic>
        <p:nvPicPr>
          <p:cNvPr id="121952" name="Picture 96" descr="6614_enl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4114800"/>
            <a:ext cx="1676400" cy="119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21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21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21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21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Les mots nouveaux</a:t>
            </a:r>
            <a:b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(</a:t>
            </a:r>
            <a:r>
              <a:rPr lang="ru-RU" sz="24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Новые слова)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  <a:p>
            <a:endParaRPr lang="fr-FR" sz="2800" b="1"/>
          </a:p>
        </p:txBody>
      </p:sp>
      <p:graphicFrame>
        <p:nvGraphicFramePr>
          <p:cNvPr id="127042" name="Group 66"/>
          <p:cNvGraphicFramePr>
            <a:graphicFrameLocks noGrp="1"/>
          </p:cNvGraphicFramePr>
          <p:nvPr>
            <p:ph sz="quarter" idx="2"/>
          </p:nvPr>
        </p:nvGraphicFramePr>
        <p:xfrm>
          <a:off x="228600" y="1143000"/>
          <a:ext cx="2209800" cy="5581841"/>
        </p:xfrm>
        <a:graphic>
          <a:graphicData uri="http://schemas.openxmlformats.org/drawingml/2006/table">
            <a:tbl>
              <a:tblPr/>
              <a:tblGrid>
                <a:gridCol w="2209800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une buche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 No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ë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7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friandises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76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Des sucettes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 p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è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re No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  <a:cs typeface="Tahoma" pitchFamily="34" charset="0"/>
                        </a:rPr>
                        <a:t>ë</a:t>
                      </a: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7049" name="Group 73"/>
          <p:cNvGraphicFramePr>
            <a:graphicFrameLocks noGrp="1"/>
          </p:cNvGraphicFramePr>
          <p:nvPr>
            <p:ph sz="quarter" idx="3"/>
          </p:nvPr>
        </p:nvGraphicFramePr>
        <p:xfrm>
          <a:off x="4876800" y="1219200"/>
          <a:ext cx="2286000" cy="5059680"/>
        </p:xfrm>
        <a:graphic>
          <a:graphicData uri="http://schemas.openxmlformats.org/drawingml/2006/table">
            <a:tbl>
              <a:tblPr/>
              <a:tblGrid>
                <a:gridCol w="22860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 sapin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les boules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les guirlandes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ahoma" pitchFamily="34" charset="0"/>
                        </a:rPr>
                        <a:t>La pendule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27035" name="Picture 59" descr="33b0d93edd4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143000"/>
            <a:ext cx="2057400" cy="1655763"/>
          </a:xfrm>
          <a:prstGeom prst="rect">
            <a:avLst/>
          </a:prstGeom>
          <a:noFill/>
        </p:spPr>
      </p:pic>
      <p:pic>
        <p:nvPicPr>
          <p:cNvPr id="127036" name="Picture 60" descr="0db8d6f0ecac9abfb6770d4b08ef19d6_e5534cf255a2c0fd90be11a3e559d21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2819400"/>
            <a:ext cx="2209800" cy="1401763"/>
          </a:xfrm>
          <a:prstGeom prst="rect">
            <a:avLst/>
          </a:prstGeom>
          <a:noFill/>
        </p:spPr>
      </p:pic>
      <p:pic>
        <p:nvPicPr>
          <p:cNvPr id="127037" name="Picture 61" descr="Lollipops_Candy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4191000"/>
            <a:ext cx="1752600" cy="1314450"/>
          </a:xfrm>
          <a:prstGeom prst="rect">
            <a:avLst/>
          </a:prstGeom>
          <a:noFill/>
        </p:spPr>
      </p:pic>
      <p:pic>
        <p:nvPicPr>
          <p:cNvPr id="127044" name="Picture 6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67000" y="5486400"/>
            <a:ext cx="1487488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7050" name="Picture 74" descr="28122009220020_b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2800" y="990600"/>
            <a:ext cx="1524000" cy="1295400"/>
          </a:xfrm>
          <a:prstGeom prst="rect">
            <a:avLst/>
          </a:prstGeom>
          <a:noFill/>
        </p:spPr>
      </p:pic>
      <p:pic>
        <p:nvPicPr>
          <p:cNvPr id="127051" name="Picture 75" descr="e63969db27e9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86600" y="2209800"/>
            <a:ext cx="1828800" cy="1219200"/>
          </a:xfrm>
          <a:prstGeom prst="rect">
            <a:avLst/>
          </a:prstGeom>
          <a:noFill/>
        </p:spPr>
      </p:pic>
      <p:pic>
        <p:nvPicPr>
          <p:cNvPr id="127052" name="Picture 76" descr="Image_bbd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239000" y="3276600"/>
            <a:ext cx="1676400" cy="1627188"/>
          </a:xfrm>
          <a:prstGeom prst="rect">
            <a:avLst/>
          </a:prstGeom>
          <a:noFill/>
        </p:spPr>
      </p:pic>
      <p:pic>
        <p:nvPicPr>
          <p:cNvPr id="127053" name="Picture 77" descr="2934_product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162800" y="4800600"/>
            <a:ext cx="1782763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127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127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27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2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127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27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2000"/>
                                        <p:tgtEl>
                                          <p:spTgt spid="127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2000"/>
                                        <p:tgtEl>
                                          <p:spTgt spid="127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Задание № 1</a:t>
            </a:r>
            <a:b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Прослушайте текст.</a:t>
            </a:r>
            <a:b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Выпишите слова со звуком 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[u]</a:t>
            </a: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</a:t>
            </a:r>
            <a:r>
              <a:rPr lang="en-US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[y]</a:t>
            </a:r>
            <a:r>
              <a:rPr lang="ru-RU" sz="24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в две колонки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458200" cy="4114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ru-RU"/>
              <a:t>Правило:</a:t>
            </a:r>
          </a:p>
          <a:p>
            <a:pPr algn="ctr">
              <a:buFont typeface="Wingdings" pitchFamily="2" charset="2"/>
              <a:buNone/>
            </a:pPr>
            <a:r>
              <a:rPr lang="en-US"/>
              <a:t>[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/>
              <a:t>]       [</a:t>
            </a:r>
            <a:r>
              <a:rPr lang="en-US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y</a:t>
            </a:r>
            <a:r>
              <a:rPr lang="en-US"/>
              <a:t>]</a:t>
            </a:r>
          </a:p>
          <a:p>
            <a:pPr algn="ctr"/>
            <a:endParaRPr lang="en-US"/>
          </a:p>
          <a:p>
            <a:pPr algn="ctr"/>
            <a:endParaRPr lang="en-US"/>
          </a:p>
          <a:p>
            <a:r>
              <a:rPr lang="en-US"/>
              <a:t>       </a:t>
            </a:r>
            <a:r>
              <a:rPr lang="ru-RU"/>
              <a:t>буква </a:t>
            </a:r>
            <a:r>
              <a:rPr lang="en-US"/>
              <a:t>–</a:t>
            </a:r>
            <a:r>
              <a:rPr lang="en-US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U</a:t>
            </a:r>
            <a:r>
              <a:rPr lang="en-US"/>
              <a:t>-         </a:t>
            </a:r>
            <a:r>
              <a:rPr lang="ru-RU"/>
              <a:t>буквосочетание </a:t>
            </a:r>
            <a:r>
              <a:rPr lang="en-US"/>
              <a:t>–</a:t>
            </a:r>
            <a:r>
              <a:rPr lang="en-US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OU</a:t>
            </a:r>
            <a:r>
              <a:rPr lang="en-US"/>
              <a:t>-</a:t>
            </a:r>
            <a:endParaRPr lang="ru-RU"/>
          </a:p>
        </p:txBody>
      </p:sp>
      <p:sp>
        <p:nvSpPr>
          <p:cNvPr id="147460" name="Line 4"/>
          <p:cNvSpPr>
            <a:spLocks noChangeShapeType="1"/>
          </p:cNvSpPr>
          <p:nvPr/>
        </p:nvSpPr>
        <p:spPr bwMode="auto">
          <a:xfrm flipH="1">
            <a:off x="2819400" y="3276600"/>
            <a:ext cx="1143000" cy="914400"/>
          </a:xfrm>
          <a:prstGeom prst="line">
            <a:avLst/>
          </a:prstGeom>
          <a:noFill/>
          <a:ln w="2222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1" name="Line 5"/>
          <p:cNvSpPr>
            <a:spLocks noChangeShapeType="1"/>
          </p:cNvSpPr>
          <p:nvPr/>
        </p:nvSpPr>
        <p:spPr bwMode="auto">
          <a:xfrm>
            <a:off x="5562600" y="3276600"/>
            <a:ext cx="1219200" cy="9144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47462" name="Line 6"/>
          <p:cNvSpPr>
            <a:spLocks noChangeShapeType="1"/>
          </p:cNvSpPr>
          <p:nvPr/>
        </p:nvSpPr>
        <p:spPr bwMode="auto">
          <a:xfrm>
            <a:off x="4648200" y="2743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00B0F0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30</TotalTime>
  <Words>604</Words>
  <Application>Microsoft Office PowerPoint</Application>
  <PresentationFormat>Экран (4:3)</PresentationFormat>
  <Paragraphs>270</Paragraphs>
  <Slides>18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МОУ Большекарайская СОШ</vt:lpstr>
      <vt:lpstr>La leçon de français </vt:lpstr>
      <vt:lpstr>Le sujet - la fête</vt:lpstr>
      <vt:lpstr>Les buts de la leçon</vt:lpstr>
      <vt:lpstr>La fête de  Noël,  c ` est la fête la plus préférée en France</vt:lpstr>
      <vt:lpstr>Les noms propres (имена собственные)</vt:lpstr>
      <vt:lpstr>Les mots nouveaux (Новые слова) Les jouets (Игрушки)</vt:lpstr>
      <vt:lpstr>Les mots nouveaux (Новые слова)</vt:lpstr>
      <vt:lpstr>Задание № 1 Прослушайте текст. Выпишите слова со звуком [u],[y] в две колонки</vt:lpstr>
      <vt:lpstr>Текст для аудирования </vt:lpstr>
      <vt:lpstr>Задание №2 </vt:lpstr>
      <vt:lpstr>Les mots nouveaux (Новые слова)</vt:lpstr>
      <vt:lpstr>Les mots nouveaux (Новые слова) Les jouets (Игрушки)</vt:lpstr>
      <vt:lpstr>Физкультминутка Французская народная песня  «Sur le pont d`Avignon» Исполнитель: Мирей Матье</vt:lpstr>
      <vt:lpstr>Задание № 3</vt:lpstr>
      <vt:lpstr>Проверь себя </vt:lpstr>
      <vt:lpstr>Задание № 3 (домашнее) Найти слова в сетке. Кроссворд.</vt:lpstr>
      <vt:lpstr>Задание № 3 (домашнее)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МОУ Б</dc:title>
  <dc:creator>Admin</dc:creator>
  <cp:lastModifiedBy>Admin</cp:lastModifiedBy>
  <cp:revision>6</cp:revision>
  <dcterms:created xsi:type="dcterms:W3CDTF">2012-10-31T16:22:42Z</dcterms:created>
  <dcterms:modified xsi:type="dcterms:W3CDTF">2012-10-31T16:53:15Z</dcterms:modified>
</cp:coreProperties>
</file>