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6" r:id="rId7"/>
    <p:sldId id="260" r:id="rId8"/>
    <p:sldId id="261" r:id="rId9"/>
    <p:sldId id="262" r:id="rId10"/>
    <p:sldId id="264" r:id="rId11"/>
    <p:sldId id="26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56F6-DD83-47E8-8857-D156C86C34B4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849D-4A5C-4ED7-98A6-730B902E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94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56F6-DD83-47E8-8857-D156C86C34B4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849D-4A5C-4ED7-98A6-730B902E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8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56F6-DD83-47E8-8857-D156C86C34B4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849D-4A5C-4ED7-98A6-730B902E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26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56F6-DD83-47E8-8857-D156C86C34B4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849D-4A5C-4ED7-98A6-730B902E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81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56F6-DD83-47E8-8857-D156C86C34B4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849D-4A5C-4ED7-98A6-730B902E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17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56F6-DD83-47E8-8857-D156C86C34B4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849D-4A5C-4ED7-98A6-730B902E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5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56F6-DD83-47E8-8857-D156C86C34B4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849D-4A5C-4ED7-98A6-730B902E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64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56F6-DD83-47E8-8857-D156C86C34B4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849D-4A5C-4ED7-98A6-730B902E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71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56F6-DD83-47E8-8857-D156C86C34B4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849D-4A5C-4ED7-98A6-730B902E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3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56F6-DD83-47E8-8857-D156C86C34B4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849D-4A5C-4ED7-98A6-730B902E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89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56F6-DD83-47E8-8857-D156C86C34B4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849D-4A5C-4ED7-98A6-730B902E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77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956F6-DD83-47E8-8857-D156C86C34B4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E849D-4A5C-4ED7-98A6-730B902E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62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Социально-экономическое развитие при Петре1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561728"/>
          </a:xfrm>
        </p:spPr>
        <p:txBody>
          <a:bodyPr/>
          <a:lstStyle/>
          <a:p>
            <a:r>
              <a:rPr lang="ru-RU" dirty="0" smtClean="0"/>
              <a:t>10</a:t>
            </a:r>
          </a:p>
          <a:p>
            <a:r>
              <a:rPr lang="ru-RU" dirty="0" err="1" smtClean="0"/>
              <a:t>Бойкова</a:t>
            </a:r>
            <a:r>
              <a:rPr lang="ru-RU" dirty="0" smtClean="0"/>
              <a:t> В.Ю.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8556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Противоречие в социально-экономической жизни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908720"/>
            <a:ext cx="4572000" cy="129614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Достижения экономических реформ Петра 1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0" y="2174875"/>
            <a:ext cx="4644008" cy="395128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Рост мануфактур</a:t>
            </a:r>
          </a:p>
          <a:p>
            <a:r>
              <a:rPr lang="ru-RU" dirty="0" smtClean="0"/>
              <a:t>Рост промышленного производства</a:t>
            </a:r>
          </a:p>
          <a:p>
            <a:r>
              <a:rPr lang="ru-RU" dirty="0" smtClean="0"/>
              <a:t>Проведены каналы</a:t>
            </a:r>
          </a:p>
          <a:p>
            <a:r>
              <a:rPr lang="ru-RU" dirty="0" smtClean="0"/>
              <a:t>Расширилась внутренняя и внешняя торговля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72001" y="908720"/>
            <a:ext cx="4572000" cy="1266155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Ухудшение положения народа</a:t>
            </a:r>
            <a:endParaRPr lang="ru-RU" sz="28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498975" cy="395128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Рекрутские наборы</a:t>
            </a:r>
          </a:p>
          <a:p>
            <a:r>
              <a:rPr lang="ru-RU" dirty="0" smtClean="0"/>
              <a:t>Привлечение массы людей к строительству СПб</a:t>
            </a:r>
          </a:p>
          <a:p>
            <a:r>
              <a:rPr lang="ru-RU" dirty="0" smtClean="0"/>
              <a:t>Приписка крестьян к заводам</a:t>
            </a:r>
          </a:p>
          <a:p>
            <a:r>
              <a:rPr lang="ru-RU" dirty="0" smtClean="0"/>
              <a:t>Тяжкое налоговое бремя</a:t>
            </a:r>
          </a:p>
          <a:p>
            <a:r>
              <a:rPr lang="ru-RU" dirty="0" smtClean="0"/>
              <a:t>Гонение на старообрядцев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44008" y="5013176"/>
            <a:ext cx="4499992" cy="129614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ПРИЧИНЫ НАРОДНЫХ ВОССТАНИЙ 1 ЧЕТВЕРТИ  18 ВЕКА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248025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Народные выступления в первой четверти 18 века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713387"/>
          </a:xfrm>
        </p:spPr>
        <p:txBody>
          <a:bodyPr/>
          <a:lstStyle/>
          <a:p>
            <a:r>
              <a:rPr lang="ru-RU" dirty="0" smtClean="0"/>
              <a:t>Астраханское восстание 1705-1706</a:t>
            </a:r>
          </a:p>
          <a:p>
            <a:r>
              <a:rPr lang="ru-RU" dirty="0" smtClean="0"/>
              <a:t>Восстание под рук. К. Булавина 1707-1708  на Дону и в Запорожье</a:t>
            </a:r>
          </a:p>
          <a:p>
            <a:r>
              <a:rPr lang="ru-RU" dirty="0" smtClean="0"/>
              <a:t>Башкирское восстание 1705-1711</a:t>
            </a:r>
          </a:p>
          <a:p>
            <a:r>
              <a:rPr lang="ru-RU" dirty="0" smtClean="0"/>
              <a:t>Религиозные выступления (старообрядцы)</a:t>
            </a:r>
          </a:p>
          <a:p>
            <a:r>
              <a:rPr lang="ru-RU" dirty="0" smtClean="0"/>
              <a:t>Выступления работных людей 1720,1721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869160"/>
            <a:ext cx="9144000" cy="18722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Все они были ответом  народа на усиление давления со стороны государства , связанного с реформами. Народные движения послужили одной из причин перестройки государственного аппарата и </a:t>
            </a:r>
            <a:r>
              <a:rPr lang="ru-RU" sz="2400" b="1" dirty="0" smtClean="0"/>
              <a:t>усиления самодержавной власти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223615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 descr="C:\Users\михаил\Pictures\вост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036496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михаил\Desktop\картинки история\вост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462" y="548680"/>
            <a:ext cx="175303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33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ихаил\Desktop\петр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727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694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1.Создание мануфактурной промышленности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7524328" cy="58772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17 век-около 30 мануфактур</a:t>
            </a:r>
          </a:p>
          <a:p>
            <a:r>
              <a:rPr lang="ru-RU" dirty="0" smtClean="0"/>
              <a:t>Первая четверть 18 века-более 200</a:t>
            </a:r>
          </a:p>
          <a:p>
            <a:pPr marL="0" indent="0">
              <a:buNone/>
            </a:pPr>
            <a:r>
              <a:rPr lang="ru-RU" b="1" dirty="0" smtClean="0"/>
              <a:t>Принудительное обеспечение мануфактур рабочей силой на основе подневольно-крепостнического труда </a:t>
            </a:r>
            <a:r>
              <a:rPr lang="ru-RU" dirty="0" smtClean="0"/>
              <a:t>в соответствии с указами Петра 1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1703- о приписных крестьянах( их приписывали к мануфактурам)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1721-о посессионных крестьянах. Владельцам мануфактур разрешалось получать для работы крепостных крестьян.</a:t>
            </a:r>
          </a:p>
          <a:p>
            <a:pPr marL="0" indent="0">
              <a:buNone/>
            </a:pPr>
            <a:r>
              <a:rPr lang="ru-RU" dirty="0" smtClean="0"/>
              <a:t>       1722-владельцымануфактур получили право не возвращать беглых крестьян, овладевших мастерством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323528" y="3257236"/>
            <a:ext cx="576064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323528" y="4097959"/>
            <a:ext cx="626368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107504" y="5445224"/>
            <a:ext cx="529208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михаил\Desktop\пет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630" y="2360459"/>
            <a:ext cx="2217370" cy="2801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333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Осуществление в экономической сфере государственной политики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протекционизма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2247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Составная часть политики меркантилизма, направленная на ограждение экономики страны от иностранной конкуренции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меркантилизма</a:t>
            </a:r>
            <a:endParaRPr lang="ru-RU" sz="36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2247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Экономическая политика государства, направленная на накопление средств внутри страны</a:t>
            </a:r>
            <a:endParaRPr lang="ru-RU" sz="36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4139952" y="1340768"/>
            <a:ext cx="2376264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732240" y="1340768"/>
            <a:ext cx="7200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73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dirty="0" smtClean="0"/>
              <a:t>3.Активное вмешательство государства в торговую деятельность русского купечества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-Введение </a:t>
            </a:r>
            <a:r>
              <a:rPr lang="ru-RU" dirty="0" smtClean="0"/>
              <a:t>государственной монополии на продажу ряда товаров </a:t>
            </a:r>
            <a:r>
              <a:rPr lang="ru-RU" dirty="0" smtClean="0"/>
              <a:t>(соль </a:t>
            </a:r>
            <a:r>
              <a:rPr lang="ru-RU" dirty="0" smtClean="0"/>
              <a:t>, </a:t>
            </a:r>
            <a:r>
              <a:rPr lang="ru-RU" dirty="0" err="1" smtClean="0"/>
              <a:t>табак,хлеб,лен,смола</a:t>
            </a:r>
            <a:r>
              <a:rPr lang="ru-RU" dirty="0" smtClean="0"/>
              <a:t>, воск, железо)</a:t>
            </a:r>
          </a:p>
          <a:p>
            <a:pPr marL="0" indent="0">
              <a:buNone/>
            </a:pPr>
            <a:r>
              <a:rPr lang="ru-RU" dirty="0" smtClean="0"/>
              <a:t>-Принудительное </a:t>
            </a:r>
            <a:r>
              <a:rPr lang="ru-RU" dirty="0" smtClean="0"/>
              <a:t>переселение купцов в Санкт-Петербург , большие подати и повинности в пользу государства</a:t>
            </a:r>
          </a:p>
          <a:p>
            <a:pPr marL="0" indent="0">
              <a:buNone/>
            </a:pPr>
            <a:r>
              <a:rPr lang="ru-RU" dirty="0" smtClean="0"/>
              <a:t>-Купцам </a:t>
            </a:r>
            <a:r>
              <a:rPr lang="ru-RU" dirty="0" smtClean="0"/>
              <a:t>на льготных условиях предоставляются казенные </a:t>
            </a:r>
            <a:r>
              <a:rPr lang="ru-RU" dirty="0" err="1" smtClean="0"/>
              <a:t>заводы,разрешение</a:t>
            </a:r>
            <a:r>
              <a:rPr lang="ru-RU" dirty="0" smtClean="0"/>
              <a:t> строить мануфактуры там, где найдена железная руда, беспроцентные ссуды, право беспошлинной торговли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344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михаил\Desktop\петр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482453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михаил\Desktop\петр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060848"/>
            <a:ext cx="522007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михаил\Desktop\петр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09020"/>
            <a:ext cx="4536504" cy="2988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731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Социальные реформы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Завершение процесса формирования дворянского сословия</a:t>
            </a:r>
          </a:p>
          <a:p>
            <a:r>
              <a:rPr lang="ru-RU" dirty="0" smtClean="0"/>
              <a:t>Введение обязательной службы</a:t>
            </a:r>
          </a:p>
          <a:p>
            <a:r>
              <a:rPr lang="ru-RU" dirty="0" smtClean="0"/>
              <a:t>Новое деление на 14 классов по Табели о рангах (1722)</a:t>
            </a:r>
          </a:p>
          <a:p>
            <a:r>
              <a:rPr lang="ru-RU" dirty="0" smtClean="0"/>
              <a:t>Учреждение майората , т.е. принцип отмены деления имения при наследовании. Окончательное правовое слияние поместий и вотчин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90437" y="1412776"/>
            <a:ext cx="34563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дворяне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64088" y="1412776"/>
            <a:ext cx="32403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Новые критерии службы</a:t>
            </a:r>
            <a:endParaRPr lang="ru-RU" sz="24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860032" y="184482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95536" y="5301208"/>
            <a:ext cx="4974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95536" y="1844824"/>
            <a:ext cx="0" cy="345638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95536" y="2492896"/>
            <a:ext cx="52619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95536" y="3356992"/>
            <a:ext cx="4974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73215" y="3861048"/>
            <a:ext cx="54851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95536" y="1844824"/>
            <a:ext cx="994901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182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Горожане(жители посадов)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61662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b="1" dirty="0" smtClean="0"/>
              <a:t>Городская реформа (1699-1720)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sz="2800" dirty="0" smtClean="0"/>
              <a:t>Приведение к единообразию социальной структуры   города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Внедрение западноевропейских социально-городских институтов в русских городах (посадах)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157192"/>
            <a:ext cx="381642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Разделение жителей по профессиональному признаку на цеха и гильдии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5122694"/>
            <a:ext cx="424847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Управление городом через ратушу и магистраты</a:t>
            </a:r>
            <a:endParaRPr lang="ru-RU" sz="24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3707904" y="2924944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707904" y="1556792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>
            <a:endCxn id="4" idx="0"/>
          </p:cNvCxnSpPr>
          <p:nvPr/>
        </p:nvCxnSpPr>
        <p:spPr>
          <a:xfrm>
            <a:off x="2087724" y="47251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084168" y="4725144"/>
            <a:ext cx="0" cy="3975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087724" y="4725144"/>
            <a:ext cx="399644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668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Крестьяне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413030"/>
            <a:ext cx="3038092" cy="974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Г</a:t>
            </a:r>
            <a:r>
              <a:rPr lang="ru-RU" sz="2400" dirty="0" smtClean="0"/>
              <a:t>осударственные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99992" y="1424753"/>
            <a:ext cx="316835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Помещичьи</a:t>
            </a:r>
            <a:r>
              <a:rPr lang="ru-RU" dirty="0" smtClean="0"/>
              <a:t>  (крепостные)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2564904"/>
            <a:ext cx="24482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холопы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 rot="18278728" flipH="1" flipV="1">
            <a:off x="6435921" y="1831537"/>
            <a:ext cx="237685" cy="1202989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79512" y="2564904"/>
            <a:ext cx="3312368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Однодворцы Юга, черносошные крестьяне Севера, ясачные крестьяне Поволжья и Сибири. Тягловый принцип</a:t>
            </a:r>
            <a:endParaRPr lang="ru-RU" sz="2000" dirty="0"/>
          </a:p>
        </p:txBody>
      </p:sp>
      <p:sp>
        <p:nvSpPr>
          <p:cNvPr id="10" name="Стрелка вниз 9"/>
          <p:cNvSpPr/>
          <p:nvPr/>
        </p:nvSpPr>
        <p:spPr>
          <a:xfrm rot="10800000">
            <a:off x="1591435" y="2085138"/>
            <a:ext cx="266146" cy="69579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91880" y="3896961"/>
            <a:ext cx="5652120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Введение новой системы налогообложения </a:t>
            </a:r>
            <a:r>
              <a:rPr lang="ru-RU" sz="3200" b="1" dirty="0">
                <a:solidFill>
                  <a:srgbClr val="FFFF00"/>
                </a:solidFill>
              </a:rPr>
              <a:t>-</a:t>
            </a:r>
            <a:r>
              <a:rPr lang="ru-RU" sz="3200" b="1" dirty="0" smtClean="0">
                <a:solidFill>
                  <a:srgbClr val="FFFF00"/>
                </a:solidFill>
              </a:rPr>
              <a:t>подушной подати</a:t>
            </a:r>
            <a:r>
              <a:rPr lang="ru-RU" sz="3200" dirty="0" smtClean="0"/>
              <a:t> (1718-1724)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697161"/>
            <a:ext cx="9036496" cy="11608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Основной прямой налог в России ,взимаемый в равном или почти равном количестве со всех лиц мужского пола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761362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411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Социально-экономическое развитие при Петре1</vt:lpstr>
      <vt:lpstr>Презентация PowerPoint</vt:lpstr>
      <vt:lpstr>1.Создание мануфактурной промышленности</vt:lpstr>
      <vt:lpstr>Осуществление в экономической сфере государственной политики</vt:lpstr>
      <vt:lpstr>3.Активное вмешательство государства в торговую деятельность русского купечества</vt:lpstr>
      <vt:lpstr>Презентация PowerPoint</vt:lpstr>
      <vt:lpstr>Социальные реформы</vt:lpstr>
      <vt:lpstr>Горожане(жители посадов)</vt:lpstr>
      <vt:lpstr>Крестьяне</vt:lpstr>
      <vt:lpstr>Противоречие в социально-экономической жизни</vt:lpstr>
      <vt:lpstr>Народные выступления в первой четверти 18 века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Экономические реформы Петра 1</dc:title>
  <dc:creator>михаил</dc:creator>
  <cp:lastModifiedBy>михаил</cp:lastModifiedBy>
  <cp:revision>18</cp:revision>
  <dcterms:created xsi:type="dcterms:W3CDTF">2014-04-04T17:24:42Z</dcterms:created>
  <dcterms:modified xsi:type="dcterms:W3CDTF">2014-06-03T18:06:26Z</dcterms:modified>
</cp:coreProperties>
</file>