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custDataLst>
    <p:tags r:id="rId15"/>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C41541-F057-47EB-8154-F9CB30133AE2}" type="datetimeFigureOut">
              <a:rPr lang="ru-RU" smtClean="0"/>
              <a:t>28.12.2013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1F3295-A82A-4431-A2FA-0496713ABAB8}" type="slidenum">
              <a:rPr lang="ru-RU" smtClean="0"/>
              <a:t>‹#›</a:t>
            </a:fld>
            <a:endParaRPr lang="ru-RU"/>
          </a:p>
        </p:txBody>
      </p:sp>
    </p:spTree>
    <p:extLst>
      <p:ext uri="{BB962C8B-B14F-4D97-AF65-F5344CB8AC3E}">
        <p14:creationId xmlns:p14="http://schemas.microsoft.com/office/powerpoint/2010/main" val="3912871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51F3295-A82A-4431-A2FA-0496713ABAB8}" type="slidenum">
              <a:rPr lang="ru-RU" smtClean="0"/>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28.12.2013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28.12.2013</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28.12.2013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28.12.2013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28.12.2013</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28.12.2013</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7772400" cy="1143000"/>
          </a:xfrm>
        </p:spPr>
        <p:txBody>
          <a:bodyPr/>
          <a:lstStyle/>
          <a:p>
            <a:pPr algn="ctr"/>
            <a:r>
              <a:rPr lang="ru-RU" dirty="0" smtClean="0"/>
              <a:t>Параллелограммы</a:t>
            </a:r>
            <a:endParaRPr lang="ru-RU" dirty="0"/>
          </a:p>
        </p:txBody>
      </p:sp>
      <p:sp>
        <p:nvSpPr>
          <p:cNvPr id="3" name="TextBox 2"/>
          <p:cNvSpPr txBox="1"/>
          <p:nvPr/>
        </p:nvSpPr>
        <p:spPr>
          <a:xfrm>
            <a:off x="1475656" y="2060848"/>
            <a:ext cx="184731" cy="369332"/>
          </a:xfrm>
          <a:prstGeom prst="rect">
            <a:avLst/>
          </a:prstGeom>
          <a:noFill/>
        </p:spPr>
        <p:txBody>
          <a:bodyPr wrap="none" rtlCol="0">
            <a:spAutoFit/>
          </a:bodyPr>
          <a:lstStyle/>
          <a:p>
            <a:endParaRPr lang="ru-RU" dirty="0"/>
          </a:p>
        </p:txBody>
      </p:sp>
      <p:sp>
        <p:nvSpPr>
          <p:cNvPr id="4" name="TextBox 3"/>
          <p:cNvSpPr txBox="1"/>
          <p:nvPr/>
        </p:nvSpPr>
        <p:spPr>
          <a:xfrm>
            <a:off x="1628056" y="2213248"/>
            <a:ext cx="184731" cy="369332"/>
          </a:xfrm>
          <a:prstGeom prst="rect">
            <a:avLst/>
          </a:prstGeom>
          <a:noFill/>
        </p:spPr>
        <p:txBody>
          <a:bodyPr wrap="none" rtlCol="0">
            <a:spAutoFit/>
          </a:bodyPr>
          <a:lstStyle/>
          <a:p>
            <a:endParaRPr lang="ru-RU" dirty="0"/>
          </a:p>
        </p:txBody>
      </p:sp>
      <p:sp>
        <p:nvSpPr>
          <p:cNvPr id="5" name="AutoShape 5">
            <a:hlinkClick r:id="rId3" action="ppaction://hlinksldjump"/>
          </p:cNvPr>
          <p:cNvSpPr>
            <a:spLocks noChangeArrowheads="1"/>
          </p:cNvSpPr>
          <p:nvPr/>
        </p:nvSpPr>
        <p:spPr bwMode="auto">
          <a:xfrm>
            <a:off x="985431" y="1203316"/>
            <a:ext cx="3168650" cy="1511300"/>
          </a:xfrm>
          <a:prstGeom prst="parallelogram">
            <a:avLst>
              <a:gd name="adj" fmla="val 52416"/>
            </a:avLst>
          </a:prstGeom>
          <a:solidFill>
            <a:srgbClr val="FFFF0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p>
            <a:endParaRPr lang="ru-RU"/>
          </a:p>
        </p:txBody>
      </p:sp>
      <p:sp>
        <p:nvSpPr>
          <p:cNvPr id="6" name="TextBox 5"/>
          <p:cNvSpPr txBox="1"/>
          <p:nvPr/>
        </p:nvSpPr>
        <p:spPr>
          <a:xfrm>
            <a:off x="1583333" y="2780928"/>
            <a:ext cx="1970924" cy="369332"/>
          </a:xfrm>
          <a:prstGeom prst="rect">
            <a:avLst/>
          </a:prstGeom>
          <a:noFill/>
        </p:spPr>
        <p:txBody>
          <a:bodyPr wrap="none" rtlCol="0">
            <a:spAutoFit/>
          </a:bodyPr>
          <a:lstStyle/>
          <a:p>
            <a:r>
              <a:rPr lang="ru-RU" dirty="0" smtClean="0"/>
              <a:t>Параллелограмм</a:t>
            </a:r>
            <a:endParaRPr lang="ru-RU" dirty="0"/>
          </a:p>
        </p:txBody>
      </p:sp>
      <p:sp>
        <p:nvSpPr>
          <p:cNvPr id="8" name="Rectangle 6">
            <a:hlinkClick r:id="" action="ppaction://noaction"/>
          </p:cNvPr>
          <p:cNvSpPr>
            <a:spLocks noChangeArrowheads="1"/>
          </p:cNvSpPr>
          <p:nvPr/>
        </p:nvSpPr>
        <p:spPr bwMode="auto">
          <a:xfrm>
            <a:off x="5663246" y="1149037"/>
            <a:ext cx="2376487" cy="1439862"/>
          </a:xfrm>
          <a:prstGeom prst="rect">
            <a:avLst/>
          </a:prstGeom>
          <a:solidFill>
            <a:schemeClr val="accent2">
              <a:lumMod val="60000"/>
              <a:lumOff val="40000"/>
            </a:schemeClr>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p>
            <a:endParaRPr lang="ru-RU"/>
          </a:p>
        </p:txBody>
      </p:sp>
      <p:sp>
        <p:nvSpPr>
          <p:cNvPr id="10" name="TextBox 9"/>
          <p:cNvSpPr txBox="1"/>
          <p:nvPr/>
        </p:nvSpPr>
        <p:spPr>
          <a:xfrm>
            <a:off x="6012160" y="2702227"/>
            <a:ext cx="1851789" cy="369332"/>
          </a:xfrm>
          <a:prstGeom prst="rect">
            <a:avLst/>
          </a:prstGeom>
          <a:noFill/>
        </p:spPr>
        <p:txBody>
          <a:bodyPr wrap="none" rtlCol="0">
            <a:spAutoFit/>
          </a:bodyPr>
          <a:lstStyle/>
          <a:p>
            <a:r>
              <a:rPr lang="ru-RU" dirty="0" smtClean="0"/>
              <a:t>Прямоугольник</a:t>
            </a:r>
            <a:endParaRPr lang="ru-RU" dirty="0"/>
          </a:p>
        </p:txBody>
      </p:sp>
      <p:sp>
        <p:nvSpPr>
          <p:cNvPr id="12" name="AutoShape 8">
            <a:hlinkClick r:id="" action="ppaction://noaction"/>
          </p:cNvPr>
          <p:cNvSpPr>
            <a:spLocks noChangeArrowheads="1"/>
          </p:cNvSpPr>
          <p:nvPr/>
        </p:nvSpPr>
        <p:spPr bwMode="auto">
          <a:xfrm>
            <a:off x="1403648" y="3429000"/>
            <a:ext cx="2087563" cy="2492375"/>
          </a:xfrm>
          <a:prstGeom prst="diamond">
            <a:avLst/>
          </a:prstGeom>
          <a:solidFill>
            <a:schemeClr val="accent4">
              <a:lumMod val="75000"/>
            </a:schemeClr>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p>
            <a:endParaRPr lang="ru-RU"/>
          </a:p>
        </p:txBody>
      </p:sp>
      <p:sp>
        <p:nvSpPr>
          <p:cNvPr id="14" name="TextBox 13"/>
          <p:cNvSpPr txBox="1"/>
          <p:nvPr/>
        </p:nvSpPr>
        <p:spPr>
          <a:xfrm>
            <a:off x="1211000" y="5555222"/>
            <a:ext cx="714042" cy="369332"/>
          </a:xfrm>
          <a:prstGeom prst="rect">
            <a:avLst/>
          </a:prstGeom>
          <a:noFill/>
        </p:spPr>
        <p:txBody>
          <a:bodyPr wrap="none" rtlCol="0">
            <a:spAutoFit/>
          </a:bodyPr>
          <a:lstStyle/>
          <a:p>
            <a:r>
              <a:rPr lang="ru-RU" dirty="0" smtClean="0"/>
              <a:t>Ромб</a:t>
            </a:r>
            <a:endParaRPr lang="ru-RU" dirty="0"/>
          </a:p>
        </p:txBody>
      </p:sp>
      <p:pic>
        <p:nvPicPr>
          <p:cNvPr id="15" name="Рисунок 14" descr="0_1a5b1_4e3475f3_L.jpeg"/>
          <p:cNvPicPr>
            <a:picLocks noChangeAspect="1"/>
          </p:cNvPicPr>
          <p:nvPr/>
        </p:nvPicPr>
        <p:blipFill>
          <a:blip r:embed="rId4" cstate="print"/>
          <a:stretch>
            <a:fillRect/>
          </a:stretch>
        </p:blipFill>
        <p:spPr>
          <a:xfrm>
            <a:off x="5689886" y="3375284"/>
            <a:ext cx="1945368" cy="1961056"/>
          </a:xfrm>
          <a:prstGeom prst="rect">
            <a:avLst/>
          </a:prstGeom>
        </p:spPr>
      </p:pic>
      <p:sp>
        <p:nvSpPr>
          <p:cNvPr id="16" name="TextBox 15"/>
          <p:cNvSpPr txBox="1"/>
          <p:nvPr/>
        </p:nvSpPr>
        <p:spPr>
          <a:xfrm>
            <a:off x="6228184" y="5336340"/>
            <a:ext cx="1055354" cy="369332"/>
          </a:xfrm>
          <a:prstGeom prst="rect">
            <a:avLst/>
          </a:prstGeom>
          <a:noFill/>
        </p:spPr>
        <p:txBody>
          <a:bodyPr wrap="none" rtlCol="0">
            <a:spAutoFit/>
          </a:bodyPr>
          <a:lstStyle/>
          <a:p>
            <a:r>
              <a:rPr lang="ru-RU" dirty="0" smtClean="0"/>
              <a:t>Квадрат</a:t>
            </a:r>
            <a:endParaRPr lang="ru-RU" dirty="0"/>
          </a:p>
        </p:txBody>
      </p:sp>
      <p:sp>
        <p:nvSpPr>
          <p:cNvPr id="17" name="TextBox 16"/>
          <p:cNvSpPr txBox="1"/>
          <p:nvPr/>
        </p:nvSpPr>
        <p:spPr>
          <a:xfrm>
            <a:off x="2987824" y="6044695"/>
            <a:ext cx="4201231" cy="646331"/>
          </a:xfrm>
          <a:prstGeom prst="rect">
            <a:avLst/>
          </a:prstGeom>
          <a:noFill/>
        </p:spPr>
        <p:txBody>
          <a:bodyPr wrap="square" rtlCol="0">
            <a:spAutoFit/>
          </a:bodyPr>
          <a:lstStyle/>
          <a:p>
            <a:r>
              <a:rPr lang="ru-RU" dirty="0" smtClean="0"/>
              <a:t>Презентацию подготовила ученица 8А класса Ольшанская Анастасия</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amond(in)">
                                      <p:cBhvr>
                                        <p:cTn id="10" dur="2000"/>
                                        <p:tgtEl>
                                          <p:spTgt spid="8"/>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amond(in)">
                                      <p:cBhvr>
                                        <p:cTn id="13"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764704"/>
            <a:ext cx="7772400" cy="2376264"/>
          </a:xfrm>
        </p:spPr>
        <p:txBody>
          <a:bodyPr>
            <a:normAutofit fontScale="90000"/>
          </a:bodyPr>
          <a:lstStyle/>
          <a:p>
            <a:r>
              <a:rPr lang="ru-RU" sz="2000" dirty="0" smtClean="0"/>
              <a:t/>
            </a:r>
            <a:br>
              <a:rPr lang="ru-RU" sz="2000" dirty="0" smtClean="0"/>
            </a:br>
            <a:r>
              <a:rPr lang="ru-RU" sz="2200" dirty="0" smtClean="0">
                <a:solidFill>
                  <a:schemeClr val="tx1"/>
                </a:solidFill>
              </a:rPr>
              <a:t>Параллелограмм  является ромбом, если выполняется одно из следующих условий:</a:t>
            </a:r>
            <a:br>
              <a:rPr lang="ru-RU" sz="2200" dirty="0" smtClean="0">
                <a:solidFill>
                  <a:schemeClr val="tx1"/>
                </a:solidFill>
              </a:rPr>
            </a:br>
            <a:r>
              <a:rPr lang="ru-RU" sz="2200" dirty="0" smtClean="0">
                <a:solidFill>
                  <a:schemeClr val="tx1"/>
                </a:solidFill>
              </a:rPr>
              <a:t>Все его стороны равны.</a:t>
            </a:r>
            <a:br>
              <a:rPr lang="ru-RU" sz="2200" dirty="0" smtClean="0">
                <a:solidFill>
                  <a:schemeClr val="tx1"/>
                </a:solidFill>
              </a:rPr>
            </a:br>
            <a:r>
              <a:rPr lang="ru-RU" sz="2200" dirty="0" smtClean="0">
                <a:solidFill>
                  <a:schemeClr val="tx1"/>
                </a:solidFill>
              </a:rPr>
              <a:t>Его диагонали пересекаются под прямым углом .</a:t>
            </a:r>
            <a:br>
              <a:rPr lang="ru-RU" sz="2200" dirty="0" smtClean="0">
                <a:solidFill>
                  <a:schemeClr val="tx1"/>
                </a:solidFill>
              </a:rPr>
            </a:br>
            <a:r>
              <a:rPr lang="ru-RU" sz="2200" dirty="0" smtClean="0">
                <a:solidFill>
                  <a:schemeClr val="tx1"/>
                </a:solidFill>
              </a:rPr>
              <a:t>Его диагональ делит его угол пополам.</a:t>
            </a:r>
            <a:r>
              <a:rPr lang="ru-RU" dirty="0" smtClean="0"/>
              <a:t/>
            </a:r>
            <a:br>
              <a:rPr lang="ru-RU" dirty="0" smtClean="0"/>
            </a:br>
            <a:endParaRPr lang="ru-RU" dirty="0"/>
          </a:p>
        </p:txBody>
      </p:sp>
      <p:sp>
        <p:nvSpPr>
          <p:cNvPr id="3" name="TextBox 2"/>
          <p:cNvSpPr txBox="1"/>
          <p:nvPr/>
        </p:nvSpPr>
        <p:spPr>
          <a:xfrm>
            <a:off x="3707904" y="260648"/>
            <a:ext cx="1620957" cy="461665"/>
          </a:xfrm>
          <a:prstGeom prst="rect">
            <a:avLst/>
          </a:prstGeom>
          <a:noFill/>
        </p:spPr>
        <p:txBody>
          <a:bodyPr wrap="none" rtlCol="0">
            <a:spAutoFit/>
          </a:bodyPr>
          <a:lstStyle/>
          <a:p>
            <a:r>
              <a:rPr lang="ru-RU" sz="2400" b="1" i="1" dirty="0" smtClean="0"/>
              <a:t>Признаки</a:t>
            </a:r>
            <a:endParaRPr lang="ru-RU" sz="2400" b="1" i="1" dirty="0"/>
          </a:p>
        </p:txBody>
      </p:sp>
      <p:pic>
        <p:nvPicPr>
          <p:cNvPr id="4" name="Рисунок 3" descr="rombs.jpg"/>
          <p:cNvPicPr>
            <a:picLocks noChangeAspect="1"/>
          </p:cNvPicPr>
          <p:nvPr/>
        </p:nvPicPr>
        <p:blipFill>
          <a:blip r:embed="rId2" cstate="print"/>
          <a:stretch>
            <a:fillRect/>
          </a:stretch>
        </p:blipFill>
        <p:spPr>
          <a:xfrm>
            <a:off x="4829988" y="2492896"/>
            <a:ext cx="3797474" cy="345638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7772400" cy="1354162"/>
          </a:xfrm>
        </p:spPr>
        <p:txBody>
          <a:bodyPr>
            <a:normAutofit/>
          </a:bodyPr>
          <a:lstStyle/>
          <a:p>
            <a:r>
              <a:rPr lang="ru-RU" sz="2400" b="1" dirty="0" smtClean="0">
                <a:solidFill>
                  <a:schemeClr val="tx1"/>
                </a:solidFill>
              </a:rPr>
              <a:t>Квадрат</a:t>
            </a:r>
            <a:r>
              <a:rPr lang="ru-RU" sz="2000" dirty="0" smtClean="0">
                <a:solidFill>
                  <a:schemeClr val="tx1"/>
                </a:solidFill>
              </a:rPr>
              <a:t> — правильный четырёхугольник, у которого все углы и стороны равны.</a:t>
            </a:r>
            <a:endParaRPr lang="ru-RU" sz="2000" dirty="0">
              <a:solidFill>
                <a:schemeClr val="tx1"/>
              </a:solidFill>
            </a:endParaRPr>
          </a:p>
        </p:txBody>
      </p:sp>
      <p:pic>
        <p:nvPicPr>
          <p:cNvPr id="3" name="Рисунок 2" descr="68381.jpg"/>
          <p:cNvPicPr>
            <a:picLocks noChangeAspect="1"/>
          </p:cNvPicPr>
          <p:nvPr/>
        </p:nvPicPr>
        <p:blipFill>
          <a:blip r:embed="rId2" cstate="print"/>
          <a:stretch>
            <a:fillRect/>
          </a:stretch>
        </p:blipFill>
        <p:spPr>
          <a:xfrm>
            <a:off x="4427984" y="1772816"/>
            <a:ext cx="3645368" cy="351465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3553090"/>
            <a:ext cx="3423501" cy="707886"/>
          </a:xfrm>
          <a:prstGeom prst="rect">
            <a:avLst/>
          </a:prstGeom>
          <a:noFill/>
        </p:spPr>
        <p:txBody>
          <a:bodyPr wrap="none" rtlCol="0">
            <a:spAutoFit/>
          </a:bodyPr>
          <a:lstStyle/>
          <a:p>
            <a:r>
              <a:rPr lang="ru-RU" sz="2000" dirty="0" smtClean="0"/>
              <a:t>Все углы квадрата прямые.</a:t>
            </a:r>
          </a:p>
          <a:p>
            <a:r>
              <a:rPr lang="ru-RU" sz="2000" dirty="0" smtClean="0"/>
              <a:t>Диагонали квадрата равны.</a:t>
            </a:r>
            <a:endParaRPr lang="ru-RU" sz="2000" dirty="0"/>
          </a:p>
        </p:txBody>
      </p:sp>
      <p:sp>
        <p:nvSpPr>
          <p:cNvPr id="4" name="TextBox 3"/>
          <p:cNvSpPr txBox="1"/>
          <p:nvPr/>
        </p:nvSpPr>
        <p:spPr>
          <a:xfrm>
            <a:off x="395535" y="2693116"/>
            <a:ext cx="4095929" cy="707886"/>
          </a:xfrm>
          <a:prstGeom prst="rect">
            <a:avLst/>
          </a:prstGeom>
          <a:noFill/>
        </p:spPr>
        <p:txBody>
          <a:bodyPr wrap="none" rtlCol="0">
            <a:spAutoFit/>
          </a:bodyPr>
          <a:lstStyle/>
          <a:p>
            <a:r>
              <a:rPr lang="ru-RU" sz="2000" dirty="0" smtClean="0"/>
              <a:t>Равенство длин сторон.</a:t>
            </a:r>
          </a:p>
          <a:p>
            <a:r>
              <a:rPr lang="ru-RU" sz="2000" dirty="0" smtClean="0"/>
              <a:t>Равенство углов( по 90 градусов).</a:t>
            </a:r>
            <a:endParaRPr lang="ru-RU" sz="2000" dirty="0"/>
          </a:p>
        </p:txBody>
      </p:sp>
      <p:pic>
        <p:nvPicPr>
          <p:cNvPr id="6" name="Рисунок 5" descr="cms.jpg"/>
          <p:cNvPicPr>
            <a:picLocks noChangeAspect="1"/>
          </p:cNvPicPr>
          <p:nvPr/>
        </p:nvPicPr>
        <p:blipFill>
          <a:blip r:embed="rId2" cstate="print"/>
          <a:stretch>
            <a:fillRect/>
          </a:stretch>
        </p:blipFill>
        <p:spPr>
          <a:xfrm>
            <a:off x="5076056" y="2399121"/>
            <a:ext cx="3010279" cy="3043481"/>
          </a:xfrm>
          <a:prstGeom prst="rect">
            <a:avLst/>
          </a:prstGeom>
        </p:spPr>
      </p:pic>
      <p:sp>
        <p:nvSpPr>
          <p:cNvPr id="5" name="TextBox 4"/>
          <p:cNvSpPr txBox="1"/>
          <p:nvPr/>
        </p:nvSpPr>
        <p:spPr>
          <a:xfrm>
            <a:off x="3055014" y="548680"/>
            <a:ext cx="3166572" cy="461665"/>
          </a:xfrm>
          <a:prstGeom prst="rect">
            <a:avLst/>
          </a:prstGeom>
          <a:noFill/>
        </p:spPr>
        <p:txBody>
          <a:bodyPr wrap="none" rtlCol="0">
            <a:spAutoFit/>
          </a:bodyPr>
          <a:lstStyle/>
          <a:p>
            <a:r>
              <a:rPr lang="ru-RU" sz="2400" b="1" i="1" dirty="0" smtClean="0"/>
              <a:t>Свойства </a:t>
            </a:r>
            <a:r>
              <a:rPr lang="ru-RU" sz="2400" b="1" i="1" dirty="0" smtClean="0"/>
              <a:t>квадрата</a:t>
            </a:r>
            <a:endParaRPr lang="ru-RU" sz="24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930226"/>
          </a:xfrm>
          <a:solidFill>
            <a:schemeClr val="bg1"/>
          </a:solidFill>
        </p:spPr>
        <p:txBody>
          <a:bodyPr>
            <a:normAutofit/>
          </a:bodyPr>
          <a:lstStyle/>
          <a:p>
            <a:r>
              <a:rPr lang="ru-RU" sz="2800" b="1" dirty="0" smtClean="0">
                <a:solidFill>
                  <a:schemeClr val="tx1"/>
                </a:solidFill>
              </a:rPr>
              <a:t>Параллелограмм— </a:t>
            </a:r>
            <a:r>
              <a:rPr lang="ru-RU" sz="2800" dirty="0" smtClean="0">
                <a:solidFill>
                  <a:schemeClr val="tx1"/>
                </a:solidFill>
              </a:rPr>
              <a:t>это</a:t>
            </a:r>
            <a:r>
              <a:rPr lang="ru-RU" sz="2800" i="1" dirty="0" smtClean="0">
                <a:solidFill>
                  <a:schemeClr val="tx1"/>
                </a:solidFill>
              </a:rPr>
              <a:t> четырёхугольник</a:t>
            </a:r>
            <a:r>
              <a:rPr lang="ru-RU" sz="2800" dirty="0" smtClean="0">
                <a:solidFill>
                  <a:schemeClr val="tx1"/>
                </a:solidFill>
              </a:rPr>
              <a:t>, у которого противоположные стороны попарно параллельны, то есть лежат на параллельных прямых. </a:t>
            </a:r>
            <a:endParaRPr lang="ru-RU" sz="2800" dirty="0">
              <a:solidFill>
                <a:schemeClr val="tx1"/>
              </a:solidFill>
            </a:endParaRPr>
          </a:p>
        </p:txBody>
      </p:sp>
      <p:grpSp>
        <p:nvGrpSpPr>
          <p:cNvPr id="12" name="Группа 11"/>
          <p:cNvGrpSpPr/>
          <p:nvPr/>
        </p:nvGrpSpPr>
        <p:grpSpPr>
          <a:xfrm>
            <a:off x="3025193" y="2060848"/>
            <a:ext cx="5507247" cy="3438159"/>
            <a:chOff x="3025193" y="2060848"/>
            <a:chExt cx="5507247" cy="3438159"/>
          </a:xfrm>
        </p:grpSpPr>
        <p:pic>
          <p:nvPicPr>
            <p:cNvPr id="3" name="Рисунок 2" descr="Parallelogramm.png"/>
            <p:cNvPicPr>
              <a:picLocks noChangeAspect="1"/>
            </p:cNvPicPr>
            <p:nvPr/>
          </p:nvPicPr>
          <p:blipFill>
            <a:blip r:embed="rId2" cstate="print"/>
            <a:stretch>
              <a:fillRect/>
            </a:stretch>
          </p:blipFill>
          <p:spPr>
            <a:xfrm>
              <a:off x="3347863" y="2132856"/>
              <a:ext cx="4861907" cy="3024336"/>
            </a:xfrm>
            <a:prstGeom prst="rect">
              <a:avLst/>
            </a:prstGeom>
            <a:solidFill>
              <a:schemeClr val="accent1">
                <a:lumMod val="50000"/>
              </a:schemeClr>
            </a:solidFill>
          </p:spPr>
        </p:pic>
        <p:cxnSp>
          <p:nvCxnSpPr>
            <p:cNvPr id="5" name="Прямая соединительная линия 4"/>
            <p:cNvCxnSpPr/>
            <p:nvPr/>
          </p:nvCxnSpPr>
          <p:spPr>
            <a:xfrm>
              <a:off x="3347863" y="2636912"/>
              <a:ext cx="5184577" cy="0"/>
            </a:xfrm>
            <a:prstGeom prst="line">
              <a:avLst/>
            </a:prstGeom>
          </p:spPr>
          <p:style>
            <a:lnRef idx="2">
              <a:schemeClr val="dk1"/>
            </a:lnRef>
            <a:fillRef idx="0">
              <a:schemeClr val="dk1"/>
            </a:fillRef>
            <a:effectRef idx="1">
              <a:schemeClr val="dk1"/>
            </a:effectRef>
            <a:fontRef idx="minor">
              <a:schemeClr val="tx1"/>
            </a:fontRef>
          </p:style>
        </p:cxnSp>
        <p:cxnSp>
          <p:nvCxnSpPr>
            <p:cNvPr id="7" name="Прямая соединительная линия 6"/>
            <p:cNvCxnSpPr/>
            <p:nvPr/>
          </p:nvCxnSpPr>
          <p:spPr>
            <a:xfrm flipH="1">
              <a:off x="3563888" y="2060848"/>
              <a:ext cx="1296144" cy="3384376"/>
            </a:xfrm>
            <a:prstGeom prst="line">
              <a:avLst/>
            </a:prstGeom>
          </p:spPr>
          <p:style>
            <a:lnRef idx="2">
              <a:schemeClr val="dk1"/>
            </a:lnRef>
            <a:fillRef idx="0">
              <a:schemeClr val="dk1"/>
            </a:fillRef>
            <a:effectRef idx="1">
              <a:schemeClr val="dk1"/>
            </a:effectRef>
            <a:fontRef idx="minor">
              <a:schemeClr val="tx1"/>
            </a:fontRef>
          </p:style>
        </p:cxnSp>
        <p:cxnSp>
          <p:nvCxnSpPr>
            <p:cNvPr id="8" name="Прямая соединительная линия 7"/>
            <p:cNvCxnSpPr/>
            <p:nvPr/>
          </p:nvCxnSpPr>
          <p:spPr>
            <a:xfrm>
              <a:off x="3025193" y="4653136"/>
              <a:ext cx="5184577" cy="0"/>
            </a:xfrm>
            <a:prstGeom prst="line">
              <a:avLst/>
            </a:prstGeom>
          </p:spPr>
          <p:style>
            <a:lnRef idx="2">
              <a:schemeClr val="dk1"/>
            </a:lnRef>
            <a:fillRef idx="0">
              <a:schemeClr val="dk1"/>
            </a:fillRef>
            <a:effectRef idx="1">
              <a:schemeClr val="dk1"/>
            </a:effectRef>
            <a:fontRef idx="minor">
              <a:schemeClr val="tx1"/>
            </a:fontRef>
          </p:style>
        </p:cxnSp>
        <p:cxnSp>
          <p:nvCxnSpPr>
            <p:cNvPr id="9" name="Прямая соединительная линия 8"/>
            <p:cNvCxnSpPr/>
            <p:nvPr/>
          </p:nvCxnSpPr>
          <p:spPr>
            <a:xfrm flipH="1">
              <a:off x="6660232" y="2114631"/>
              <a:ext cx="1296144" cy="3384376"/>
            </a:xfrm>
            <a:prstGeom prst="line">
              <a:avLst/>
            </a:prstGeom>
          </p:spPr>
          <p:style>
            <a:lnRef idx="2">
              <a:schemeClr val="dk1"/>
            </a:lnRef>
            <a:fillRef idx="0">
              <a:schemeClr val="dk1"/>
            </a:fillRef>
            <a:effectRef idx="1">
              <a:schemeClr val="dk1"/>
            </a:effectRef>
            <a:fontRef idx="minor">
              <a:schemeClr val="tx1"/>
            </a:fontRef>
          </p:style>
        </p:cxnSp>
        <p:sp>
          <p:nvSpPr>
            <p:cNvPr id="10" name="AutoShape 5">
              <a:hlinkClick r:id="rId3" action="ppaction://hlinksldjump"/>
            </p:cNvPr>
            <p:cNvSpPr>
              <a:spLocks noChangeArrowheads="1"/>
            </p:cNvSpPr>
            <p:nvPr/>
          </p:nvSpPr>
          <p:spPr bwMode="auto">
            <a:xfrm>
              <a:off x="3882860" y="2644514"/>
              <a:ext cx="3888432" cy="2016224"/>
            </a:xfrm>
            <a:prstGeom prst="parallelogram">
              <a:avLst>
                <a:gd name="adj" fmla="val 37900"/>
              </a:avLst>
            </a:prstGeom>
            <a:solidFill>
              <a:srgbClr val="FFFF0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p>
              <a:endParaRPr lang="ru-RU"/>
            </a:p>
          </p:txBody>
        </p:sp>
        <p:sp>
          <p:nvSpPr>
            <p:cNvPr id="11" name="Прямоугольник 10"/>
            <p:cNvSpPr/>
            <p:nvPr/>
          </p:nvSpPr>
          <p:spPr>
            <a:xfrm>
              <a:off x="4499992" y="4697682"/>
              <a:ext cx="288032" cy="424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764704"/>
            <a:ext cx="7772400" cy="4536504"/>
          </a:xfrm>
        </p:spPr>
        <p:txBody>
          <a:bodyPr>
            <a:noAutofit/>
          </a:bodyPr>
          <a:lstStyle/>
          <a:p>
            <a:r>
              <a:rPr lang="ru-RU" sz="2000" dirty="0" smtClean="0">
                <a:solidFill>
                  <a:srgbClr val="0000FF"/>
                </a:solidFill>
              </a:rPr>
              <a:t>Противоположные стороны параллелограмма равны.</a:t>
            </a:r>
            <a:br>
              <a:rPr lang="ru-RU" sz="2000" dirty="0" smtClean="0">
                <a:solidFill>
                  <a:srgbClr val="0000FF"/>
                </a:solidFill>
              </a:rPr>
            </a:br>
            <a:r>
              <a:rPr lang="ru-RU" sz="2000" dirty="0" smtClean="0">
                <a:solidFill>
                  <a:srgbClr val="0000FF"/>
                </a:solidFill>
              </a:rPr>
              <a:t>Противоположные углы параллелограмма равны.</a:t>
            </a:r>
            <a:br>
              <a:rPr lang="ru-RU" sz="2000" dirty="0" smtClean="0">
                <a:solidFill>
                  <a:srgbClr val="0000FF"/>
                </a:solidFill>
              </a:rPr>
            </a:br>
            <a:r>
              <a:rPr lang="ru-RU" sz="2000" dirty="0" smtClean="0">
                <a:solidFill>
                  <a:srgbClr val="0000FF"/>
                </a:solidFill>
              </a:rPr>
              <a:t>Диагонали параллелограмма пересекаются и точкой пересечения делятся пополам..</a:t>
            </a:r>
            <a:br>
              <a:rPr lang="ru-RU" sz="2000" dirty="0" smtClean="0">
                <a:solidFill>
                  <a:srgbClr val="0000FF"/>
                </a:solidFill>
              </a:rPr>
            </a:br>
            <a:r>
              <a:rPr lang="ru-RU" sz="2000" dirty="0" smtClean="0">
                <a:solidFill>
                  <a:srgbClr val="0000FF"/>
                </a:solidFill>
              </a:rPr>
              <a:t>Сумма углов, прилежащих к одной стороне, равна 180°.</a:t>
            </a:r>
            <a:br>
              <a:rPr lang="ru-RU" sz="2000" dirty="0" smtClean="0">
                <a:solidFill>
                  <a:srgbClr val="0000FF"/>
                </a:solidFill>
              </a:rPr>
            </a:br>
            <a:r>
              <a:rPr lang="ru-RU" sz="2000" dirty="0" smtClean="0">
                <a:solidFill>
                  <a:srgbClr val="0000FF"/>
                </a:solidFill>
              </a:rPr>
              <a:t>Точка пересечения диагоналей является центром симметрии параллелограмма.</a:t>
            </a:r>
            <a:br>
              <a:rPr lang="ru-RU" sz="2000" dirty="0" smtClean="0">
                <a:solidFill>
                  <a:srgbClr val="0000FF"/>
                </a:solidFill>
              </a:rPr>
            </a:br>
            <a:r>
              <a:rPr lang="ru-RU" sz="2000" dirty="0" smtClean="0">
                <a:solidFill>
                  <a:srgbClr val="0000FF"/>
                </a:solidFill>
              </a:rPr>
              <a:t>Биссектриса отсекает от параллелограмма равнобедренный треугольник.</a:t>
            </a:r>
            <a:br>
              <a:rPr lang="ru-RU" sz="2000" dirty="0" smtClean="0">
                <a:solidFill>
                  <a:srgbClr val="0000FF"/>
                </a:solidFill>
              </a:rPr>
            </a:br>
            <a:r>
              <a:rPr lang="ru-RU" sz="2000" dirty="0" smtClean="0">
                <a:solidFill>
                  <a:srgbClr val="0000FF"/>
                </a:solidFill>
              </a:rPr>
              <a:t>Сумма всех углов равна 360°.</a:t>
            </a:r>
            <a:br>
              <a:rPr lang="ru-RU" sz="2000" dirty="0" smtClean="0">
                <a:solidFill>
                  <a:srgbClr val="0000FF"/>
                </a:solidFill>
              </a:rPr>
            </a:br>
            <a:r>
              <a:rPr lang="ru-RU" sz="2000" dirty="0" smtClean="0">
                <a:solidFill>
                  <a:srgbClr val="0000FF"/>
                </a:solidFill>
              </a:rPr>
              <a:t>Сумма квадратов диагоналей параллелограмма равна удвоенной сумме квадратов его двух смежных сторон.</a:t>
            </a:r>
            <a:br>
              <a:rPr lang="ru-RU" sz="2000" dirty="0" smtClean="0">
                <a:solidFill>
                  <a:srgbClr val="0000FF"/>
                </a:solidFill>
              </a:rPr>
            </a:br>
            <a:endParaRPr lang="ru-RU" sz="2000" dirty="0">
              <a:solidFill>
                <a:srgbClr val="0000FF"/>
              </a:solidFill>
            </a:endParaRPr>
          </a:p>
        </p:txBody>
      </p:sp>
      <p:sp>
        <p:nvSpPr>
          <p:cNvPr id="3" name="TextBox 2"/>
          <p:cNvSpPr txBox="1"/>
          <p:nvPr/>
        </p:nvSpPr>
        <p:spPr>
          <a:xfrm>
            <a:off x="2357227" y="635592"/>
            <a:ext cx="4429546" cy="461665"/>
          </a:xfrm>
          <a:prstGeom prst="rect">
            <a:avLst/>
          </a:prstGeom>
          <a:noFill/>
        </p:spPr>
        <p:txBody>
          <a:bodyPr wrap="none" rtlCol="0">
            <a:spAutoFit/>
          </a:bodyPr>
          <a:lstStyle/>
          <a:p>
            <a:r>
              <a:rPr lang="ru-RU" sz="2400" b="1" i="1" dirty="0" smtClean="0"/>
              <a:t>Свойства параллелограмма</a:t>
            </a:r>
            <a:endParaRPr lang="ru-RU" sz="2400" i="1" dirty="0"/>
          </a:p>
        </p:txBody>
      </p:sp>
      <p:sp>
        <p:nvSpPr>
          <p:cNvPr id="4" name="AutoShape 5">
            <a:hlinkClick r:id="rId2" action="ppaction://hlinksldjump"/>
          </p:cNvPr>
          <p:cNvSpPr>
            <a:spLocks noChangeArrowheads="1"/>
          </p:cNvSpPr>
          <p:nvPr/>
        </p:nvSpPr>
        <p:spPr bwMode="auto">
          <a:xfrm>
            <a:off x="1619672" y="5312874"/>
            <a:ext cx="2002393" cy="755650"/>
          </a:xfrm>
          <a:prstGeom prst="parallelogram">
            <a:avLst>
              <a:gd name="adj" fmla="val 52416"/>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ru-RU"/>
          </a:p>
        </p:txBody>
      </p:sp>
      <p:sp>
        <p:nvSpPr>
          <p:cNvPr id="5" name="AutoShape 5">
            <a:hlinkClick r:id="rId2" action="ppaction://hlinksldjump"/>
          </p:cNvPr>
          <p:cNvSpPr>
            <a:spLocks noChangeArrowheads="1"/>
          </p:cNvSpPr>
          <p:nvPr/>
        </p:nvSpPr>
        <p:spPr bwMode="auto">
          <a:xfrm rot="20172866">
            <a:off x="5844982" y="5312874"/>
            <a:ext cx="2002393" cy="755650"/>
          </a:xfrm>
          <a:prstGeom prst="parallelogram">
            <a:avLst>
              <a:gd name="adj" fmla="val 52416"/>
            </a:avLst>
          </a:prstGeom>
          <a:solidFill>
            <a:srgbClr val="FFFF0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p>
            <a:endParaRPr lang="ru-RU"/>
          </a:p>
        </p:txBody>
      </p:sp>
      <p:sp>
        <p:nvSpPr>
          <p:cNvPr id="6" name="AutoShape 5">
            <a:hlinkClick r:id="rId2" action="ppaction://hlinksldjump"/>
          </p:cNvPr>
          <p:cNvSpPr>
            <a:spLocks noChangeArrowheads="1"/>
          </p:cNvSpPr>
          <p:nvPr/>
        </p:nvSpPr>
        <p:spPr bwMode="auto">
          <a:xfrm rot="16200000">
            <a:off x="7405013" y="956027"/>
            <a:ext cx="2002393" cy="755650"/>
          </a:xfrm>
          <a:prstGeom prst="parallelogram">
            <a:avLst>
              <a:gd name="adj" fmla="val 52416"/>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amond(in)">
                                      <p:cBhvr>
                                        <p:cTn id="10" dur="2000"/>
                                        <p:tgtEl>
                                          <p:spTgt spid="5"/>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amond(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282" y="1196752"/>
            <a:ext cx="5040560" cy="4450506"/>
          </a:xfrm>
        </p:spPr>
        <p:txBody>
          <a:bodyPr>
            <a:normAutofit/>
          </a:bodyPr>
          <a:lstStyle/>
          <a:p>
            <a:r>
              <a:rPr lang="ru-RU" sz="2000" dirty="0" smtClean="0">
                <a:solidFill>
                  <a:schemeClr val="tx1"/>
                </a:solidFill>
              </a:rPr>
              <a:t>Противоположные стороны попарно равны.</a:t>
            </a:r>
            <a:br>
              <a:rPr lang="ru-RU" sz="2000" dirty="0" smtClean="0">
                <a:solidFill>
                  <a:schemeClr val="tx1"/>
                </a:solidFill>
              </a:rPr>
            </a:br>
            <a:r>
              <a:rPr lang="ru-RU" sz="2000" dirty="0" smtClean="0">
                <a:solidFill>
                  <a:schemeClr val="tx1"/>
                </a:solidFill>
              </a:rPr>
              <a:t>Противоположные углы попарно равны.</a:t>
            </a:r>
            <a:br>
              <a:rPr lang="ru-RU" sz="2000" dirty="0" smtClean="0">
                <a:solidFill>
                  <a:schemeClr val="tx1"/>
                </a:solidFill>
              </a:rPr>
            </a:br>
            <a:r>
              <a:rPr lang="ru-RU" sz="2000" dirty="0" smtClean="0">
                <a:solidFill>
                  <a:schemeClr val="tx1"/>
                </a:solidFill>
              </a:rPr>
              <a:t>Диагонали делятся в точке их пересечения пополам.</a:t>
            </a:r>
            <a:br>
              <a:rPr lang="ru-RU" sz="2000" dirty="0" smtClean="0">
                <a:solidFill>
                  <a:schemeClr val="tx1"/>
                </a:solidFill>
              </a:rPr>
            </a:br>
            <a:r>
              <a:rPr lang="ru-RU" sz="2000" dirty="0" smtClean="0">
                <a:solidFill>
                  <a:schemeClr val="tx1"/>
                </a:solidFill>
              </a:rPr>
              <a:t>Сумма соседних углов равна 180 градусов.</a:t>
            </a:r>
            <a:br>
              <a:rPr lang="ru-RU" sz="2000" dirty="0" smtClean="0">
                <a:solidFill>
                  <a:schemeClr val="tx1"/>
                </a:solidFill>
              </a:rPr>
            </a:br>
            <a:r>
              <a:rPr lang="ru-RU" sz="2000" dirty="0" smtClean="0">
                <a:solidFill>
                  <a:schemeClr val="tx1"/>
                </a:solidFill>
              </a:rPr>
              <a:t>Противоположные стороны равны и параллельны.</a:t>
            </a:r>
            <a:br>
              <a:rPr lang="ru-RU" sz="2000" dirty="0" smtClean="0">
                <a:solidFill>
                  <a:schemeClr val="tx1"/>
                </a:solidFill>
              </a:rPr>
            </a:br>
            <a:r>
              <a:rPr lang="ru-RU" sz="2000" dirty="0" smtClean="0">
                <a:solidFill>
                  <a:schemeClr val="tx1"/>
                </a:solidFill>
              </a:rPr>
              <a:t>Сумма расстояний между серединами противоположных сторон выпуклого четырехугольника равна его полупериметру.</a:t>
            </a:r>
            <a:br>
              <a:rPr lang="ru-RU" sz="2000" dirty="0" smtClean="0">
                <a:solidFill>
                  <a:schemeClr val="tx1"/>
                </a:solidFill>
              </a:rPr>
            </a:br>
            <a:r>
              <a:rPr lang="ru-RU" sz="2000" dirty="0" smtClean="0">
                <a:solidFill>
                  <a:schemeClr val="tx1"/>
                </a:solidFill>
              </a:rPr>
              <a:t>Сумма квадратов диагоналей равна сумме квадратов сторон параллелограмма.</a:t>
            </a:r>
            <a:r>
              <a:rPr lang="ru-RU" dirty="0" smtClean="0"/>
              <a:t/>
            </a:r>
            <a:br>
              <a:rPr lang="ru-RU" dirty="0" smtClean="0"/>
            </a:br>
            <a:endParaRPr lang="ru-RU" dirty="0"/>
          </a:p>
        </p:txBody>
      </p:sp>
      <p:sp>
        <p:nvSpPr>
          <p:cNvPr id="1025" name="Rectangle 1"/>
          <p:cNvSpPr>
            <a:spLocks noChangeArrowheads="1"/>
          </p:cNvSpPr>
          <p:nvPr/>
        </p:nvSpPr>
        <p:spPr bwMode="auto">
          <a:xfrm>
            <a:off x="0" y="-93287"/>
            <a:ext cx="512864" cy="186574"/>
          </a:xfrm>
          <a:prstGeom prst="rect">
            <a:avLst/>
          </a:prstGeom>
          <a:solidFill>
            <a:srgbClr val="FFFFFF"/>
          </a:solidFill>
          <a:ln w="9525">
            <a:noFill/>
            <a:miter lim="800000"/>
            <a:headEnd/>
            <a:tailEnd/>
          </a:ln>
          <a:effectLst/>
        </p:spPr>
        <p:txBody>
          <a:bodyPr vert="horz" wrap="none" lIns="507840" tIns="4761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900" b="0" i="0" u="none" strike="noStrike" cap="none" normalizeH="0" baseline="0" dirty="0" smtClean="0">
              <a:ln>
                <a:noFill/>
              </a:ln>
              <a:solidFill>
                <a:srgbClr val="000000"/>
              </a:solidFill>
              <a:effectLst/>
              <a:latin typeface="Arial" charset="0"/>
              <a:cs typeface="Arial" charset="0"/>
            </a:endParaRPr>
          </a:p>
        </p:txBody>
      </p:sp>
      <p:pic>
        <p:nvPicPr>
          <p:cNvPr id="10" name="Рисунок 9" descr="277fad7a3c066258af5d36a4b3371933.jpg"/>
          <p:cNvPicPr>
            <a:picLocks noChangeAspect="1"/>
          </p:cNvPicPr>
          <p:nvPr/>
        </p:nvPicPr>
        <p:blipFill>
          <a:blip r:embed="rId2" cstate="print"/>
          <a:stretch>
            <a:fillRect/>
          </a:stretch>
        </p:blipFill>
        <p:spPr>
          <a:xfrm>
            <a:off x="5184845" y="2132856"/>
            <a:ext cx="3816871" cy="2294712"/>
          </a:xfrm>
          <a:prstGeom prst="flowChartInputOutput">
            <a:avLst/>
          </a:prstGeom>
          <a:ln>
            <a:noFill/>
          </a:ln>
        </p:spPr>
      </p:pic>
      <p:sp>
        <p:nvSpPr>
          <p:cNvPr id="11" name="TextBox 10"/>
          <p:cNvSpPr txBox="1"/>
          <p:nvPr/>
        </p:nvSpPr>
        <p:spPr>
          <a:xfrm>
            <a:off x="2514716" y="491480"/>
            <a:ext cx="4608512" cy="461665"/>
          </a:xfrm>
          <a:prstGeom prst="rect">
            <a:avLst/>
          </a:prstGeom>
          <a:noFill/>
        </p:spPr>
        <p:txBody>
          <a:bodyPr wrap="square" rtlCol="0">
            <a:spAutoFit/>
          </a:bodyPr>
          <a:lstStyle/>
          <a:p>
            <a:r>
              <a:rPr lang="ru-RU" sz="2400" b="1" i="1" dirty="0" smtClean="0"/>
              <a:t>Признаки параллелограмма</a:t>
            </a:r>
            <a:endParaRPr lang="ru-RU" sz="2400" b="1" i="1" dirty="0"/>
          </a:p>
        </p:txBody>
      </p:sp>
      <p:cxnSp>
        <p:nvCxnSpPr>
          <p:cNvPr id="4" name="Прямая соединительная линия 3"/>
          <p:cNvCxnSpPr/>
          <p:nvPr/>
        </p:nvCxnSpPr>
        <p:spPr>
          <a:xfrm flipH="1">
            <a:off x="6732240" y="3933056"/>
            <a:ext cx="72008" cy="144016"/>
          </a:xfrm>
          <a:prstGeom prst="line">
            <a:avLst/>
          </a:prstGeom>
        </p:spPr>
        <p:style>
          <a:lnRef idx="2">
            <a:schemeClr val="dk1"/>
          </a:lnRef>
          <a:fillRef idx="0">
            <a:schemeClr val="dk1"/>
          </a:fillRef>
          <a:effectRef idx="1">
            <a:schemeClr val="dk1"/>
          </a:effectRef>
          <a:fontRef idx="minor">
            <a:schemeClr val="tx1"/>
          </a:fontRef>
        </p:style>
      </p:cxnSp>
      <p:cxnSp>
        <p:nvCxnSpPr>
          <p:cNvPr id="8" name="Прямая соединительная линия 7"/>
          <p:cNvCxnSpPr/>
          <p:nvPr/>
        </p:nvCxnSpPr>
        <p:spPr>
          <a:xfrm flipH="1">
            <a:off x="7452320" y="2276872"/>
            <a:ext cx="72008" cy="144016"/>
          </a:xfrm>
          <a:prstGeom prst="line">
            <a:avLst/>
          </a:prstGeom>
        </p:spPr>
        <p:style>
          <a:lnRef idx="2">
            <a:schemeClr val="dk1"/>
          </a:lnRef>
          <a:fillRef idx="0">
            <a:schemeClr val="dk1"/>
          </a:fillRef>
          <a:effectRef idx="1">
            <a:schemeClr val="dk1"/>
          </a:effectRef>
          <a:fontRef idx="minor">
            <a:schemeClr val="tx1"/>
          </a:fontRef>
        </p:style>
      </p:cxnSp>
      <p:cxnSp>
        <p:nvCxnSpPr>
          <p:cNvPr id="9" name="Прямая соединительная линия 8"/>
          <p:cNvCxnSpPr/>
          <p:nvPr/>
        </p:nvCxnSpPr>
        <p:spPr>
          <a:xfrm flipH="1">
            <a:off x="6058391" y="3076920"/>
            <a:ext cx="216024" cy="0"/>
          </a:xfrm>
          <a:prstGeom prst="line">
            <a:avLst/>
          </a:prstGeom>
        </p:spPr>
        <p:style>
          <a:lnRef idx="2">
            <a:schemeClr val="dk1"/>
          </a:lnRef>
          <a:fillRef idx="0">
            <a:schemeClr val="dk1"/>
          </a:fillRef>
          <a:effectRef idx="1">
            <a:schemeClr val="dk1"/>
          </a:effectRef>
          <a:fontRef idx="minor">
            <a:schemeClr val="tx1"/>
          </a:fontRef>
        </p:style>
      </p:cxnSp>
      <p:cxnSp>
        <p:nvCxnSpPr>
          <p:cNvPr id="12" name="Прямая соединительная линия 11"/>
          <p:cNvCxnSpPr/>
          <p:nvPr/>
        </p:nvCxnSpPr>
        <p:spPr>
          <a:xfrm flipH="1">
            <a:off x="6120172" y="2996952"/>
            <a:ext cx="216024" cy="0"/>
          </a:xfrm>
          <a:prstGeom prst="line">
            <a:avLst/>
          </a:prstGeom>
        </p:spPr>
        <p:style>
          <a:lnRef idx="2">
            <a:schemeClr val="dk1"/>
          </a:lnRef>
          <a:fillRef idx="0">
            <a:schemeClr val="dk1"/>
          </a:fillRef>
          <a:effectRef idx="1">
            <a:schemeClr val="dk1"/>
          </a:effectRef>
          <a:fontRef idx="minor">
            <a:schemeClr val="tx1"/>
          </a:fontRef>
        </p:style>
      </p:cxnSp>
      <p:cxnSp>
        <p:nvCxnSpPr>
          <p:cNvPr id="13" name="Прямая соединительная линия 12"/>
          <p:cNvCxnSpPr/>
          <p:nvPr/>
        </p:nvCxnSpPr>
        <p:spPr>
          <a:xfrm flipH="1">
            <a:off x="8254635" y="3156888"/>
            <a:ext cx="216024" cy="0"/>
          </a:xfrm>
          <a:prstGeom prst="line">
            <a:avLst/>
          </a:prstGeom>
        </p:spPr>
        <p:style>
          <a:lnRef idx="2">
            <a:schemeClr val="dk1"/>
          </a:lnRef>
          <a:fillRef idx="0">
            <a:schemeClr val="dk1"/>
          </a:fillRef>
          <a:effectRef idx="1">
            <a:schemeClr val="dk1"/>
          </a:effectRef>
          <a:fontRef idx="minor">
            <a:schemeClr val="tx1"/>
          </a:fontRef>
        </p:style>
      </p:cxnSp>
      <p:cxnSp>
        <p:nvCxnSpPr>
          <p:cNvPr id="14" name="Прямая соединительная линия 13"/>
          <p:cNvCxnSpPr/>
          <p:nvPr/>
        </p:nvCxnSpPr>
        <p:spPr>
          <a:xfrm flipH="1">
            <a:off x="8316416" y="3076920"/>
            <a:ext cx="216024" cy="0"/>
          </a:xfrm>
          <a:prstGeom prst="line">
            <a:avLst/>
          </a:prstGeom>
        </p:spPr>
        <p:style>
          <a:lnRef idx="2">
            <a:schemeClr val="dk1"/>
          </a:lnRef>
          <a:fillRef idx="0">
            <a:schemeClr val="dk1"/>
          </a:fillRef>
          <a:effectRef idx="1">
            <a:schemeClr val="dk1"/>
          </a:effectRef>
          <a:fontRef idx="minor">
            <a:schemeClr val="tx1"/>
          </a:fontRef>
        </p:style>
      </p:cxnSp>
      <p:sp>
        <p:nvSpPr>
          <p:cNvPr id="6" name="Дуга 5"/>
          <p:cNvSpPr/>
          <p:nvPr/>
        </p:nvSpPr>
        <p:spPr>
          <a:xfrm>
            <a:off x="5501792" y="3676256"/>
            <a:ext cx="612068" cy="513600"/>
          </a:xfrm>
          <a:prstGeom prst="arc">
            <a:avLst>
              <a:gd name="adj1" fmla="val 16200000"/>
              <a:gd name="adj2" fmla="val 715748"/>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sp>
        <p:nvSpPr>
          <p:cNvPr id="15" name="Дуга 14"/>
          <p:cNvSpPr/>
          <p:nvPr/>
        </p:nvSpPr>
        <p:spPr>
          <a:xfrm rot="10800000">
            <a:off x="8362647" y="2164088"/>
            <a:ext cx="612068" cy="513600"/>
          </a:xfrm>
          <a:prstGeom prst="arc">
            <a:avLst>
              <a:gd name="adj1" fmla="val 16200000"/>
              <a:gd name="adj2" fmla="val 715748"/>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sp>
        <p:nvSpPr>
          <p:cNvPr id="16" name="Дуга 15"/>
          <p:cNvSpPr/>
          <p:nvPr/>
        </p:nvSpPr>
        <p:spPr>
          <a:xfrm rot="5571646">
            <a:off x="6221941" y="2102418"/>
            <a:ext cx="612068" cy="513600"/>
          </a:xfrm>
          <a:prstGeom prst="arc">
            <a:avLst>
              <a:gd name="adj1" fmla="val 15958156"/>
              <a:gd name="adj2" fmla="val 1060752"/>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sp>
        <p:nvSpPr>
          <p:cNvPr id="17" name="Дуга 16"/>
          <p:cNvSpPr/>
          <p:nvPr/>
        </p:nvSpPr>
        <p:spPr>
          <a:xfrm rot="5571646">
            <a:off x="6280004" y="2164088"/>
            <a:ext cx="612068" cy="513600"/>
          </a:xfrm>
          <a:prstGeom prst="arc">
            <a:avLst>
              <a:gd name="adj1" fmla="val 15402473"/>
              <a:gd name="adj2" fmla="val 206618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sp>
        <p:nvSpPr>
          <p:cNvPr id="18" name="Дуга 17"/>
          <p:cNvSpPr/>
          <p:nvPr/>
        </p:nvSpPr>
        <p:spPr>
          <a:xfrm rot="16200000">
            <a:off x="7619453" y="3700498"/>
            <a:ext cx="612068" cy="513600"/>
          </a:xfrm>
          <a:prstGeom prst="arc">
            <a:avLst>
              <a:gd name="adj1" fmla="val 15958156"/>
              <a:gd name="adj2" fmla="val 175021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sp>
        <p:nvSpPr>
          <p:cNvPr id="19" name="Дуга 18"/>
          <p:cNvSpPr/>
          <p:nvPr/>
        </p:nvSpPr>
        <p:spPr>
          <a:xfrm rot="16717911">
            <a:off x="7636893" y="3760564"/>
            <a:ext cx="612068" cy="513600"/>
          </a:xfrm>
          <a:prstGeom prst="arc">
            <a:avLst>
              <a:gd name="adj1" fmla="val 16572649"/>
              <a:gd name="adj2" fmla="val 888556"/>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sp>
        <p:nvSpPr>
          <p:cNvPr id="20" name="AutoShape 5">
            <a:hlinkClick r:id="rId3" action="ppaction://hlinksldjump"/>
          </p:cNvPr>
          <p:cNvSpPr>
            <a:spLocks noChangeArrowheads="1"/>
          </p:cNvSpPr>
          <p:nvPr/>
        </p:nvSpPr>
        <p:spPr bwMode="auto">
          <a:xfrm>
            <a:off x="3343702" y="5373216"/>
            <a:ext cx="2158090" cy="1008112"/>
          </a:xfrm>
          <a:prstGeom prst="parallelogram">
            <a:avLst>
              <a:gd name="adj" fmla="val 52416"/>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ru-RU"/>
          </a:p>
        </p:txBody>
      </p:sp>
      <p:sp>
        <p:nvSpPr>
          <p:cNvPr id="21" name="AutoShape 5">
            <a:hlinkClick r:id="rId3" action="ppaction://hlinksldjump"/>
          </p:cNvPr>
          <p:cNvSpPr>
            <a:spLocks noChangeArrowheads="1"/>
          </p:cNvSpPr>
          <p:nvPr/>
        </p:nvSpPr>
        <p:spPr bwMode="auto">
          <a:xfrm rot="20183604">
            <a:off x="7252180" y="743068"/>
            <a:ext cx="1567230" cy="672058"/>
          </a:xfrm>
          <a:prstGeom prst="parallelogram">
            <a:avLst>
              <a:gd name="adj" fmla="val 92752"/>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amond(in)">
                                      <p:cBhvr>
                                        <p:cTn id="7" dur="2000"/>
                                        <p:tgtEl>
                                          <p:spTgt spid="20"/>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diamond(in)">
                                      <p:cBhvr>
                                        <p:cTn id="10"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7772400" cy="4968552"/>
          </a:xfrm>
        </p:spPr>
        <p:txBody>
          <a:bodyPr>
            <a:normAutofit fontScale="90000"/>
          </a:bodyPr>
          <a:lstStyle/>
          <a:p>
            <a:r>
              <a:rPr lang="ru-RU" sz="3100" b="1" dirty="0" smtClean="0">
                <a:solidFill>
                  <a:schemeClr val="tx1"/>
                </a:solidFill>
              </a:rPr>
              <a:t>Прямоугольник</a:t>
            </a:r>
            <a:r>
              <a:rPr lang="ru-RU" sz="3100" dirty="0" smtClean="0">
                <a:solidFill>
                  <a:schemeClr val="tx1"/>
                </a:solidFill>
              </a:rPr>
              <a:t> — параллелограмм, у которого все углы прямые (равны 90 градусам).</a:t>
            </a:r>
            <a:br>
              <a:rPr lang="ru-RU" sz="3100" dirty="0" smtClean="0">
                <a:solidFill>
                  <a:schemeClr val="tx1"/>
                </a:solidFill>
              </a:rPr>
            </a:br>
            <a:r>
              <a:rPr lang="ru-RU" sz="3100" i="1" dirty="0" smtClean="0">
                <a:solidFill>
                  <a:schemeClr val="tx1"/>
                </a:solidFill>
              </a:rPr>
              <a:t>Примечание</a:t>
            </a:r>
            <a:r>
              <a:rPr lang="ru-RU" sz="3100" dirty="0" smtClean="0">
                <a:solidFill>
                  <a:schemeClr val="tx1"/>
                </a:solidFill>
              </a:rPr>
              <a:t>. В евклидовой геометрии для того, чтобы четырёхугольник был прямоугольником, достаточно, чтобы хотя бы три его угла были прямые. Четвёртый угол (в силу теоремы о сумме углов многоугольника) также будет равен 90°. В неевклидовой геометрии, где сумма углов четырёхугольника не равна 360° — прямоугольников не существует.</a:t>
            </a:r>
            <a:r>
              <a:rPr lang="ru-RU" dirty="0" smtClean="0">
                <a:solidFill>
                  <a:schemeClr val="tx1"/>
                </a:solidFill>
              </a:rPr>
              <a:t/>
            </a:r>
            <a:br>
              <a:rPr lang="ru-RU" dirty="0" smtClean="0">
                <a:solidFill>
                  <a:schemeClr val="tx1"/>
                </a:solidFill>
              </a:rPr>
            </a:br>
            <a:endParaRPr lang="ru-RU" dirty="0">
              <a:solidFill>
                <a:schemeClr val="tx1"/>
              </a:solidFill>
            </a:endParaRPr>
          </a:p>
        </p:txBody>
      </p:sp>
      <p:pic>
        <p:nvPicPr>
          <p:cNvPr id="3" name="Рисунок 2" descr="7af7da3dbf0d0581efee4b8a21b72752.jpg"/>
          <p:cNvPicPr>
            <a:picLocks noChangeAspect="1"/>
          </p:cNvPicPr>
          <p:nvPr/>
        </p:nvPicPr>
        <p:blipFill>
          <a:blip r:embed="rId2" cstate="print"/>
          <a:stretch>
            <a:fillRect/>
          </a:stretch>
        </p:blipFill>
        <p:spPr>
          <a:xfrm>
            <a:off x="5940152" y="3717032"/>
            <a:ext cx="2952328" cy="2947304"/>
          </a:xfrm>
          <a:prstGeom prst="rect">
            <a:avLst/>
          </a:prstGeom>
        </p:spPr>
      </p:pic>
      <p:sp>
        <p:nvSpPr>
          <p:cNvPr id="4" name="Rectangle 6">
            <a:hlinkClick r:id="" action="ppaction://noaction"/>
          </p:cNvPr>
          <p:cNvSpPr>
            <a:spLocks noChangeArrowheads="1"/>
          </p:cNvSpPr>
          <p:nvPr/>
        </p:nvSpPr>
        <p:spPr bwMode="auto">
          <a:xfrm>
            <a:off x="5292080" y="4941168"/>
            <a:ext cx="2376487" cy="1439862"/>
          </a:xfrm>
          <a:prstGeom prst="rect">
            <a:avLst/>
          </a:prstGeom>
          <a:solidFill>
            <a:schemeClr val="accent2">
              <a:lumMod val="60000"/>
              <a:lumOff val="40000"/>
            </a:schemeClr>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12776"/>
            <a:ext cx="5734415" cy="4032448"/>
          </a:xfrm>
        </p:spPr>
        <p:txBody>
          <a:bodyPr>
            <a:normAutofit fontScale="90000"/>
          </a:bodyPr>
          <a:lstStyle/>
          <a:p>
            <a:r>
              <a:rPr lang="ru-RU" sz="2400" dirty="0" smtClean="0">
                <a:solidFill>
                  <a:srgbClr val="0000FF"/>
                </a:solidFill>
              </a:rPr>
              <a:t/>
            </a:r>
            <a:br>
              <a:rPr lang="ru-RU" sz="2400" dirty="0" smtClean="0">
                <a:solidFill>
                  <a:srgbClr val="0000FF"/>
                </a:solidFill>
              </a:rPr>
            </a:br>
            <a:r>
              <a:rPr lang="ru-RU" sz="2200" dirty="0" smtClean="0">
                <a:solidFill>
                  <a:srgbClr val="0000FF"/>
                </a:solidFill>
              </a:rPr>
              <a:t>Прямоугольник является параллелограммом — его противоположные стороны попарно параллельны.</a:t>
            </a:r>
            <a:br>
              <a:rPr lang="ru-RU" sz="2200" dirty="0" smtClean="0">
                <a:solidFill>
                  <a:srgbClr val="0000FF"/>
                </a:solidFill>
              </a:rPr>
            </a:br>
            <a:r>
              <a:rPr lang="ru-RU" sz="2200" dirty="0" smtClean="0">
                <a:solidFill>
                  <a:srgbClr val="0000FF"/>
                </a:solidFill>
              </a:rPr>
              <a:t>Стороны прямоугольника являются его высотами.</a:t>
            </a:r>
            <a:br>
              <a:rPr lang="ru-RU" sz="2200" dirty="0" smtClean="0">
                <a:solidFill>
                  <a:srgbClr val="0000FF"/>
                </a:solidFill>
              </a:rPr>
            </a:br>
            <a:r>
              <a:rPr lang="ru-RU" sz="2200" dirty="0" smtClean="0">
                <a:solidFill>
                  <a:srgbClr val="0000FF"/>
                </a:solidFill>
              </a:rPr>
              <a:t>Квадрат диагонали прямоугольника равен сумме квадратов двух его смежных сторон (по теореме Пифагора).</a:t>
            </a:r>
            <a:br>
              <a:rPr lang="ru-RU" sz="2200" dirty="0" smtClean="0">
                <a:solidFill>
                  <a:srgbClr val="0000FF"/>
                </a:solidFill>
              </a:rPr>
            </a:br>
            <a:r>
              <a:rPr lang="ru-RU" sz="2200" dirty="0" smtClean="0">
                <a:solidFill>
                  <a:srgbClr val="0000FF"/>
                </a:solidFill>
              </a:rPr>
              <a:t>Около любого прямоугольника можно описать окружность, причем диагональ прямоугольника равна диаметру описанной окружности (радиус равен полудиагонали).</a:t>
            </a:r>
            <a:br>
              <a:rPr lang="ru-RU" sz="2200" dirty="0" smtClean="0">
                <a:solidFill>
                  <a:srgbClr val="0000FF"/>
                </a:solidFill>
              </a:rPr>
            </a:br>
            <a:r>
              <a:rPr lang="ru-RU" sz="2400" dirty="0" smtClean="0">
                <a:solidFill>
                  <a:srgbClr val="0000FF"/>
                </a:solidFill>
              </a:rPr>
              <a:t/>
            </a:r>
            <a:br>
              <a:rPr lang="ru-RU" sz="2400" dirty="0" smtClean="0">
                <a:solidFill>
                  <a:srgbClr val="0000FF"/>
                </a:solidFill>
              </a:rPr>
            </a:br>
            <a:endParaRPr lang="ru-RU" sz="2400" dirty="0">
              <a:solidFill>
                <a:srgbClr val="0000FF"/>
              </a:solidFill>
            </a:endParaRPr>
          </a:p>
        </p:txBody>
      </p:sp>
      <p:sp>
        <p:nvSpPr>
          <p:cNvPr id="3" name="TextBox 2"/>
          <p:cNvSpPr txBox="1"/>
          <p:nvPr/>
        </p:nvSpPr>
        <p:spPr>
          <a:xfrm>
            <a:off x="2483768" y="188640"/>
            <a:ext cx="4150239" cy="461665"/>
          </a:xfrm>
          <a:prstGeom prst="rect">
            <a:avLst/>
          </a:prstGeom>
          <a:noFill/>
        </p:spPr>
        <p:txBody>
          <a:bodyPr wrap="none" rtlCol="0">
            <a:spAutoFit/>
          </a:bodyPr>
          <a:lstStyle/>
          <a:p>
            <a:r>
              <a:rPr lang="ru-RU" sz="2400" b="1" i="1" dirty="0" smtClean="0"/>
              <a:t>Свойства прямоугольника</a:t>
            </a:r>
            <a:endParaRPr lang="ru-RU" sz="2400" b="1" i="1" dirty="0"/>
          </a:p>
        </p:txBody>
      </p:sp>
      <p:sp>
        <p:nvSpPr>
          <p:cNvPr id="4" name="Rectangle 6">
            <a:hlinkClick r:id="" action="ppaction://noaction"/>
          </p:cNvPr>
          <p:cNvSpPr>
            <a:spLocks noChangeArrowheads="1"/>
          </p:cNvSpPr>
          <p:nvPr/>
        </p:nvSpPr>
        <p:spPr bwMode="auto">
          <a:xfrm>
            <a:off x="6300192" y="1412776"/>
            <a:ext cx="2376487" cy="143986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ru-RU"/>
          </a:p>
        </p:txBody>
      </p:sp>
      <p:sp>
        <p:nvSpPr>
          <p:cNvPr id="5" name="Rectangle 6">
            <a:hlinkClick r:id="" action="ppaction://noaction"/>
          </p:cNvPr>
          <p:cNvSpPr>
            <a:spLocks noChangeArrowheads="1"/>
          </p:cNvSpPr>
          <p:nvPr/>
        </p:nvSpPr>
        <p:spPr bwMode="auto">
          <a:xfrm rot="19547591">
            <a:off x="1350285" y="5363218"/>
            <a:ext cx="1485151" cy="77949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endParaRPr lang="ru-RU"/>
          </a:p>
        </p:txBody>
      </p:sp>
      <p:sp>
        <p:nvSpPr>
          <p:cNvPr id="6" name="Rectangle 6">
            <a:hlinkClick r:id="" action="ppaction://noaction"/>
          </p:cNvPr>
          <p:cNvSpPr>
            <a:spLocks noChangeArrowheads="1"/>
          </p:cNvSpPr>
          <p:nvPr/>
        </p:nvSpPr>
        <p:spPr bwMode="auto">
          <a:xfrm rot="888011">
            <a:off x="6050007" y="4733243"/>
            <a:ext cx="1898470" cy="110666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amond(in)">
                                      <p:cBhvr>
                                        <p:cTn id="10" dur="2000"/>
                                        <p:tgtEl>
                                          <p:spTgt spid="5"/>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amond(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88640"/>
            <a:ext cx="7632848" cy="2866330"/>
          </a:xfrm>
        </p:spPr>
        <p:txBody>
          <a:bodyPr>
            <a:normAutofit/>
          </a:bodyPr>
          <a:lstStyle/>
          <a:p>
            <a:r>
              <a:rPr lang="ru-RU" sz="2000" dirty="0" smtClean="0">
                <a:solidFill>
                  <a:schemeClr val="tx1"/>
                </a:solidFill>
              </a:rPr>
              <a:t/>
            </a:r>
            <a:br>
              <a:rPr lang="ru-RU" sz="2000" dirty="0" smtClean="0">
                <a:solidFill>
                  <a:schemeClr val="tx1"/>
                </a:solidFill>
              </a:rPr>
            </a:br>
            <a:r>
              <a:rPr lang="ru-RU" sz="2000" dirty="0" smtClean="0">
                <a:solidFill>
                  <a:schemeClr val="tx1"/>
                </a:solidFill>
              </a:rPr>
              <a:t>Параллелограмм является прямоугольником, если выполняется любое из условий:</a:t>
            </a:r>
            <a:br>
              <a:rPr lang="ru-RU" sz="2000" dirty="0" smtClean="0">
                <a:solidFill>
                  <a:schemeClr val="tx1"/>
                </a:solidFill>
              </a:rPr>
            </a:br>
            <a:r>
              <a:rPr lang="ru-RU" sz="2000" dirty="0" smtClean="0">
                <a:solidFill>
                  <a:schemeClr val="tx1"/>
                </a:solidFill>
              </a:rPr>
              <a:t>Если диагонали параллелограмма равны.</a:t>
            </a:r>
            <a:br>
              <a:rPr lang="ru-RU" sz="2000" dirty="0" smtClean="0">
                <a:solidFill>
                  <a:schemeClr val="tx1"/>
                </a:solidFill>
              </a:rPr>
            </a:br>
            <a:r>
              <a:rPr lang="ru-RU" sz="2000" dirty="0" smtClean="0">
                <a:solidFill>
                  <a:schemeClr val="tx1"/>
                </a:solidFill>
              </a:rPr>
              <a:t>Если квадрат диагонали параллелограмма равен сумме квадратов смежных сторон.</a:t>
            </a:r>
            <a:br>
              <a:rPr lang="ru-RU" sz="2000" dirty="0" smtClean="0">
                <a:solidFill>
                  <a:schemeClr val="tx1"/>
                </a:solidFill>
              </a:rPr>
            </a:br>
            <a:r>
              <a:rPr lang="ru-RU" sz="2000" dirty="0" smtClean="0">
                <a:solidFill>
                  <a:schemeClr val="tx1"/>
                </a:solidFill>
              </a:rPr>
              <a:t>Если углы параллелограмма равны.</a:t>
            </a:r>
            <a:br>
              <a:rPr lang="ru-RU" sz="2000" dirty="0" smtClean="0">
                <a:solidFill>
                  <a:schemeClr val="tx1"/>
                </a:solidFill>
              </a:rPr>
            </a:br>
            <a:endParaRPr lang="ru-RU" sz="2000" dirty="0">
              <a:solidFill>
                <a:schemeClr val="tx1"/>
              </a:solidFill>
            </a:endParaRPr>
          </a:p>
        </p:txBody>
      </p:sp>
      <p:sp>
        <p:nvSpPr>
          <p:cNvPr id="3" name="TextBox 2"/>
          <p:cNvSpPr txBox="1"/>
          <p:nvPr/>
        </p:nvSpPr>
        <p:spPr>
          <a:xfrm>
            <a:off x="3707904" y="188640"/>
            <a:ext cx="1382110" cy="400110"/>
          </a:xfrm>
          <a:prstGeom prst="rect">
            <a:avLst/>
          </a:prstGeom>
          <a:noFill/>
        </p:spPr>
        <p:txBody>
          <a:bodyPr wrap="none" rtlCol="0">
            <a:spAutoFit/>
          </a:bodyPr>
          <a:lstStyle/>
          <a:p>
            <a:r>
              <a:rPr lang="ru-RU" sz="2000" b="1" i="1" dirty="0" smtClean="0"/>
              <a:t>Признаки</a:t>
            </a:r>
            <a:endParaRPr lang="ru-RU" sz="2000" b="1" i="1" dirty="0"/>
          </a:p>
        </p:txBody>
      </p:sp>
      <p:pic>
        <p:nvPicPr>
          <p:cNvPr id="4" name="Рисунок 3" descr="rectangle.gif"/>
          <p:cNvPicPr>
            <a:picLocks noChangeAspect="1"/>
          </p:cNvPicPr>
          <p:nvPr/>
        </p:nvPicPr>
        <p:blipFill>
          <a:blip r:embed="rId2" cstate="print"/>
          <a:stretch>
            <a:fillRect/>
          </a:stretch>
        </p:blipFill>
        <p:spPr>
          <a:xfrm>
            <a:off x="4427984" y="2780928"/>
            <a:ext cx="3807123" cy="3263248"/>
          </a:xfrm>
          <a:prstGeom prst="rect">
            <a:avLst/>
          </a:prstGeom>
          <a:ln>
            <a:noFill/>
          </a:ln>
          <a:effectLst>
            <a:softEdge rad="112500"/>
          </a:effectLst>
        </p:spPr>
      </p:pic>
      <p:sp>
        <p:nvSpPr>
          <p:cNvPr id="5" name="Rectangle 6">
            <a:hlinkClick r:id="" action="ppaction://noaction"/>
          </p:cNvPr>
          <p:cNvSpPr>
            <a:spLocks noChangeArrowheads="1"/>
          </p:cNvSpPr>
          <p:nvPr/>
        </p:nvSpPr>
        <p:spPr bwMode="auto">
          <a:xfrm>
            <a:off x="5220072" y="3212976"/>
            <a:ext cx="2376487" cy="1439862"/>
          </a:xfrm>
          <a:prstGeom prst="rect">
            <a:avLst/>
          </a:prstGeom>
          <a:solidFill>
            <a:schemeClr val="accent2">
              <a:lumMod val="60000"/>
              <a:lumOff val="40000"/>
            </a:schemeClr>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138138"/>
          </a:xfrm>
        </p:spPr>
        <p:txBody>
          <a:bodyPr>
            <a:normAutofit/>
          </a:bodyPr>
          <a:lstStyle/>
          <a:p>
            <a:r>
              <a:rPr lang="ru-RU" sz="2400" b="1" dirty="0" smtClean="0">
                <a:solidFill>
                  <a:schemeClr val="tx1"/>
                </a:solidFill>
              </a:rPr>
              <a:t>Ромб</a:t>
            </a:r>
            <a:r>
              <a:rPr lang="ru-RU" sz="2400" dirty="0" smtClean="0">
                <a:solidFill>
                  <a:schemeClr val="tx1"/>
                </a:solidFill>
              </a:rPr>
              <a:t> — это параллелограмм, у которого все стороны равны. Ромб с прямыми углами называется квадратом.</a:t>
            </a:r>
            <a:endParaRPr lang="ru-RU" sz="2400" dirty="0">
              <a:solidFill>
                <a:schemeClr val="tx1"/>
              </a:solidFill>
            </a:endParaRPr>
          </a:p>
        </p:txBody>
      </p:sp>
      <p:pic>
        <p:nvPicPr>
          <p:cNvPr id="3" name="Рисунок 2" descr="FC_Rhombus_41746_lg.gif"/>
          <p:cNvPicPr>
            <a:picLocks noChangeAspect="1"/>
          </p:cNvPicPr>
          <p:nvPr/>
        </p:nvPicPr>
        <p:blipFill>
          <a:blip r:embed="rId2" cstate="print">
            <a:lum bright="15000"/>
          </a:blip>
          <a:stretch>
            <a:fillRect/>
          </a:stretch>
        </p:blipFill>
        <p:spPr>
          <a:xfrm>
            <a:off x="2195736" y="1471400"/>
            <a:ext cx="3168352" cy="5200161"/>
          </a:xfrm>
          <a:prstGeom prst="rect">
            <a:avLst/>
          </a:prstGeom>
          <a:solidFill>
            <a:srgbClr val="0000FF"/>
          </a:solidFill>
        </p:spPr>
      </p:pic>
      <p:sp>
        <p:nvSpPr>
          <p:cNvPr id="5" name="AutoShape 8">
            <a:hlinkClick r:id="" action="ppaction://noaction"/>
          </p:cNvPr>
          <p:cNvSpPr>
            <a:spLocks noChangeArrowheads="1"/>
          </p:cNvSpPr>
          <p:nvPr/>
        </p:nvSpPr>
        <p:spPr bwMode="auto">
          <a:xfrm rot="16200000">
            <a:off x="3268043" y="2709769"/>
            <a:ext cx="2162983" cy="2723421"/>
          </a:xfrm>
          <a:prstGeom prst="diamond">
            <a:avLst/>
          </a:prstGeom>
          <a:solidFill>
            <a:schemeClr val="accent4">
              <a:lumMod val="75000"/>
            </a:schemeClr>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92696"/>
            <a:ext cx="7772400" cy="2520280"/>
          </a:xfrm>
        </p:spPr>
        <p:txBody>
          <a:bodyPr>
            <a:noAutofit/>
          </a:bodyPr>
          <a:lstStyle/>
          <a:p>
            <a:r>
              <a:rPr lang="ru-RU" sz="2000" dirty="0" smtClean="0">
                <a:solidFill>
                  <a:srgbClr val="0000FF"/>
                </a:solidFill>
              </a:rPr>
              <a:t/>
            </a:r>
            <a:br>
              <a:rPr lang="ru-RU" sz="2000" dirty="0" smtClean="0">
                <a:solidFill>
                  <a:srgbClr val="0000FF"/>
                </a:solidFill>
              </a:rPr>
            </a:br>
            <a:r>
              <a:rPr lang="ru-RU" sz="2000" dirty="0" smtClean="0">
                <a:solidFill>
                  <a:srgbClr val="0000FF"/>
                </a:solidFill>
              </a:rPr>
              <a:t>Ромб является параллелограммом. Его противолежащие стороны равны и попарно параллельны.</a:t>
            </a:r>
            <a:br>
              <a:rPr lang="ru-RU" sz="2000" dirty="0" smtClean="0">
                <a:solidFill>
                  <a:srgbClr val="0000FF"/>
                </a:solidFill>
              </a:rPr>
            </a:br>
            <a:r>
              <a:rPr lang="ru-RU" sz="2000" dirty="0" smtClean="0">
                <a:solidFill>
                  <a:srgbClr val="0000FF"/>
                </a:solidFill>
              </a:rPr>
              <a:t>Диагонали ромба пересекаются под прямым углом и в точке пересечения делятся пополам.</a:t>
            </a:r>
            <a:br>
              <a:rPr lang="ru-RU" sz="2000" dirty="0" smtClean="0">
                <a:solidFill>
                  <a:srgbClr val="0000FF"/>
                </a:solidFill>
              </a:rPr>
            </a:br>
            <a:r>
              <a:rPr lang="ru-RU" sz="2000" dirty="0" smtClean="0">
                <a:solidFill>
                  <a:srgbClr val="0000FF"/>
                </a:solidFill>
              </a:rPr>
              <a:t>Диагонали ромба являются биссектрисами его углов .</a:t>
            </a:r>
            <a:br>
              <a:rPr lang="ru-RU" sz="2000" dirty="0" smtClean="0">
                <a:solidFill>
                  <a:srgbClr val="0000FF"/>
                </a:solidFill>
              </a:rPr>
            </a:br>
            <a:r>
              <a:rPr lang="ru-RU" sz="2000" dirty="0" smtClean="0">
                <a:solidFill>
                  <a:srgbClr val="0000FF"/>
                </a:solidFill>
              </a:rPr>
              <a:t>Сумма квадратов диагоналей равна квадрату стороны, умноженному на 4.</a:t>
            </a:r>
            <a:endParaRPr lang="ru-RU" sz="2000" dirty="0">
              <a:solidFill>
                <a:srgbClr val="0000FF"/>
              </a:solidFill>
            </a:endParaRPr>
          </a:p>
        </p:txBody>
      </p:sp>
      <p:sp>
        <p:nvSpPr>
          <p:cNvPr id="3" name="TextBox 2"/>
          <p:cNvSpPr txBox="1"/>
          <p:nvPr/>
        </p:nvSpPr>
        <p:spPr>
          <a:xfrm>
            <a:off x="3059832" y="188640"/>
            <a:ext cx="2621359" cy="461665"/>
          </a:xfrm>
          <a:prstGeom prst="rect">
            <a:avLst/>
          </a:prstGeom>
          <a:noFill/>
        </p:spPr>
        <p:txBody>
          <a:bodyPr wrap="none" rtlCol="0">
            <a:spAutoFit/>
          </a:bodyPr>
          <a:lstStyle/>
          <a:p>
            <a:r>
              <a:rPr lang="ru-RU" sz="2400" b="1" i="1" dirty="0" smtClean="0"/>
              <a:t>Свойства ромба</a:t>
            </a:r>
            <a:endParaRPr lang="ru-RU" sz="2400" b="1" i="1" dirty="0"/>
          </a:p>
        </p:txBody>
      </p:sp>
      <p:sp>
        <p:nvSpPr>
          <p:cNvPr id="4" name="AutoShape 8">
            <a:hlinkClick r:id="" action="ppaction://noaction"/>
          </p:cNvPr>
          <p:cNvSpPr>
            <a:spLocks noChangeArrowheads="1"/>
          </p:cNvSpPr>
          <p:nvPr/>
        </p:nvSpPr>
        <p:spPr bwMode="auto">
          <a:xfrm>
            <a:off x="1403648" y="3212976"/>
            <a:ext cx="2087563" cy="3240360"/>
          </a:xfrm>
          <a:prstGeom prst="diamond">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ru-RU"/>
          </a:p>
        </p:txBody>
      </p:sp>
      <p:sp>
        <p:nvSpPr>
          <p:cNvPr id="5" name="AutoShape 8">
            <a:hlinkClick r:id="" action="ppaction://noaction"/>
          </p:cNvPr>
          <p:cNvSpPr>
            <a:spLocks noChangeArrowheads="1"/>
          </p:cNvSpPr>
          <p:nvPr/>
        </p:nvSpPr>
        <p:spPr bwMode="auto">
          <a:xfrm rot="1262760">
            <a:off x="7837906" y="957423"/>
            <a:ext cx="955128" cy="1522773"/>
          </a:xfrm>
          <a:prstGeom prst="diamond">
            <a:avLst/>
          </a:prstGeom>
          <a:solidFill>
            <a:schemeClr val="accent4">
              <a:lumMod val="75000"/>
            </a:schemeClr>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p>
            <a:endParaRPr lang="ru-RU"/>
          </a:p>
        </p:txBody>
      </p:sp>
      <p:sp>
        <p:nvSpPr>
          <p:cNvPr id="6" name="AutoShape 8">
            <a:hlinkClick r:id="" action="ppaction://noaction"/>
          </p:cNvPr>
          <p:cNvSpPr>
            <a:spLocks noChangeArrowheads="1"/>
          </p:cNvSpPr>
          <p:nvPr/>
        </p:nvSpPr>
        <p:spPr bwMode="auto">
          <a:xfrm rot="3098283">
            <a:off x="5513201" y="3558641"/>
            <a:ext cx="2087563" cy="2492375"/>
          </a:xfrm>
          <a:prstGeom prst="diamond">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endParaRPr lang="ru-RU"/>
          </a:p>
        </p:txBody>
      </p:sp>
      <p:cxnSp>
        <p:nvCxnSpPr>
          <p:cNvPr id="8" name="Прямая соединительная линия 7"/>
          <p:cNvCxnSpPr>
            <a:stCxn id="4" idx="0"/>
            <a:endCxn id="4" idx="2"/>
          </p:cNvCxnSpPr>
          <p:nvPr/>
        </p:nvCxnSpPr>
        <p:spPr>
          <a:xfrm>
            <a:off x="2447430" y="3212976"/>
            <a:ext cx="0" cy="3240360"/>
          </a:xfrm>
          <a:prstGeom prst="line">
            <a:avLst/>
          </a:prstGeom>
        </p:spPr>
        <p:style>
          <a:lnRef idx="1">
            <a:schemeClr val="dk1"/>
          </a:lnRef>
          <a:fillRef idx="0">
            <a:schemeClr val="dk1"/>
          </a:fillRef>
          <a:effectRef idx="0">
            <a:schemeClr val="dk1"/>
          </a:effectRef>
          <a:fontRef idx="minor">
            <a:schemeClr val="tx1"/>
          </a:fontRef>
        </p:style>
      </p:cxnSp>
      <p:cxnSp>
        <p:nvCxnSpPr>
          <p:cNvPr id="10" name="Прямая соединительная линия 9"/>
          <p:cNvCxnSpPr>
            <a:stCxn id="4" idx="1"/>
            <a:endCxn id="4" idx="3"/>
          </p:cNvCxnSpPr>
          <p:nvPr/>
        </p:nvCxnSpPr>
        <p:spPr>
          <a:xfrm>
            <a:off x="1403648" y="4833156"/>
            <a:ext cx="2087563" cy="0"/>
          </a:xfrm>
          <a:prstGeom prst="line">
            <a:avLst/>
          </a:prstGeom>
        </p:spPr>
        <p:style>
          <a:lnRef idx="1">
            <a:schemeClr val="dk1"/>
          </a:lnRef>
          <a:fillRef idx="0">
            <a:schemeClr val="dk1"/>
          </a:fillRef>
          <a:effectRef idx="0">
            <a:schemeClr val="dk1"/>
          </a:effectRef>
          <a:fontRef idx="minor">
            <a:schemeClr val="tx1"/>
          </a:fontRef>
        </p:style>
      </p:cxnSp>
      <p:sp>
        <p:nvSpPr>
          <p:cNvPr id="11" name="Прямоугольник 10"/>
          <p:cNvSpPr/>
          <p:nvPr/>
        </p:nvSpPr>
        <p:spPr>
          <a:xfrm>
            <a:off x="2447430" y="4725144"/>
            <a:ext cx="108346" cy="1080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amond(in)">
                                      <p:cBhvr>
                                        <p:cTn id="10" dur="2000"/>
                                        <p:tgtEl>
                                          <p:spTgt spid="5"/>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amond(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16d6fbb623323378e9970416495e73233fa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91</TotalTime>
  <Words>61</Words>
  <Application>Microsoft Office PowerPoint</Application>
  <PresentationFormat>Экран (4:3)</PresentationFormat>
  <Paragraphs>28</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Справедливость</vt:lpstr>
      <vt:lpstr>Параллелограммы</vt:lpstr>
      <vt:lpstr>Параллелограмм— это четырёхугольник, у которого противоположные стороны попарно параллельны, то есть лежат на параллельных прямых. </vt:lpstr>
      <vt:lpstr>Противоположные стороны параллелограмма равны. Противоположные углы параллелограмма равны. Диагонали параллелограмма пересекаются и точкой пересечения делятся пополам.. Сумма углов, прилежащих к одной стороне, равна 180°. Точка пересечения диагоналей является центром симметрии параллелограмма. Биссектриса отсекает от параллелограмма равнобедренный треугольник. Сумма всех углов равна 360°. Сумма квадратов диагоналей параллелограмма равна удвоенной сумме квадратов его двух смежных сторон. </vt:lpstr>
      <vt:lpstr>Противоположные стороны попарно равны. Противоположные углы попарно равны. Диагонали делятся в точке их пересечения пополам. Сумма соседних углов равна 180 градусов. Противоположные стороны равны и параллельны. Сумма расстояний между серединами противоположных сторон выпуклого четырехугольника равна его полупериметру. Сумма квадратов диагоналей равна сумме квадратов сторон параллелограмма. </vt:lpstr>
      <vt:lpstr>Прямоугольник — параллелограмм, у которого все углы прямые (равны 90 градусам). Примечание. В евклидовой геометрии для того, чтобы четырёхугольник был прямоугольником, достаточно, чтобы хотя бы три его угла были прямые. Четвёртый угол (в силу теоремы о сумме углов многоугольника) также будет равен 90°. В неевклидовой геометрии, где сумма углов четырёхугольника не равна 360° — прямоугольников не существует. </vt:lpstr>
      <vt:lpstr> Прямоугольник является параллелограммом — его противоположные стороны попарно параллельны. Стороны прямоугольника являются его высотами. Квадрат диагонали прямоугольника равен сумме квадратов двух его смежных сторон (по теореме Пифагора). Около любого прямоугольника можно описать окружность, причем диагональ прямоугольника равна диаметру описанной окружности (радиус равен полудиагонали).  </vt:lpstr>
      <vt:lpstr> Параллелограмм является прямоугольником, если выполняется любое из условий: Если диагонали параллелограмма равны. Если квадрат диагонали параллелограмма равен сумме квадратов смежных сторон. Если углы параллелограмма равны. </vt:lpstr>
      <vt:lpstr>Ромб — это параллелограмм, у которого все стороны равны. Ромб с прямыми углами называется квадратом.</vt:lpstr>
      <vt:lpstr> Ромб является параллелограммом. Его противолежащие стороны равны и попарно параллельны. Диагонали ромба пересекаются под прямым углом и в точке пересечения делятся пополам. Диагонали ромба являются биссектрисами его углов . Сумма квадратов диагоналей равна квадрату стороны, умноженному на 4.</vt:lpstr>
      <vt:lpstr> Параллелограмм  является ромбом, если выполняется одно из следующих условий: Все его стороны равны. Его диагонали пересекаются под прямым углом . Его диагональ делит его угол пополам. </vt:lpstr>
      <vt:lpstr>Квадрат — правильный четырёхугольник, у которого все углы и стороны равны.</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Четырехугольники</dc:title>
  <dc:creator>Андрей</dc:creator>
  <cp:lastModifiedBy>Людмила</cp:lastModifiedBy>
  <cp:revision>12</cp:revision>
  <dcterms:created xsi:type="dcterms:W3CDTF">2013-10-22T14:49:48Z</dcterms:created>
  <dcterms:modified xsi:type="dcterms:W3CDTF">2013-12-28T13:22:18Z</dcterms:modified>
</cp:coreProperties>
</file>