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63" r:id="rId3"/>
    <p:sldId id="257" r:id="rId4"/>
    <p:sldId id="258" r:id="rId5"/>
    <p:sldId id="259" r:id="rId6"/>
    <p:sldId id="260" r:id="rId7"/>
    <p:sldId id="262" r:id="rId8"/>
    <p:sldId id="261" r:id="rId9"/>
    <p:sldId id="268" r:id="rId10"/>
    <p:sldId id="267" r:id="rId11"/>
    <p:sldId id="266" r:id="rId12"/>
    <p:sldId id="265" r:id="rId13"/>
    <p:sldId id="270" r:id="rId14"/>
    <p:sldId id="264" r:id="rId15"/>
    <p:sldId id="271" r:id="rId16"/>
    <p:sldId id="272" r:id="rId17"/>
    <p:sldId id="273"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96"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0"/>
            <a:ext cx="8839200" cy="685800"/>
          </a:xfrm>
        </p:spPr>
        <p:txBody>
          <a:bodyPr/>
          <a:lstStyle>
            <a:lvl1pPr>
              <a:defRPr/>
            </a:lvl1pPr>
          </a:lstStyle>
          <a:p>
            <a:r>
              <a:rPr lang="ru-RU" smtClean="0"/>
              <a:t>Образец заголовка</a:t>
            </a:r>
            <a:endParaRPr lang="en-US"/>
          </a:p>
        </p:txBody>
      </p:sp>
      <p:sp>
        <p:nvSpPr>
          <p:cNvPr id="3075" name="Rectangle 3"/>
          <p:cNvSpPr>
            <a:spLocks noGrp="1" noChangeArrowheads="1"/>
          </p:cNvSpPr>
          <p:nvPr>
            <p:ph type="subTitle" idx="1"/>
          </p:nvPr>
        </p:nvSpPr>
        <p:spPr>
          <a:xfrm>
            <a:off x="158750" y="1600200"/>
            <a:ext cx="8832850" cy="533400"/>
          </a:xfrm>
        </p:spPr>
        <p:txBody>
          <a:bodyPr/>
          <a:lstStyle>
            <a:lvl1pPr marL="0" indent="0">
              <a:buFontTx/>
              <a:buNone/>
              <a:defRPr>
                <a:solidFill>
                  <a:srgbClr val="FF9933"/>
                </a:solidFill>
              </a:defRPr>
            </a:lvl1pPr>
          </a:lstStyle>
          <a:p>
            <a:r>
              <a:rPr lang="ru-RU" smtClean="0"/>
              <a:t>Образец подзаголовка</a:t>
            </a:r>
            <a:endParaRPr lang="en-US"/>
          </a:p>
        </p:txBody>
      </p:sp>
      <p:sp>
        <p:nvSpPr>
          <p:cNvPr id="3076" name="Rectangle 4"/>
          <p:cNvSpPr>
            <a:spLocks noGrp="1" noChangeArrowheads="1"/>
          </p:cNvSpPr>
          <p:nvPr>
            <p:ph type="dt" sz="half" idx="2"/>
          </p:nvPr>
        </p:nvSpPr>
        <p:spPr>
          <a:xfrm>
            <a:off x="0" y="6400800"/>
            <a:ext cx="1905000" cy="457200"/>
          </a:xfrm>
        </p:spPr>
        <p:txBody>
          <a:bodyPr/>
          <a:lstStyle>
            <a:lvl1pPr>
              <a:defRPr>
                <a:solidFill>
                  <a:srgbClr val="0066CC"/>
                </a:solidFill>
              </a:defRPr>
            </a:lvl1pPr>
          </a:lstStyle>
          <a:p>
            <a:fld id="{5B106E36-FD25-4E2D-B0AA-010F637433A0}" type="datetimeFigureOut">
              <a:rPr lang="ru-RU" smtClean="0"/>
              <a:pPr/>
              <a:t>04.10.2012</a:t>
            </a:fld>
            <a:endParaRPr lang="ru-RU"/>
          </a:p>
        </p:txBody>
      </p:sp>
      <p:sp>
        <p:nvSpPr>
          <p:cNvPr id="3077" name="Rectangle 5"/>
          <p:cNvSpPr>
            <a:spLocks noGrp="1" noChangeArrowheads="1"/>
          </p:cNvSpPr>
          <p:nvPr>
            <p:ph type="ftr" sz="quarter" idx="3"/>
          </p:nvPr>
        </p:nvSpPr>
        <p:spPr>
          <a:xfrm>
            <a:off x="3124200" y="6400800"/>
            <a:ext cx="2895600" cy="457200"/>
          </a:xfrm>
        </p:spPr>
        <p:txBody>
          <a:bodyPr/>
          <a:lstStyle>
            <a:lvl1pPr>
              <a:defRPr>
                <a:solidFill>
                  <a:schemeClr val="bg1"/>
                </a:solidFill>
              </a:defRPr>
            </a:lvl1pPr>
          </a:lstStyle>
          <a:p>
            <a:endParaRPr lang="ru-RU"/>
          </a:p>
        </p:txBody>
      </p:sp>
      <p:sp>
        <p:nvSpPr>
          <p:cNvPr id="3078" name="Rectangle 6"/>
          <p:cNvSpPr>
            <a:spLocks noGrp="1" noChangeArrowheads="1"/>
          </p:cNvSpPr>
          <p:nvPr>
            <p:ph type="sldNum" sz="quarter" idx="4"/>
          </p:nvPr>
        </p:nvSpPr>
        <p:spPr>
          <a:xfrm>
            <a:off x="7239000" y="6400800"/>
            <a:ext cx="1905000" cy="457200"/>
          </a:xfrm>
        </p:spPr>
        <p:txBody>
          <a:bodyPr/>
          <a:lstStyle>
            <a:lvl1pPr>
              <a:defRPr>
                <a:solidFill>
                  <a:schemeClr val="bg1"/>
                </a:solidFill>
              </a:defRPr>
            </a:lvl1pPr>
          </a:lstStyle>
          <a:p>
            <a:fld id="{725C68B6-61C2-468F-89AB-4B9F7531AA68}" type="slidenum">
              <a:rPr lang="ru-RU" smtClean="0"/>
              <a:pPr/>
              <a:t>‹#›</a:t>
            </a:fld>
            <a:endParaRPr lang="ru-RU"/>
          </a:p>
        </p:txBody>
      </p:sp>
      <p:sp>
        <p:nvSpPr>
          <p:cNvPr id="3080" name="Line 8"/>
          <p:cNvSpPr>
            <a:spLocks noChangeShapeType="1"/>
          </p:cNvSpPr>
          <p:nvPr/>
        </p:nvSpPr>
        <p:spPr bwMode="auto">
          <a:xfrm>
            <a:off x="0" y="2133600"/>
            <a:ext cx="9144000" cy="0"/>
          </a:xfrm>
          <a:prstGeom prst="line">
            <a:avLst/>
          </a:prstGeom>
          <a:noFill/>
          <a:ln w="38100">
            <a:solidFill>
              <a:schemeClr val="tx1"/>
            </a:solidFill>
            <a:round/>
            <a:headEnd/>
            <a:tailEnd/>
          </a:ln>
          <a:effectLst/>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0"/>
            <a:ext cx="1962150" cy="6172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295400" y="0"/>
            <a:ext cx="5734050" cy="6172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295400" y="8382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838200"/>
            <a:ext cx="3810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0"/>
            <a:ext cx="7848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295400" y="838200"/>
            <a:ext cx="77724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fld id="{5B106E36-FD25-4E2D-B0AA-010F637433A0}" type="datetimeFigureOut">
              <a:rPr lang="ru-RU" smtClean="0"/>
              <a:pPr/>
              <a:t>04.10.2012</a:t>
            </a:fld>
            <a:endParaRPr lang="ru-RU"/>
          </a:p>
        </p:txBody>
      </p:sp>
      <p:sp>
        <p:nvSpPr>
          <p:cNvPr id="1029" name="Rectangle 5"/>
          <p:cNvSpPr>
            <a:spLocks noGrp="1" noChangeArrowheads="1"/>
          </p:cNvSpPr>
          <p:nvPr>
            <p:ph type="ftr" sz="quarter" idx="3"/>
          </p:nvPr>
        </p:nvSpPr>
        <p:spPr bwMode="auto">
          <a:xfrm>
            <a:off x="3124200" y="65532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723900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
        <p:nvSpPr>
          <p:cNvPr id="1031" name="Line 7"/>
          <p:cNvSpPr>
            <a:spLocks noChangeShapeType="1"/>
          </p:cNvSpPr>
          <p:nvPr/>
        </p:nvSpPr>
        <p:spPr bwMode="auto">
          <a:xfrm>
            <a:off x="1295400" y="838200"/>
            <a:ext cx="7848600" cy="0"/>
          </a:xfrm>
          <a:prstGeom prst="line">
            <a:avLst/>
          </a:prstGeom>
          <a:noFill/>
          <a:ln w="38100">
            <a:solidFill>
              <a:srgbClr val="FF9933"/>
            </a:solidFill>
            <a:round/>
            <a:headEnd/>
            <a:tailEnd/>
          </a:ln>
          <a:effectLst/>
        </p:spPr>
        <p:txBody>
          <a:bodyPr/>
          <a:lstStyle/>
          <a:p>
            <a:endParaRPr lang="ru-RU"/>
          </a:p>
        </p:txBody>
      </p:sp>
      <p:sp>
        <p:nvSpPr>
          <p:cNvPr id="1032" name="Rectangle 8"/>
          <p:cNvSpPr>
            <a:spLocks noChangeArrowheads="1"/>
          </p:cNvSpPr>
          <p:nvPr/>
        </p:nvSpPr>
        <p:spPr bwMode="auto">
          <a:xfrm flipV="1">
            <a:off x="8458200" y="609600"/>
            <a:ext cx="685800" cy="228600"/>
          </a:xfrm>
          <a:prstGeom prst="rect">
            <a:avLst/>
          </a:prstGeom>
          <a:solidFill>
            <a:srgbClr val="FF9933"/>
          </a:solidFill>
          <a:ln w="9525">
            <a:noFill/>
            <a:miter lim="800000"/>
            <a:headEnd/>
            <a:tailEnd/>
          </a:ln>
          <a:effectLst/>
        </p:spPr>
        <p:txBody>
          <a:bodyPr wrap="none" anchor="ctr"/>
          <a:lstStyle/>
          <a:p>
            <a:endParaRPr lang="ru-RU"/>
          </a:p>
        </p:txBody>
      </p:sp>
      <p:sp>
        <p:nvSpPr>
          <p:cNvPr id="1033" name="Rectangle 9"/>
          <p:cNvSpPr>
            <a:spLocks noChangeArrowheads="1"/>
          </p:cNvSpPr>
          <p:nvPr/>
        </p:nvSpPr>
        <p:spPr bwMode="auto">
          <a:xfrm>
            <a:off x="1295400" y="6324600"/>
            <a:ext cx="7848600" cy="228600"/>
          </a:xfrm>
          <a:prstGeom prst="rect">
            <a:avLst/>
          </a:prstGeom>
          <a:solidFill>
            <a:srgbClr val="FF9933"/>
          </a:solidFill>
          <a:ln w="9525">
            <a:noFill/>
            <a:miter lim="800000"/>
            <a:headEnd/>
            <a:tailEnd/>
          </a:ln>
          <a:effectLst/>
        </p:spPr>
        <p:txBody>
          <a:bodyPr wrap="none" anchor="ctr"/>
          <a:lstStyle/>
          <a:p>
            <a:endParaRPr lang="ru-RU"/>
          </a:p>
        </p:txBody>
      </p:sp>
      <p:sp>
        <p:nvSpPr>
          <p:cNvPr id="1034" name="Text Box 10"/>
          <p:cNvSpPr txBox="1">
            <a:spLocks noChangeArrowheads="1"/>
          </p:cNvSpPr>
          <p:nvPr/>
        </p:nvSpPr>
        <p:spPr bwMode="auto">
          <a:xfrm>
            <a:off x="1295400" y="6248400"/>
            <a:ext cx="7848600" cy="336550"/>
          </a:xfrm>
          <a:prstGeom prst="rect">
            <a:avLst/>
          </a:prstGeom>
          <a:noFill/>
          <a:ln w="9525">
            <a:noFill/>
            <a:miter lim="800000"/>
            <a:headEnd/>
            <a:tailEnd/>
          </a:ln>
          <a:effectLst/>
        </p:spPr>
        <p:txBody>
          <a:bodyPr>
            <a:spAutoFit/>
          </a:bodyPr>
          <a:lstStyle/>
          <a:p>
            <a:pPr algn="r">
              <a:spcBef>
                <a:spcPct val="50000"/>
              </a:spcBef>
            </a:pPr>
            <a:r>
              <a:rPr lang="en-US" sz="1600">
                <a:solidFill>
                  <a:schemeClr val="bg1"/>
                </a:solidFill>
                <a:latin typeface="OCR A Extended" pitchFamily="50" charset="0"/>
              </a:rPr>
              <a:t>WWW.YOUR-SCHOOL-URL.COM</a:t>
            </a:r>
          </a:p>
        </p:txBody>
      </p:sp>
      <p:pic>
        <p:nvPicPr>
          <p:cNvPr id="1035" name="Picture 11" descr="Z:\newtek\_backgrounds_1.02\Tim\powerpoint templates\21-40\excellence in technology\elements\finger.png"/>
          <p:cNvPicPr>
            <a:picLocks noChangeAspect="1" noChangeArrowheads="1"/>
          </p:cNvPicPr>
          <p:nvPr/>
        </p:nvPicPr>
        <p:blipFill>
          <a:blip r:embed="rId14" cstate="print"/>
          <a:srcRect/>
          <a:stretch>
            <a:fillRect/>
          </a:stretch>
        </p:blipFill>
        <p:spPr bwMode="auto">
          <a:xfrm>
            <a:off x="5943600" y="6421438"/>
            <a:ext cx="339725" cy="360362"/>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5400">
          <a:solidFill>
            <a:schemeClr val="tx2"/>
          </a:solidFill>
          <a:latin typeface="+mj-lt"/>
          <a:ea typeface="+mj-ea"/>
          <a:cs typeface="+mj-cs"/>
        </a:defRPr>
      </a:lvl1pPr>
      <a:lvl2pPr algn="l" rtl="0" eaLnBrk="1" fontAlgn="base" hangingPunct="1">
        <a:spcBef>
          <a:spcPct val="0"/>
        </a:spcBef>
        <a:spcAft>
          <a:spcPct val="0"/>
        </a:spcAft>
        <a:defRPr sz="5400">
          <a:solidFill>
            <a:schemeClr val="tx2"/>
          </a:solidFill>
          <a:latin typeface="Haettenschweiler" pitchFamily="34" charset="0"/>
        </a:defRPr>
      </a:lvl2pPr>
      <a:lvl3pPr algn="l" rtl="0" eaLnBrk="1" fontAlgn="base" hangingPunct="1">
        <a:spcBef>
          <a:spcPct val="0"/>
        </a:spcBef>
        <a:spcAft>
          <a:spcPct val="0"/>
        </a:spcAft>
        <a:defRPr sz="5400">
          <a:solidFill>
            <a:schemeClr val="tx2"/>
          </a:solidFill>
          <a:latin typeface="Haettenschweiler" pitchFamily="34" charset="0"/>
        </a:defRPr>
      </a:lvl3pPr>
      <a:lvl4pPr algn="l" rtl="0" eaLnBrk="1" fontAlgn="base" hangingPunct="1">
        <a:spcBef>
          <a:spcPct val="0"/>
        </a:spcBef>
        <a:spcAft>
          <a:spcPct val="0"/>
        </a:spcAft>
        <a:defRPr sz="5400">
          <a:solidFill>
            <a:schemeClr val="tx2"/>
          </a:solidFill>
          <a:latin typeface="Haettenschweiler" pitchFamily="34" charset="0"/>
        </a:defRPr>
      </a:lvl4pPr>
      <a:lvl5pPr algn="l" rtl="0" eaLnBrk="1" fontAlgn="base" hangingPunct="1">
        <a:spcBef>
          <a:spcPct val="0"/>
        </a:spcBef>
        <a:spcAft>
          <a:spcPct val="0"/>
        </a:spcAft>
        <a:defRPr sz="5400">
          <a:solidFill>
            <a:schemeClr val="tx2"/>
          </a:solidFill>
          <a:latin typeface="Haettenschweiler" pitchFamily="34" charset="0"/>
        </a:defRPr>
      </a:lvl5pPr>
      <a:lvl6pPr marL="457200" algn="l" rtl="0" eaLnBrk="1" fontAlgn="base" hangingPunct="1">
        <a:spcBef>
          <a:spcPct val="0"/>
        </a:spcBef>
        <a:spcAft>
          <a:spcPct val="0"/>
        </a:spcAft>
        <a:defRPr sz="5400">
          <a:solidFill>
            <a:schemeClr val="tx2"/>
          </a:solidFill>
          <a:latin typeface="Haettenschweiler" pitchFamily="34" charset="0"/>
        </a:defRPr>
      </a:lvl6pPr>
      <a:lvl7pPr marL="914400" algn="l" rtl="0" eaLnBrk="1" fontAlgn="base" hangingPunct="1">
        <a:spcBef>
          <a:spcPct val="0"/>
        </a:spcBef>
        <a:spcAft>
          <a:spcPct val="0"/>
        </a:spcAft>
        <a:defRPr sz="5400">
          <a:solidFill>
            <a:schemeClr val="tx2"/>
          </a:solidFill>
          <a:latin typeface="Haettenschweiler" pitchFamily="34" charset="0"/>
        </a:defRPr>
      </a:lvl7pPr>
      <a:lvl8pPr marL="1371600" algn="l" rtl="0" eaLnBrk="1" fontAlgn="base" hangingPunct="1">
        <a:spcBef>
          <a:spcPct val="0"/>
        </a:spcBef>
        <a:spcAft>
          <a:spcPct val="0"/>
        </a:spcAft>
        <a:defRPr sz="5400">
          <a:solidFill>
            <a:schemeClr val="tx2"/>
          </a:solidFill>
          <a:latin typeface="Haettenschweiler" pitchFamily="34" charset="0"/>
        </a:defRPr>
      </a:lvl8pPr>
      <a:lvl9pPr marL="1828800" algn="l" rtl="0" eaLnBrk="1" fontAlgn="base" hangingPunct="1">
        <a:spcBef>
          <a:spcPct val="0"/>
        </a:spcBef>
        <a:spcAft>
          <a:spcPct val="0"/>
        </a:spcAft>
        <a:defRPr sz="5400">
          <a:solidFill>
            <a:schemeClr val="tx2"/>
          </a:solidFill>
          <a:latin typeface="Haettenschweiler"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tex.biz/countries/russia/spetersburg/7812003040/"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D0%90%D0%BC%D0%B5%D0%BD%D1%85%D0%BE%D1%82%D0%B5%D0%BF_III"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hellopiter.ru/Sphinx.html"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hyperlink" Target="http://commons.wikimedia.org/wiki/File:Akhenaten_-_Ajenat%C3%B3n.jpg?uselang=ru" TargetMode="External"/><Relationship Id="rId5" Type="http://schemas.openxmlformats.org/officeDocument/2006/relationships/image" Target="../media/image22.jpeg"/><Relationship Id="rId4" Type="http://schemas.openxmlformats.org/officeDocument/2006/relationships/hyperlink" Target="http://commons.wikimedia.org/wiki/File:Nofretete_Neues_Museum.jpg?uselang=r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hyperlink" Target="http://hellopiter.ru/Sphinx.html" TargetMode="Externa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legendy.spb.ru/" TargetMode="External"/><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legendy.spb.r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legendy.spb.ru/"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legendy.spb.ru/"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ngromov.ru/new/sfinks-na-universitetskoj-naberezhnoj"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hyperlink" Target="http://commons.wikimedia.org/wiki/File:Konstantin_Thon_1820-th.jpg?uselang=r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travel.gerodot.ru/russia/sfinksy-amenxotepa-iii.htm" TargetMode="External"/><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hyperlink" Target="http://hellopiter.ru/Sfincsi.html"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hellopiter.ru/Sfincsi.html" TargetMode="External"/><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hellopiter.ru/Sfincsi.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hotostranger.com/gallery/gallery_egypt/luxor/imagepages/image47.htm"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hellopiter.ru/images/756455756444456.jpg" TargetMode="External"/><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55776" y="620688"/>
            <a:ext cx="391107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Презентация </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2627784" y="1628800"/>
            <a:ext cx="3853876" cy="369332"/>
          </a:xfrm>
          <a:prstGeom prst="rect">
            <a:avLst/>
          </a:prstGeom>
          <a:noFill/>
        </p:spPr>
        <p:txBody>
          <a:bodyPr wrap="none" rtlCol="0">
            <a:spAutoFit/>
          </a:bodyPr>
          <a:lstStyle/>
          <a:p>
            <a:r>
              <a:rPr lang="ru-RU" dirty="0" smtClean="0"/>
              <a:t>по теме: «Сфинксы» для уч-ся 10 класса</a:t>
            </a:r>
            <a:endParaRPr lang="ru-RU" dirty="0"/>
          </a:p>
        </p:txBody>
      </p:sp>
      <p:sp>
        <p:nvSpPr>
          <p:cNvPr id="6" name="TextBox 5"/>
          <p:cNvSpPr txBox="1"/>
          <p:nvPr/>
        </p:nvSpPr>
        <p:spPr>
          <a:xfrm>
            <a:off x="2195736" y="2204864"/>
            <a:ext cx="4873257" cy="369332"/>
          </a:xfrm>
          <a:prstGeom prst="rect">
            <a:avLst/>
          </a:prstGeom>
          <a:noFill/>
        </p:spPr>
        <p:txBody>
          <a:bodyPr wrap="none" rtlCol="0">
            <a:spAutoFit/>
          </a:bodyPr>
          <a:lstStyle/>
          <a:p>
            <a:r>
              <a:rPr lang="ru-RU" dirty="0" smtClean="0"/>
              <a:t>Учебное пособие М.А. Гацкевич «Санкт-Петербург»</a:t>
            </a:r>
            <a:endParaRPr lang="ru-RU" dirty="0"/>
          </a:p>
        </p:txBody>
      </p:sp>
      <p:sp>
        <p:nvSpPr>
          <p:cNvPr id="7" name="TextBox 6"/>
          <p:cNvSpPr txBox="1"/>
          <p:nvPr/>
        </p:nvSpPr>
        <p:spPr>
          <a:xfrm>
            <a:off x="5508104" y="4293096"/>
            <a:ext cx="3205942" cy="1754326"/>
          </a:xfrm>
          <a:prstGeom prst="rect">
            <a:avLst/>
          </a:prstGeom>
          <a:noFill/>
        </p:spPr>
        <p:txBody>
          <a:bodyPr wrap="none" rtlCol="0">
            <a:spAutoFit/>
          </a:bodyPr>
          <a:lstStyle/>
          <a:p>
            <a:pPr algn="r"/>
            <a:r>
              <a:rPr lang="ru-RU" dirty="0" smtClean="0"/>
              <a:t>Учитель английского языка </a:t>
            </a:r>
          </a:p>
          <a:p>
            <a:pPr algn="r"/>
            <a:r>
              <a:rPr lang="ru-RU" dirty="0" smtClean="0"/>
              <a:t>высшей категории</a:t>
            </a:r>
          </a:p>
          <a:p>
            <a:pPr algn="r"/>
            <a:r>
              <a:rPr lang="ru-RU" dirty="0" smtClean="0"/>
              <a:t> ГБОУ СОШ  № 180</a:t>
            </a:r>
          </a:p>
          <a:p>
            <a:pPr algn="r"/>
            <a:r>
              <a:rPr lang="ru-RU" dirty="0" smtClean="0"/>
              <a:t>Красногвардейского района СПБ</a:t>
            </a:r>
          </a:p>
          <a:p>
            <a:pPr algn="r"/>
            <a:endParaRPr lang="ru-RU" dirty="0" smtClean="0"/>
          </a:p>
          <a:p>
            <a:pPr algn="r"/>
            <a:r>
              <a:rPr lang="ru-RU" dirty="0" smtClean="0"/>
              <a:t>Дмитрук Л.Е.</a:t>
            </a:r>
            <a:endParaRPr lang="ru-RU" dirty="0"/>
          </a:p>
        </p:txBody>
      </p:sp>
      <p:pic>
        <p:nvPicPr>
          <p:cNvPr id="20482" name="Picture 2" descr="http://www.fotex.biz/images/foto/7812003040ru.jpg"/>
          <p:cNvPicPr>
            <a:picLocks noChangeAspect="1" noChangeArrowheads="1"/>
          </p:cNvPicPr>
          <p:nvPr/>
        </p:nvPicPr>
        <p:blipFill>
          <a:blip r:embed="rId2" cstate="print"/>
          <a:srcRect l="1754" t="2364" r="1799" b="12550"/>
          <a:stretch>
            <a:fillRect/>
          </a:stretch>
        </p:blipFill>
        <p:spPr bwMode="auto">
          <a:xfrm>
            <a:off x="539552" y="3212976"/>
            <a:ext cx="4180464" cy="3024336"/>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971600" y="3212976"/>
            <a:ext cx="3726160" cy="246221"/>
          </a:xfrm>
          <a:prstGeom prst="rect">
            <a:avLst/>
          </a:prstGeom>
        </p:spPr>
        <p:txBody>
          <a:bodyPr wrap="square">
            <a:spAutoFit/>
          </a:bodyPr>
          <a:lstStyle/>
          <a:p>
            <a:r>
              <a:rPr lang="en-US" sz="1000" dirty="0" smtClean="0">
                <a:solidFill>
                  <a:schemeClr val="accent6">
                    <a:lumMod val="75000"/>
                  </a:schemeClr>
                </a:solidFill>
                <a:hlinkClick r:id="rId3"/>
              </a:rPr>
              <a:t>http://fotex.biz/countries/russia/spetersburg/7812003040/</a:t>
            </a:r>
            <a:endParaRPr lang="ru-RU" sz="1000" dirty="0">
              <a:solidFill>
                <a:schemeClr val="accent6">
                  <a:lumMod val="75000"/>
                </a:schemeClr>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76256" y="764704"/>
            <a:ext cx="1836528" cy="369332"/>
          </a:xfrm>
          <a:prstGeom prst="rect">
            <a:avLst/>
          </a:prstGeom>
        </p:spPr>
        <p:txBody>
          <a:bodyPr wrap="none">
            <a:spAutoFit/>
          </a:bodyPr>
          <a:lstStyle/>
          <a:p>
            <a:r>
              <a:rPr lang="en-US" dirty="0" smtClean="0"/>
              <a:t>ruins of the Temple</a:t>
            </a:r>
            <a:endParaRPr lang="ru-RU" dirty="0"/>
          </a:p>
        </p:txBody>
      </p:sp>
      <p:sp>
        <p:nvSpPr>
          <p:cNvPr id="5" name="TextBox 4"/>
          <p:cNvSpPr txBox="1"/>
          <p:nvPr/>
        </p:nvSpPr>
        <p:spPr>
          <a:xfrm>
            <a:off x="1619672" y="260648"/>
            <a:ext cx="5976664" cy="584775"/>
          </a:xfrm>
          <a:prstGeom prst="rect">
            <a:avLst/>
          </a:prstGeom>
          <a:noFill/>
        </p:spPr>
        <p:txBody>
          <a:bodyPr wrap="square" rtlCol="0">
            <a:spAutoFit/>
          </a:bodyPr>
          <a:lstStyle/>
          <a:p>
            <a:r>
              <a:rPr lang="en-US" sz="1600" dirty="0" smtClean="0">
                <a:latin typeface="Arial" pitchFamily="34" charset="0"/>
                <a:cs typeface="Arial" pitchFamily="34" charset="0"/>
              </a:rPr>
              <a:t>The sphinxes embellished the Palace of Amenkhotep III</a:t>
            </a:r>
            <a:endParaRPr lang="ru-RU" sz="1600" dirty="0" smtClean="0">
              <a:latin typeface="Arial" pitchFamily="34" charset="0"/>
              <a:cs typeface="Arial" pitchFamily="34" charset="0"/>
            </a:endParaRPr>
          </a:p>
          <a:p>
            <a:r>
              <a:rPr lang="en-US" sz="1600" dirty="0" smtClean="0">
                <a:latin typeface="Arial" pitchFamily="34" charset="0"/>
                <a:cs typeface="Arial" pitchFamily="34" charset="0"/>
              </a:rPr>
              <a:t> </a:t>
            </a:r>
            <a:endParaRPr lang="ru-RU" sz="1600" dirty="0">
              <a:latin typeface="Arial" pitchFamily="34" charset="0"/>
              <a:cs typeface="Arial" pitchFamily="34" charset="0"/>
            </a:endParaRPr>
          </a:p>
        </p:txBody>
      </p:sp>
      <p:pic>
        <p:nvPicPr>
          <p:cNvPr id="34820" name="Picture 4" descr="http://upload.wikimedia.org/wikipedia/commons/7/7b/Temple_of_Amenhotep%2C_Luxor.jpg?uselang=ru"/>
          <p:cNvPicPr>
            <a:picLocks noChangeAspect="1" noChangeArrowheads="1"/>
          </p:cNvPicPr>
          <p:nvPr/>
        </p:nvPicPr>
        <p:blipFill>
          <a:blip r:embed="rId2" cstate="print"/>
          <a:srcRect/>
          <a:stretch>
            <a:fillRect/>
          </a:stretch>
        </p:blipFill>
        <p:spPr bwMode="auto">
          <a:xfrm>
            <a:off x="971600" y="1124744"/>
            <a:ext cx="7239000" cy="5181601"/>
          </a:xfrm>
          <a:prstGeom prst="rect">
            <a:avLst/>
          </a:prstGeom>
          <a:ln>
            <a:noFill/>
          </a:ln>
          <a:effectLst>
            <a:softEdge rad="112500"/>
          </a:effectLst>
        </p:spPr>
      </p:pic>
      <p:sp>
        <p:nvSpPr>
          <p:cNvPr id="8" name="Прямоугольник 7"/>
          <p:cNvSpPr/>
          <p:nvPr/>
        </p:nvSpPr>
        <p:spPr>
          <a:xfrm>
            <a:off x="4211960" y="6237312"/>
            <a:ext cx="4572000" cy="430887"/>
          </a:xfrm>
          <a:prstGeom prst="rect">
            <a:avLst/>
          </a:prstGeom>
        </p:spPr>
        <p:txBody>
          <a:bodyPr>
            <a:spAutoFit/>
          </a:bodyPr>
          <a:lstStyle/>
          <a:p>
            <a:r>
              <a:rPr lang="en-US" sz="1050" dirty="0" smtClean="0">
                <a:hlinkClick r:id="rId3"/>
              </a:rPr>
              <a:t>http://ru.wikipedia.org/wiki/%D0%90%D0%BC%D0%B5%D0%BD%D1%85%D0%BE%D1%82%D0%B5%D0%BF_III</a:t>
            </a:r>
            <a:endParaRPr lang="ru-RU" sz="1050" dirty="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p:cTn id="13" dur="1000" fill="hold"/>
                                        <p:tgtEl>
                                          <p:spTgt spid="34820"/>
                                        </p:tgtEl>
                                        <p:attrNameLst>
                                          <p:attrName>ppt_w</p:attrName>
                                        </p:attrNameLst>
                                      </p:cBhvr>
                                      <p:tavLst>
                                        <p:tav tm="0">
                                          <p:val>
                                            <p:fltVal val="0"/>
                                          </p:val>
                                        </p:tav>
                                        <p:tav tm="100000">
                                          <p:val>
                                            <p:strVal val="#ppt_w"/>
                                          </p:val>
                                        </p:tav>
                                      </p:tavLst>
                                    </p:anim>
                                    <p:anim calcmode="lin" valueType="num">
                                      <p:cBhvr>
                                        <p:cTn id="14" dur="1000" fill="hold"/>
                                        <p:tgtEl>
                                          <p:spTgt spid="34820"/>
                                        </p:tgtEl>
                                        <p:attrNameLst>
                                          <p:attrName>ppt_h</p:attrName>
                                        </p:attrNameLst>
                                      </p:cBhvr>
                                      <p:tavLst>
                                        <p:tav tm="0">
                                          <p:val>
                                            <p:fltVal val="0"/>
                                          </p:val>
                                        </p:tav>
                                        <p:tav tm="100000">
                                          <p:val>
                                            <p:strVal val="#ppt_h"/>
                                          </p:val>
                                        </p:tav>
                                      </p:tavLst>
                                    </p:anim>
                                    <p:animEffect transition="in" filter="fade">
                                      <p:cBhvr>
                                        <p:cTn id="15" dur="1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финксы в санкт-петербурге"/>
          <p:cNvPicPr>
            <a:picLocks noChangeAspect="1" noChangeArrowheads="1"/>
          </p:cNvPicPr>
          <p:nvPr/>
        </p:nvPicPr>
        <p:blipFill>
          <a:blip r:embed="rId2" cstate="print"/>
          <a:srcRect b="11535"/>
          <a:stretch>
            <a:fillRect/>
          </a:stretch>
        </p:blipFill>
        <p:spPr bwMode="auto">
          <a:xfrm>
            <a:off x="179512" y="1124744"/>
            <a:ext cx="4209904" cy="5256584"/>
          </a:xfrm>
          <a:prstGeom prst="rect">
            <a:avLst/>
          </a:prstGeom>
          <a:ln>
            <a:noFill/>
          </a:ln>
          <a:effectLst>
            <a:softEdge rad="112500"/>
          </a:effectLst>
        </p:spPr>
      </p:pic>
      <p:sp>
        <p:nvSpPr>
          <p:cNvPr id="3" name="Прямоугольник 2"/>
          <p:cNvSpPr/>
          <p:nvPr/>
        </p:nvSpPr>
        <p:spPr>
          <a:xfrm>
            <a:off x="6660232" y="6381328"/>
            <a:ext cx="2127185" cy="276999"/>
          </a:xfrm>
          <a:prstGeom prst="rect">
            <a:avLst/>
          </a:prstGeom>
        </p:spPr>
        <p:txBody>
          <a:bodyPr wrap="none">
            <a:spAutoFit/>
          </a:bodyPr>
          <a:lstStyle/>
          <a:p>
            <a:r>
              <a:rPr lang="en-US" sz="1200" dirty="0" smtClean="0">
                <a:hlinkClick r:id="rId3"/>
              </a:rPr>
              <a:t>http://hellopiter.ru/Sphinx.html</a:t>
            </a:r>
            <a:endParaRPr lang="ru-RU" sz="1200" dirty="0"/>
          </a:p>
        </p:txBody>
      </p:sp>
      <p:pic>
        <p:nvPicPr>
          <p:cNvPr id="35844" name="Picture 4" descr="http://hellopiter.ru/images/IMG_867776566556.jpg"/>
          <p:cNvPicPr>
            <a:picLocks noChangeAspect="1" noChangeArrowheads="1"/>
          </p:cNvPicPr>
          <p:nvPr/>
        </p:nvPicPr>
        <p:blipFill>
          <a:blip r:embed="rId4" cstate="print"/>
          <a:srcRect l="10631" r="6683"/>
          <a:stretch>
            <a:fillRect/>
          </a:stretch>
        </p:blipFill>
        <p:spPr bwMode="auto">
          <a:xfrm>
            <a:off x="4572000" y="1124744"/>
            <a:ext cx="4308060" cy="5205983"/>
          </a:xfrm>
          <a:prstGeom prst="rect">
            <a:avLst/>
          </a:prstGeom>
          <a:ln>
            <a:noFill/>
          </a:ln>
          <a:effectLst>
            <a:softEdge rad="112500"/>
          </a:effectLst>
        </p:spPr>
      </p:pic>
      <p:sp>
        <p:nvSpPr>
          <p:cNvPr id="5" name="Прямоугольник 4"/>
          <p:cNvSpPr/>
          <p:nvPr/>
        </p:nvSpPr>
        <p:spPr>
          <a:xfrm>
            <a:off x="3887416" y="764704"/>
            <a:ext cx="5256584" cy="338554"/>
          </a:xfrm>
          <a:prstGeom prst="rect">
            <a:avLst/>
          </a:prstGeom>
        </p:spPr>
        <p:txBody>
          <a:bodyPr wrap="square">
            <a:spAutoFit/>
          </a:bodyPr>
          <a:lstStyle/>
          <a:p>
            <a:r>
              <a:rPr lang="en-US" sz="1600" dirty="0" smtClean="0"/>
              <a:t>Memnon Colossus before lost funerary temple of Amenkhotep III</a:t>
            </a:r>
            <a:endParaRPr lang="ru-RU" sz="1600" dirty="0"/>
          </a:p>
        </p:txBody>
      </p:sp>
      <p:sp>
        <p:nvSpPr>
          <p:cNvPr id="6" name="TextBox 5"/>
          <p:cNvSpPr txBox="1"/>
          <p:nvPr/>
        </p:nvSpPr>
        <p:spPr>
          <a:xfrm>
            <a:off x="827585" y="116632"/>
            <a:ext cx="7344815" cy="584775"/>
          </a:xfrm>
          <a:prstGeom prst="rect">
            <a:avLst/>
          </a:prstGeom>
          <a:noFill/>
        </p:spPr>
        <p:txBody>
          <a:bodyPr wrap="square" rtlCol="0">
            <a:spAutoFit/>
          </a:bodyPr>
          <a:lstStyle/>
          <a:p>
            <a:pPr algn="ctr"/>
            <a:r>
              <a:rPr lang="en-US" sz="1600" dirty="0" smtClean="0">
                <a:latin typeface="Arial" pitchFamily="34" charset="0"/>
                <a:cs typeface="Arial" pitchFamily="34" charset="0"/>
              </a:rPr>
              <a:t>The sphinxes were brought from the praying temple of Thebes where “</a:t>
            </a:r>
            <a:r>
              <a:rPr lang="en-US" sz="1600" dirty="0" smtClean="0"/>
              <a:t>Memnon Colossus” </a:t>
            </a:r>
            <a:r>
              <a:rPr lang="en-US" sz="1600" dirty="0" smtClean="0">
                <a:latin typeface="Arial" pitchFamily="34" charset="0"/>
                <a:cs typeface="Arial" pitchFamily="34" charset="0"/>
              </a:rPr>
              <a:t>is standing now</a:t>
            </a:r>
            <a:endParaRPr lang="ru-RU" sz="1600" dirty="0">
              <a:latin typeface="Arial" pitchFamily="34" charset="0"/>
              <a:cs typeface="Arial" pitchFamily="34"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p:cTn id="13" dur="1000" fill="hold"/>
                                        <p:tgtEl>
                                          <p:spTgt spid="35842"/>
                                        </p:tgtEl>
                                        <p:attrNameLst>
                                          <p:attrName>ppt_w</p:attrName>
                                        </p:attrNameLst>
                                      </p:cBhvr>
                                      <p:tavLst>
                                        <p:tav tm="0">
                                          <p:val>
                                            <p:strVal val="#ppt_w*0.70"/>
                                          </p:val>
                                        </p:tav>
                                        <p:tav tm="100000">
                                          <p:val>
                                            <p:strVal val="#ppt_w"/>
                                          </p:val>
                                        </p:tav>
                                      </p:tavLst>
                                    </p:anim>
                                    <p:anim calcmode="lin" valueType="num">
                                      <p:cBhvr>
                                        <p:cTn id="14" dur="1000" fill="hold"/>
                                        <p:tgtEl>
                                          <p:spTgt spid="35842"/>
                                        </p:tgtEl>
                                        <p:attrNameLst>
                                          <p:attrName>ppt_h</p:attrName>
                                        </p:attrNameLst>
                                      </p:cBhvr>
                                      <p:tavLst>
                                        <p:tav tm="0">
                                          <p:val>
                                            <p:strVal val="#ppt_h"/>
                                          </p:val>
                                        </p:tav>
                                        <p:tav tm="100000">
                                          <p:val>
                                            <p:strVal val="#ppt_h"/>
                                          </p:val>
                                        </p:tav>
                                      </p:tavLst>
                                    </p:anim>
                                    <p:animEffect transition="in" filter="fade">
                                      <p:cBhvr>
                                        <p:cTn id="15" dur="1000"/>
                                        <p:tgtEl>
                                          <p:spTgt spid="35842"/>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p:cTn id="19" dur="1000" fill="hold"/>
                                        <p:tgtEl>
                                          <p:spTgt spid="35844"/>
                                        </p:tgtEl>
                                        <p:attrNameLst>
                                          <p:attrName>ppt_w</p:attrName>
                                        </p:attrNameLst>
                                      </p:cBhvr>
                                      <p:tavLst>
                                        <p:tav tm="0">
                                          <p:val>
                                            <p:strVal val="#ppt_w*0.70"/>
                                          </p:val>
                                        </p:tav>
                                        <p:tav tm="100000">
                                          <p:val>
                                            <p:strVal val="#ppt_w"/>
                                          </p:val>
                                        </p:tav>
                                      </p:tavLst>
                                    </p:anim>
                                    <p:anim calcmode="lin" valueType="num">
                                      <p:cBhvr>
                                        <p:cTn id="20" dur="1000" fill="hold"/>
                                        <p:tgtEl>
                                          <p:spTgt spid="35844"/>
                                        </p:tgtEl>
                                        <p:attrNameLst>
                                          <p:attrName>ppt_h</p:attrName>
                                        </p:attrNameLst>
                                      </p:cBhvr>
                                      <p:tavLst>
                                        <p:tav tm="0">
                                          <p:val>
                                            <p:strVal val="#ppt_h"/>
                                          </p:val>
                                        </p:tav>
                                        <p:tav tm="100000">
                                          <p:val>
                                            <p:strVal val="#ppt_h"/>
                                          </p:val>
                                        </p:tav>
                                      </p:tavLst>
                                    </p:anim>
                                    <p:animEffect transition="in" filter="fade">
                                      <p:cBhvr>
                                        <p:cTn id="21" dur="10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6866" name="Picture 2" descr="File:Nofretete Neues Museum.jpg"/>
          <p:cNvPicPr>
            <a:picLocks noChangeAspect="1" noChangeArrowheads="1"/>
          </p:cNvPicPr>
          <p:nvPr/>
        </p:nvPicPr>
        <p:blipFill>
          <a:blip r:embed="rId3" cstate="print"/>
          <a:srcRect/>
          <a:stretch>
            <a:fillRect/>
          </a:stretch>
        </p:blipFill>
        <p:spPr bwMode="auto">
          <a:xfrm>
            <a:off x="5436096" y="1734259"/>
            <a:ext cx="3463677" cy="4756344"/>
          </a:xfrm>
          <a:prstGeom prst="rect">
            <a:avLst/>
          </a:prstGeom>
          <a:ln>
            <a:noFill/>
          </a:ln>
          <a:effectLst>
            <a:softEdge rad="112500"/>
          </a:effectLst>
        </p:spPr>
      </p:pic>
      <p:sp>
        <p:nvSpPr>
          <p:cNvPr id="3" name="Прямоугольник 2"/>
          <p:cNvSpPr/>
          <p:nvPr/>
        </p:nvSpPr>
        <p:spPr>
          <a:xfrm>
            <a:off x="4572000" y="6453336"/>
            <a:ext cx="4572000" cy="253916"/>
          </a:xfrm>
          <a:prstGeom prst="rect">
            <a:avLst/>
          </a:prstGeom>
        </p:spPr>
        <p:txBody>
          <a:bodyPr>
            <a:spAutoFit/>
          </a:bodyPr>
          <a:lstStyle/>
          <a:p>
            <a:r>
              <a:rPr lang="en-US" sz="1050" dirty="0" smtClean="0">
                <a:hlinkClick r:id="rId4"/>
              </a:rPr>
              <a:t>http://commons.wikimedia.org/wiki/File:Nofretete_Neues_Museum.jpg?uselang=ru</a:t>
            </a:r>
            <a:endParaRPr lang="ru-RU" sz="1050" dirty="0"/>
          </a:p>
        </p:txBody>
      </p:sp>
      <p:sp>
        <p:nvSpPr>
          <p:cNvPr id="4" name="Прямоугольник 3"/>
          <p:cNvSpPr/>
          <p:nvPr/>
        </p:nvSpPr>
        <p:spPr>
          <a:xfrm>
            <a:off x="4572000" y="764704"/>
            <a:ext cx="4464496" cy="892552"/>
          </a:xfrm>
          <a:prstGeom prst="rect">
            <a:avLst/>
          </a:prstGeom>
        </p:spPr>
        <p:txBody>
          <a:bodyPr wrap="square">
            <a:spAutoFit/>
          </a:bodyPr>
          <a:lstStyle/>
          <a:p>
            <a:pPr algn="just"/>
            <a:r>
              <a:rPr lang="en-US" sz="1200" b="1" dirty="0" smtClean="0">
                <a:latin typeface="Arial" pitchFamily="34" charset="0"/>
                <a:cs typeface="Arial" pitchFamily="34" charset="0"/>
              </a:rPr>
              <a:t>Nefertiti</a:t>
            </a:r>
            <a:r>
              <a:rPr lang="en-US" sz="1200" dirty="0" smtClean="0">
                <a:latin typeface="Arial" pitchFamily="34" charset="0"/>
                <a:cs typeface="Arial" pitchFamily="34" charset="0"/>
              </a:rPr>
              <a:t> (1370 BC –1330 BC) was the Great Royal Wife of the Egyptian Pharaoh Akhenaten. Nefertiti and her husband were known for a religious revolution, in which they worshiped one god only, Aten, or the sun disc</a:t>
            </a:r>
            <a:r>
              <a:rPr lang="en-US" sz="1400" dirty="0" smtClean="0">
                <a:latin typeface="Arial" pitchFamily="34" charset="0"/>
                <a:cs typeface="Arial" pitchFamily="34" charset="0"/>
              </a:rPr>
              <a:t>.</a:t>
            </a:r>
            <a:endParaRPr lang="ru-RU" sz="1400" dirty="0">
              <a:latin typeface="Arial" pitchFamily="34" charset="0"/>
              <a:cs typeface="Arial" pitchFamily="34" charset="0"/>
            </a:endParaRPr>
          </a:p>
        </p:txBody>
      </p:sp>
      <p:pic>
        <p:nvPicPr>
          <p:cNvPr id="36868" name="Picture 4" descr="File:Akhenaten - Ajenatón.jpg"/>
          <p:cNvPicPr>
            <a:picLocks noChangeAspect="1" noChangeArrowheads="1"/>
          </p:cNvPicPr>
          <p:nvPr/>
        </p:nvPicPr>
        <p:blipFill>
          <a:blip r:embed="rId5" cstate="print"/>
          <a:srcRect/>
          <a:stretch>
            <a:fillRect/>
          </a:stretch>
        </p:blipFill>
        <p:spPr bwMode="auto">
          <a:xfrm>
            <a:off x="521550" y="1700808"/>
            <a:ext cx="3564396" cy="4752528"/>
          </a:xfrm>
          <a:prstGeom prst="rect">
            <a:avLst/>
          </a:prstGeom>
          <a:ln>
            <a:noFill/>
          </a:ln>
          <a:effectLst>
            <a:softEdge rad="112500"/>
          </a:effectLst>
        </p:spPr>
      </p:pic>
      <p:sp>
        <p:nvSpPr>
          <p:cNvPr id="6" name="Прямоугольник 5"/>
          <p:cNvSpPr/>
          <p:nvPr/>
        </p:nvSpPr>
        <p:spPr>
          <a:xfrm>
            <a:off x="395536" y="6165304"/>
            <a:ext cx="4572000" cy="246221"/>
          </a:xfrm>
          <a:prstGeom prst="rect">
            <a:avLst/>
          </a:prstGeom>
        </p:spPr>
        <p:txBody>
          <a:bodyPr>
            <a:spAutoFit/>
          </a:bodyPr>
          <a:lstStyle/>
          <a:p>
            <a:r>
              <a:rPr lang="en-US" sz="1000" dirty="0" smtClean="0">
                <a:hlinkClick r:id="rId6"/>
              </a:rPr>
              <a:t>http://commons.wikimedia.org/wiki/File:Akhenaten_-_Ajenat%C3%B3n.jpg?uselang=ru</a:t>
            </a:r>
            <a:endParaRPr lang="ru-RU" sz="1000" dirty="0"/>
          </a:p>
        </p:txBody>
      </p:sp>
      <p:sp>
        <p:nvSpPr>
          <p:cNvPr id="9" name="Прямоугольник 8"/>
          <p:cNvSpPr/>
          <p:nvPr/>
        </p:nvSpPr>
        <p:spPr>
          <a:xfrm>
            <a:off x="179512" y="764704"/>
            <a:ext cx="4248472" cy="1015663"/>
          </a:xfrm>
          <a:prstGeom prst="rect">
            <a:avLst/>
          </a:prstGeom>
        </p:spPr>
        <p:txBody>
          <a:bodyPr wrap="square">
            <a:spAutoFit/>
          </a:bodyPr>
          <a:lstStyle/>
          <a:p>
            <a:pPr lvl="0" fontAlgn="base">
              <a:spcBef>
                <a:spcPct val="0"/>
              </a:spcBef>
              <a:spcAft>
                <a:spcPct val="0"/>
              </a:spcAft>
            </a:pPr>
            <a:r>
              <a:rPr lang="ru-RU" sz="1200" b="1" dirty="0" smtClean="0">
                <a:solidFill>
                  <a:srgbClr val="000000"/>
                </a:solidFill>
                <a:latin typeface="Arial" charset="0"/>
                <a:cs typeface="Arial" charset="0"/>
              </a:rPr>
              <a:t>Akhenaten</a:t>
            </a:r>
            <a:r>
              <a:rPr lang="ru-RU" sz="1200" dirty="0" smtClean="0">
                <a:solidFill>
                  <a:srgbClr val="000000"/>
                </a:solidFill>
                <a:latin typeface="Arial" charset="0"/>
                <a:cs typeface="Arial" charset="0"/>
              </a:rPr>
              <a:t> </a:t>
            </a:r>
            <a:r>
              <a:rPr lang="en-US" sz="1200" dirty="0" smtClean="0">
                <a:solidFill>
                  <a:srgbClr val="000000"/>
                </a:solidFill>
                <a:latin typeface="Arial" charset="0"/>
                <a:cs typeface="Arial" charset="0"/>
              </a:rPr>
              <a:t> </a:t>
            </a:r>
            <a:r>
              <a:rPr lang="ru-RU" sz="1200" dirty="0" smtClean="0">
                <a:solidFill>
                  <a:srgbClr val="000000"/>
                </a:solidFill>
                <a:latin typeface="Arial" charset="0"/>
                <a:cs typeface="Arial" charset="0"/>
              </a:rPr>
              <a:t>(also spelled </a:t>
            </a:r>
            <a:r>
              <a:rPr lang="ru-RU" sz="1200" b="1" dirty="0" smtClean="0">
                <a:solidFill>
                  <a:srgbClr val="000000"/>
                </a:solidFill>
                <a:latin typeface="Arial" charset="0"/>
                <a:cs typeface="Arial" charset="0"/>
              </a:rPr>
              <a:t>Echnaton</a:t>
            </a:r>
            <a:r>
              <a:rPr lang="ru-RU" sz="1200" dirty="0" smtClean="0">
                <a:solidFill>
                  <a:srgbClr val="000000"/>
                </a:solidFill>
                <a:latin typeface="Arial" charset="0"/>
                <a:cs typeface="Arial" charset="0"/>
              </a:rPr>
              <a:t>,</a:t>
            </a:r>
            <a:r>
              <a:rPr lang="en-US" sz="1200" baseline="30000" dirty="0" smtClean="0">
                <a:solidFill>
                  <a:srgbClr val="0B0080"/>
                </a:solidFill>
                <a:latin typeface="Arial" charset="0"/>
                <a:cs typeface="Arial" charset="0"/>
              </a:rPr>
              <a:t> </a:t>
            </a:r>
            <a:r>
              <a:rPr lang="ru-RU" sz="1200" dirty="0" smtClean="0">
                <a:solidFill>
                  <a:srgbClr val="000000"/>
                </a:solidFill>
                <a:latin typeface="Arial" charset="0"/>
                <a:cs typeface="Arial" charset="0"/>
              </a:rPr>
              <a:t>meaning "living spirit of Aten") known before the fifth year of his reign as </a:t>
            </a:r>
            <a:r>
              <a:rPr lang="ru-RU" sz="1200" b="1" dirty="0" smtClean="0">
                <a:solidFill>
                  <a:srgbClr val="000000"/>
                </a:solidFill>
                <a:latin typeface="Arial" charset="0"/>
                <a:cs typeface="Arial" charset="0"/>
              </a:rPr>
              <a:t>Amenhotep IV</a:t>
            </a:r>
            <a:r>
              <a:rPr lang="ru-RU" sz="1200" dirty="0" smtClean="0">
                <a:solidFill>
                  <a:srgbClr val="000000"/>
                </a:solidFill>
                <a:latin typeface="Arial" charset="0"/>
                <a:cs typeface="Arial" charset="0"/>
              </a:rPr>
              <a:t>  and  was </a:t>
            </a:r>
            <a:r>
              <a:rPr lang="en-US" sz="1200" dirty="0" smtClean="0">
                <a:solidFill>
                  <a:srgbClr val="000000"/>
                </a:solidFill>
                <a:latin typeface="Arial" charset="0"/>
                <a:cs typeface="Arial" charset="0"/>
              </a:rPr>
              <a:t> a</a:t>
            </a:r>
            <a:r>
              <a:rPr lang="ru-RU" sz="1200" dirty="0" smtClean="0">
                <a:solidFill>
                  <a:srgbClr val="000000"/>
                </a:solidFill>
                <a:latin typeface="Arial" charset="0"/>
                <a:cs typeface="Arial" charset="0"/>
              </a:rPr>
              <a:t> </a:t>
            </a:r>
            <a:r>
              <a:rPr lang="ru-RU" sz="1200" dirty="0" smtClean="0">
                <a:solidFill>
                  <a:srgbClr val="0B0080"/>
                </a:solidFill>
                <a:latin typeface="Arial" charset="0"/>
                <a:cs typeface="Arial" charset="0"/>
              </a:rPr>
              <a:t>Pharaoh</a:t>
            </a:r>
            <a:r>
              <a:rPr lang="en-US" sz="1200" dirty="0" smtClean="0">
                <a:solidFill>
                  <a:srgbClr val="000000"/>
                </a:solidFill>
                <a:latin typeface="Arial" charset="0"/>
                <a:cs typeface="Arial" charset="0"/>
              </a:rPr>
              <a:t> </a:t>
            </a:r>
            <a:r>
              <a:rPr lang="ru-RU" sz="1200" dirty="0" smtClean="0">
                <a:solidFill>
                  <a:srgbClr val="000000"/>
                </a:solidFill>
                <a:latin typeface="Arial" charset="0"/>
                <a:cs typeface="Arial" charset="0"/>
              </a:rPr>
              <a:t>of the </a:t>
            </a:r>
            <a:r>
              <a:rPr lang="en-US" sz="1200" dirty="0" smtClean="0">
                <a:solidFill>
                  <a:srgbClr val="0B0080"/>
                </a:solidFill>
                <a:latin typeface="Arial" charset="0"/>
                <a:cs typeface="Arial" charset="0"/>
              </a:rPr>
              <a:t>18</a:t>
            </a:r>
            <a:r>
              <a:rPr lang="en-US" sz="1200" baseline="30000" dirty="0" smtClean="0">
                <a:solidFill>
                  <a:srgbClr val="0B0080"/>
                </a:solidFill>
                <a:latin typeface="Arial" charset="0"/>
                <a:cs typeface="Arial" charset="0"/>
              </a:rPr>
              <a:t>th</a:t>
            </a:r>
            <a:r>
              <a:rPr lang="en-US" sz="1200" dirty="0" smtClean="0">
                <a:solidFill>
                  <a:srgbClr val="0B0080"/>
                </a:solidFill>
                <a:latin typeface="Arial" charset="0"/>
                <a:cs typeface="Arial" charset="0"/>
              </a:rPr>
              <a:t> </a:t>
            </a:r>
            <a:r>
              <a:rPr lang="ru-RU" sz="1200" dirty="0" smtClean="0">
                <a:solidFill>
                  <a:srgbClr val="0B0080"/>
                </a:solidFill>
                <a:latin typeface="Arial" charset="0"/>
                <a:cs typeface="Arial" charset="0"/>
              </a:rPr>
              <a:t>dynasty of Egypt</a:t>
            </a:r>
            <a:r>
              <a:rPr lang="en-US" sz="1200" dirty="0" smtClean="0">
                <a:solidFill>
                  <a:srgbClr val="000000"/>
                </a:solidFill>
                <a:latin typeface="Arial" charset="0"/>
                <a:cs typeface="Arial" charset="0"/>
              </a:rPr>
              <a:t>   </a:t>
            </a:r>
            <a:r>
              <a:rPr lang="ru-RU" sz="1200" dirty="0" smtClean="0">
                <a:solidFill>
                  <a:srgbClr val="000000"/>
                </a:solidFill>
                <a:latin typeface="Arial" charset="0"/>
                <a:cs typeface="Arial" charset="0"/>
              </a:rPr>
              <a:t>who ruled for 17 years and died perhaps in 1336 BC or 1334 BC.</a:t>
            </a:r>
            <a:r>
              <a:rPr lang="ru-RU" sz="1200" dirty="0" smtClean="0">
                <a:latin typeface="Arial" charset="0"/>
                <a:cs typeface="Arial" charset="0"/>
              </a:rPr>
              <a:t> </a:t>
            </a:r>
            <a:endParaRPr lang="ru-RU" sz="1200" dirty="0" smtClean="0">
              <a:solidFill>
                <a:srgbClr val="000000"/>
              </a:solidFill>
              <a:latin typeface="Arial" charset="0"/>
              <a:cs typeface="Arial" charset="0"/>
            </a:endParaRPr>
          </a:p>
        </p:txBody>
      </p:sp>
      <p:sp>
        <p:nvSpPr>
          <p:cNvPr id="10" name="TextBox 9"/>
          <p:cNvSpPr txBox="1"/>
          <p:nvPr/>
        </p:nvSpPr>
        <p:spPr>
          <a:xfrm>
            <a:off x="1331640" y="188640"/>
            <a:ext cx="6458819" cy="338554"/>
          </a:xfrm>
          <a:prstGeom prst="rect">
            <a:avLst/>
          </a:prstGeom>
          <a:noFill/>
        </p:spPr>
        <p:txBody>
          <a:bodyPr wrap="none" rtlCol="0">
            <a:spAutoFit/>
          </a:bodyPr>
          <a:lstStyle/>
          <a:p>
            <a:r>
              <a:rPr lang="en-US" sz="1600" dirty="0" smtClean="0">
                <a:latin typeface="Arial" pitchFamily="34" charset="0"/>
                <a:cs typeface="Arial" pitchFamily="34" charset="0"/>
              </a:rPr>
              <a:t>The son of</a:t>
            </a:r>
            <a:r>
              <a:rPr lang="ru-RU" sz="1600" b="1" dirty="0" smtClean="0">
                <a:solidFill>
                  <a:srgbClr val="000000"/>
                </a:solidFill>
                <a:latin typeface="Arial" charset="0"/>
                <a:cs typeface="Arial" charset="0"/>
              </a:rPr>
              <a:t> </a:t>
            </a:r>
            <a:r>
              <a:rPr lang="ru-RU" sz="1600" dirty="0" smtClean="0">
                <a:solidFill>
                  <a:srgbClr val="000000"/>
                </a:solidFill>
                <a:latin typeface="Arial" charset="0"/>
                <a:cs typeface="Arial" charset="0"/>
              </a:rPr>
              <a:t>Amenhotep</a:t>
            </a:r>
            <a:r>
              <a:rPr lang="en-US" sz="1600" dirty="0" smtClean="0">
                <a:solidFill>
                  <a:srgbClr val="000000"/>
                </a:solidFill>
                <a:latin typeface="Arial" charset="0"/>
                <a:cs typeface="Arial" charset="0"/>
              </a:rPr>
              <a:t> was a notorious pharaoh-reformer</a:t>
            </a:r>
            <a:r>
              <a:rPr lang="ru-RU" sz="1600" b="1" dirty="0" smtClean="0">
                <a:solidFill>
                  <a:srgbClr val="000000"/>
                </a:solidFill>
                <a:latin typeface="Arial" charset="0"/>
                <a:cs typeface="Arial" charset="0"/>
              </a:rPr>
              <a:t> Echnaton</a:t>
            </a:r>
            <a:r>
              <a:rPr lang="en-US" sz="1600" dirty="0" smtClean="0">
                <a:solidFill>
                  <a:srgbClr val="000000"/>
                </a:solidFill>
                <a:latin typeface="Arial" charset="0"/>
                <a:cs typeface="Arial" charset="0"/>
              </a:rPr>
              <a:t> </a:t>
            </a:r>
            <a:endParaRPr lang="ru-RU" sz="1600" dirty="0">
              <a:latin typeface="Arial" pitchFamily="34" charset="0"/>
              <a:cs typeface="Arial"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36868"/>
                                        </p:tgtEl>
                                        <p:attrNameLst>
                                          <p:attrName>style.visibility</p:attrName>
                                        </p:attrNameLst>
                                      </p:cBhvr>
                                      <p:to>
                                        <p:strVal val="visible"/>
                                      </p:to>
                                    </p:set>
                                    <p:anim calcmode="lin" valueType="num">
                                      <p:cBhvr>
                                        <p:cTn id="13" dur="1000" fill="hold"/>
                                        <p:tgtEl>
                                          <p:spTgt spid="36868"/>
                                        </p:tgtEl>
                                        <p:attrNameLst>
                                          <p:attrName>ppt_w</p:attrName>
                                        </p:attrNameLst>
                                      </p:cBhvr>
                                      <p:tavLst>
                                        <p:tav tm="0">
                                          <p:val>
                                            <p:strVal val="#ppt_w*0.70"/>
                                          </p:val>
                                        </p:tav>
                                        <p:tav tm="100000">
                                          <p:val>
                                            <p:strVal val="#ppt_w"/>
                                          </p:val>
                                        </p:tav>
                                      </p:tavLst>
                                    </p:anim>
                                    <p:anim calcmode="lin" valueType="num">
                                      <p:cBhvr>
                                        <p:cTn id="14" dur="1000" fill="hold"/>
                                        <p:tgtEl>
                                          <p:spTgt spid="36868"/>
                                        </p:tgtEl>
                                        <p:attrNameLst>
                                          <p:attrName>ppt_h</p:attrName>
                                        </p:attrNameLst>
                                      </p:cBhvr>
                                      <p:tavLst>
                                        <p:tav tm="0">
                                          <p:val>
                                            <p:strVal val="#ppt_h"/>
                                          </p:val>
                                        </p:tav>
                                        <p:tav tm="100000">
                                          <p:val>
                                            <p:strVal val="#ppt_h"/>
                                          </p:val>
                                        </p:tav>
                                      </p:tavLst>
                                    </p:anim>
                                    <p:animEffect transition="in" filter="fade">
                                      <p:cBhvr>
                                        <p:cTn id="15" dur="1000"/>
                                        <p:tgtEl>
                                          <p:spTgt spid="36868"/>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6866"/>
                                        </p:tgtEl>
                                        <p:attrNameLst>
                                          <p:attrName>style.visibility</p:attrName>
                                        </p:attrNameLst>
                                      </p:cBhvr>
                                      <p:to>
                                        <p:strVal val="visible"/>
                                      </p:to>
                                    </p:set>
                                    <p:anim calcmode="lin" valueType="num">
                                      <p:cBhvr>
                                        <p:cTn id="26" dur="1000" fill="hold"/>
                                        <p:tgtEl>
                                          <p:spTgt spid="36866"/>
                                        </p:tgtEl>
                                        <p:attrNameLst>
                                          <p:attrName>ppt_w</p:attrName>
                                        </p:attrNameLst>
                                      </p:cBhvr>
                                      <p:tavLst>
                                        <p:tav tm="0">
                                          <p:val>
                                            <p:strVal val="#ppt_w*0.70"/>
                                          </p:val>
                                        </p:tav>
                                        <p:tav tm="100000">
                                          <p:val>
                                            <p:strVal val="#ppt_w"/>
                                          </p:val>
                                        </p:tav>
                                      </p:tavLst>
                                    </p:anim>
                                    <p:anim calcmode="lin" valueType="num">
                                      <p:cBhvr>
                                        <p:cTn id="27" dur="1000" fill="hold"/>
                                        <p:tgtEl>
                                          <p:spTgt spid="36866"/>
                                        </p:tgtEl>
                                        <p:attrNameLst>
                                          <p:attrName>ppt_h</p:attrName>
                                        </p:attrNameLst>
                                      </p:cBhvr>
                                      <p:tavLst>
                                        <p:tav tm="0">
                                          <p:val>
                                            <p:strVal val="#ppt_h"/>
                                          </p:val>
                                        </p:tav>
                                        <p:tav tm="100000">
                                          <p:val>
                                            <p:strVal val="#ppt_h"/>
                                          </p:val>
                                        </p:tav>
                                      </p:tavLst>
                                    </p:anim>
                                    <p:animEffect transition="in" filter="fade">
                                      <p:cBhvr>
                                        <p:cTn id="28" dur="1000"/>
                                        <p:tgtEl>
                                          <p:spTgt spid="36866"/>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strVal val="#ppt_w*0.70"/>
                                          </p:val>
                                        </p:tav>
                                        <p:tav tm="100000">
                                          <p:val>
                                            <p:strVal val="#ppt_w"/>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animEffect transition="in" filter="fade">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hellopiter.ru/images/7564557000456.jpg"/>
          <p:cNvPicPr>
            <a:picLocks noChangeAspect="1" noChangeArrowheads="1"/>
          </p:cNvPicPr>
          <p:nvPr/>
        </p:nvPicPr>
        <p:blipFill>
          <a:blip r:embed="rId2" cstate="print"/>
          <a:srcRect/>
          <a:stretch>
            <a:fillRect/>
          </a:stretch>
        </p:blipFill>
        <p:spPr bwMode="auto">
          <a:xfrm>
            <a:off x="362657" y="853011"/>
            <a:ext cx="8529823" cy="5672333"/>
          </a:xfrm>
          <a:prstGeom prst="rect">
            <a:avLst/>
          </a:prstGeom>
          <a:ln>
            <a:noFill/>
          </a:ln>
          <a:effectLst>
            <a:softEdge rad="112500"/>
          </a:effectLst>
        </p:spPr>
      </p:pic>
      <p:sp>
        <p:nvSpPr>
          <p:cNvPr id="3" name="TextBox 2"/>
          <p:cNvSpPr txBox="1"/>
          <p:nvPr/>
        </p:nvSpPr>
        <p:spPr>
          <a:xfrm>
            <a:off x="1259632" y="116632"/>
            <a:ext cx="6888542" cy="584775"/>
          </a:xfrm>
          <a:prstGeom prst="rect">
            <a:avLst/>
          </a:prstGeom>
          <a:noFill/>
        </p:spPr>
        <p:txBody>
          <a:bodyPr wrap="square" rtlCol="0">
            <a:spAutoFit/>
          </a:bodyPr>
          <a:lstStyle/>
          <a:p>
            <a:pPr algn="ctr"/>
            <a:r>
              <a:rPr lang="en-US" sz="1600" dirty="0" smtClean="0">
                <a:latin typeface="Arial" pitchFamily="34" charset="0"/>
                <a:cs typeface="Arial" pitchFamily="34" charset="0"/>
              </a:rPr>
              <a:t>The sphinxes were bought by Russia from Egypt in 1831.  They were brought  from the banks of the Nile to Saint-Petersburg in 1832.</a:t>
            </a:r>
            <a:endParaRPr lang="ru-RU" sz="1600" dirty="0">
              <a:latin typeface="Arial" pitchFamily="34" charset="0"/>
              <a:cs typeface="Arial" pitchFamily="34" charset="0"/>
            </a:endParaRPr>
          </a:p>
        </p:txBody>
      </p:sp>
      <p:pic>
        <p:nvPicPr>
          <p:cNvPr id="38916" name="Picture 4" descr="http://hellopiter.ru/images/94563454555666.jpg"/>
          <p:cNvPicPr>
            <a:picLocks noChangeAspect="1" noChangeArrowheads="1"/>
          </p:cNvPicPr>
          <p:nvPr/>
        </p:nvPicPr>
        <p:blipFill>
          <a:blip r:embed="rId3" cstate="print"/>
          <a:srcRect/>
          <a:stretch>
            <a:fillRect/>
          </a:stretch>
        </p:blipFill>
        <p:spPr bwMode="auto">
          <a:xfrm>
            <a:off x="467544" y="980729"/>
            <a:ext cx="8352928" cy="5400600"/>
          </a:xfrm>
          <a:prstGeom prst="rect">
            <a:avLst/>
          </a:prstGeom>
          <a:ln>
            <a:noFill/>
          </a:ln>
          <a:effectLst>
            <a:softEdge rad="112500"/>
          </a:effectLst>
        </p:spPr>
      </p:pic>
      <p:pic>
        <p:nvPicPr>
          <p:cNvPr id="38918" name="Picture 6" descr="Сфинксы на Университетской набережной.Санкт-Петербург"/>
          <p:cNvPicPr>
            <a:picLocks noChangeAspect="1" noChangeArrowheads="1"/>
          </p:cNvPicPr>
          <p:nvPr/>
        </p:nvPicPr>
        <p:blipFill>
          <a:blip r:embed="rId4" cstate="print"/>
          <a:srcRect/>
          <a:stretch>
            <a:fillRect/>
          </a:stretch>
        </p:blipFill>
        <p:spPr bwMode="auto">
          <a:xfrm>
            <a:off x="467544" y="908720"/>
            <a:ext cx="8352928" cy="5544616"/>
          </a:xfrm>
          <a:prstGeom prst="rect">
            <a:avLst/>
          </a:prstGeom>
          <a:ln>
            <a:noFill/>
          </a:ln>
          <a:effectLst>
            <a:softEdge rad="112500"/>
          </a:effectLst>
        </p:spPr>
      </p:pic>
      <p:pic>
        <p:nvPicPr>
          <p:cNvPr id="38920" name="Picture 8" descr="Пристань у Академии художеств . Литография Ф.-В. Перро. 1841 г."/>
          <p:cNvPicPr>
            <a:picLocks noChangeAspect="1" noChangeArrowheads="1"/>
          </p:cNvPicPr>
          <p:nvPr/>
        </p:nvPicPr>
        <p:blipFill>
          <a:blip r:embed="rId5" cstate="print"/>
          <a:srcRect/>
          <a:stretch>
            <a:fillRect/>
          </a:stretch>
        </p:blipFill>
        <p:spPr bwMode="auto">
          <a:xfrm>
            <a:off x="467544" y="980728"/>
            <a:ext cx="8280920" cy="5472608"/>
          </a:xfrm>
          <a:prstGeom prst="rect">
            <a:avLst/>
          </a:prstGeom>
          <a:ln>
            <a:noFill/>
          </a:ln>
          <a:effectLst>
            <a:softEdge rad="112500"/>
          </a:effectLst>
        </p:spPr>
      </p:pic>
      <p:sp>
        <p:nvSpPr>
          <p:cNvPr id="7" name="Прямоугольник 6"/>
          <p:cNvSpPr/>
          <p:nvPr/>
        </p:nvSpPr>
        <p:spPr>
          <a:xfrm>
            <a:off x="6660232" y="6453336"/>
            <a:ext cx="1960793" cy="261610"/>
          </a:xfrm>
          <a:prstGeom prst="rect">
            <a:avLst/>
          </a:prstGeom>
        </p:spPr>
        <p:txBody>
          <a:bodyPr wrap="none">
            <a:spAutoFit/>
          </a:bodyPr>
          <a:lstStyle/>
          <a:p>
            <a:r>
              <a:rPr lang="en-US" sz="1050" dirty="0" smtClean="0">
                <a:hlinkClick r:id="rId6"/>
              </a:rPr>
              <a:t>http://hellopiter.ru/Sphinx.html</a:t>
            </a:r>
            <a:endParaRPr lang="ru-RU" sz="105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8914"/>
                                        </p:tgtEl>
                                        <p:attrNameLst>
                                          <p:attrName>style.visibility</p:attrName>
                                        </p:attrNameLst>
                                      </p:cBhvr>
                                      <p:to>
                                        <p:strVal val="visible"/>
                                      </p:to>
                                    </p:set>
                                    <p:anim calcmode="lin" valueType="num">
                                      <p:cBhvr>
                                        <p:cTn id="11" dur="1000" fill="hold"/>
                                        <p:tgtEl>
                                          <p:spTgt spid="38914"/>
                                        </p:tgtEl>
                                        <p:attrNameLst>
                                          <p:attrName>ppt_w</p:attrName>
                                        </p:attrNameLst>
                                      </p:cBhvr>
                                      <p:tavLst>
                                        <p:tav tm="0">
                                          <p:val>
                                            <p:strVal val="#ppt_w*0.70"/>
                                          </p:val>
                                        </p:tav>
                                        <p:tav tm="100000">
                                          <p:val>
                                            <p:strVal val="#ppt_w"/>
                                          </p:val>
                                        </p:tav>
                                      </p:tavLst>
                                    </p:anim>
                                    <p:anim calcmode="lin" valueType="num">
                                      <p:cBhvr>
                                        <p:cTn id="12" dur="1000" fill="hold"/>
                                        <p:tgtEl>
                                          <p:spTgt spid="38914"/>
                                        </p:tgtEl>
                                        <p:attrNameLst>
                                          <p:attrName>ppt_h</p:attrName>
                                        </p:attrNameLst>
                                      </p:cBhvr>
                                      <p:tavLst>
                                        <p:tav tm="0">
                                          <p:val>
                                            <p:strVal val="#ppt_h"/>
                                          </p:val>
                                        </p:tav>
                                        <p:tav tm="100000">
                                          <p:val>
                                            <p:strVal val="#ppt_h"/>
                                          </p:val>
                                        </p:tav>
                                      </p:tavLst>
                                    </p:anim>
                                    <p:animEffect transition="in" filter="fade">
                                      <p:cBhvr>
                                        <p:cTn id="13" dur="1000"/>
                                        <p:tgtEl>
                                          <p:spTgt spid="389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8914"/>
                                        </p:tgtEl>
                                        <p:attrNameLst>
                                          <p:attrName>style.visibility</p:attrName>
                                        </p:attrNameLst>
                                      </p:cBhvr>
                                      <p:to>
                                        <p:strVal val="hidden"/>
                                      </p:to>
                                    </p:set>
                                  </p:childTnLst>
                                </p:cTn>
                              </p:par>
                              <p:par>
                                <p:cTn id="18" presetID="55" presetClass="entr" presetSubtype="0" fill="hold" nodeType="withEffect">
                                  <p:stCondLst>
                                    <p:cond delay="0"/>
                                  </p:stCondLst>
                                  <p:childTnLst>
                                    <p:set>
                                      <p:cBhvr>
                                        <p:cTn id="19" dur="1" fill="hold">
                                          <p:stCondLst>
                                            <p:cond delay="0"/>
                                          </p:stCondLst>
                                        </p:cTn>
                                        <p:tgtEl>
                                          <p:spTgt spid="38916"/>
                                        </p:tgtEl>
                                        <p:attrNameLst>
                                          <p:attrName>style.visibility</p:attrName>
                                        </p:attrNameLst>
                                      </p:cBhvr>
                                      <p:to>
                                        <p:strVal val="visible"/>
                                      </p:to>
                                    </p:set>
                                    <p:anim calcmode="lin" valueType="num">
                                      <p:cBhvr>
                                        <p:cTn id="20" dur="1000" fill="hold"/>
                                        <p:tgtEl>
                                          <p:spTgt spid="38916"/>
                                        </p:tgtEl>
                                        <p:attrNameLst>
                                          <p:attrName>ppt_w</p:attrName>
                                        </p:attrNameLst>
                                      </p:cBhvr>
                                      <p:tavLst>
                                        <p:tav tm="0">
                                          <p:val>
                                            <p:strVal val="#ppt_w*0.70"/>
                                          </p:val>
                                        </p:tav>
                                        <p:tav tm="100000">
                                          <p:val>
                                            <p:strVal val="#ppt_w"/>
                                          </p:val>
                                        </p:tav>
                                      </p:tavLst>
                                    </p:anim>
                                    <p:anim calcmode="lin" valueType="num">
                                      <p:cBhvr>
                                        <p:cTn id="21" dur="1000" fill="hold"/>
                                        <p:tgtEl>
                                          <p:spTgt spid="38916"/>
                                        </p:tgtEl>
                                        <p:attrNameLst>
                                          <p:attrName>ppt_h</p:attrName>
                                        </p:attrNameLst>
                                      </p:cBhvr>
                                      <p:tavLst>
                                        <p:tav tm="0">
                                          <p:val>
                                            <p:strVal val="#ppt_h"/>
                                          </p:val>
                                        </p:tav>
                                        <p:tav tm="100000">
                                          <p:val>
                                            <p:strVal val="#ppt_h"/>
                                          </p:val>
                                        </p:tav>
                                      </p:tavLst>
                                    </p:anim>
                                    <p:animEffect transition="in" filter="fade">
                                      <p:cBhvr>
                                        <p:cTn id="22" dur="1000"/>
                                        <p:tgtEl>
                                          <p:spTgt spid="389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8916"/>
                                        </p:tgtEl>
                                        <p:attrNameLst>
                                          <p:attrName>style.visibility</p:attrName>
                                        </p:attrNameLst>
                                      </p:cBhvr>
                                      <p:to>
                                        <p:strVal val="hidden"/>
                                      </p:to>
                                    </p:set>
                                  </p:childTnLst>
                                </p:cTn>
                              </p:par>
                              <p:par>
                                <p:cTn id="27" presetID="55" presetClass="entr" presetSubtype="0" fill="hold" nodeType="withEffect">
                                  <p:stCondLst>
                                    <p:cond delay="0"/>
                                  </p:stCondLst>
                                  <p:childTnLst>
                                    <p:set>
                                      <p:cBhvr>
                                        <p:cTn id="28" dur="1" fill="hold">
                                          <p:stCondLst>
                                            <p:cond delay="0"/>
                                          </p:stCondLst>
                                        </p:cTn>
                                        <p:tgtEl>
                                          <p:spTgt spid="38918"/>
                                        </p:tgtEl>
                                        <p:attrNameLst>
                                          <p:attrName>style.visibility</p:attrName>
                                        </p:attrNameLst>
                                      </p:cBhvr>
                                      <p:to>
                                        <p:strVal val="visible"/>
                                      </p:to>
                                    </p:set>
                                    <p:anim calcmode="lin" valueType="num">
                                      <p:cBhvr>
                                        <p:cTn id="29" dur="1000" fill="hold"/>
                                        <p:tgtEl>
                                          <p:spTgt spid="38918"/>
                                        </p:tgtEl>
                                        <p:attrNameLst>
                                          <p:attrName>ppt_w</p:attrName>
                                        </p:attrNameLst>
                                      </p:cBhvr>
                                      <p:tavLst>
                                        <p:tav tm="0">
                                          <p:val>
                                            <p:strVal val="#ppt_w*0.70"/>
                                          </p:val>
                                        </p:tav>
                                        <p:tav tm="100000">
                                          <p:val>
                                            <p:strVal val="#ppt_w"/>
                                          </p:val>
                                        </p:tav>
                                      </p:tavLst>
                                    </p:anim>
                                    <p:anim calcmode="lin" valueType="num">
                                      <p:cBhvr>
                                        <p:cTn id="30" dur="1000" fill="hold"/>
                                        <p:tgtEl>
                                          <p:spTgt spid="38918"/>
                                        </p:tgtEl>
                                        <p:attrNameLst>
                                          <p:attrName>ppt_h</p:attrName>
                                        </p:attrNameLst>
                                      </p:cBhvr>
                                      <p:tavLst>
                                        <p:tav tm="0">
                                          <p:val>
                                            <p:strVal val="#ppt_h"/>
                                          </p:val>
                                        </p:tav>
                                        <p:tav tm="100000">
                                          <p:val>
                                            <p:strVal val="#ppt_h"/>
                                          </p:val>
                                        </p:tav>
                                      </p:tavLst>
                                    </p:anim>
                                    <p:animEffect transition="in" filter="fade">
                                      <p:cBhvr>
                                        <p:cTn id="31" dur="1000"/>
                                        <p:tgtEl>
                                          <p:spTgt spid="3891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8918"/>
                                        </p:tgtEl>
                                        <p:attrNameLst>
                                          <p:attrName>style.visibility</p:attrName>
                                        </p:attrNameLst>
                                      </p:cBhvr>
                                      <p:to>
                                        <p:strVal val="hidden"/>
                                      </p:to>
                                    </p:set>
                                  </p:childTnLst>
                                </p:cTn>
                              </p:par>
                              <p:par>
                                <p:cTn id="36" presetID="55" presetClass="entr" presetSubtype="0" fill="hold" nodeType="withEffect">
                                  <p:stCondLst>
                                    <p:cond delay="0"/>
                                  </p:stCondLst>
                                  <p:childTnLst>
                                    <p:set>
                                      <p:cBhvr>
                                        <p:cTn id="37" dur="1" fill="hold">
                                          <p:stCondLst>
                                            <p:cond delay="0"/>
                                          </p:stCondLst>
                                        </p:cTn>
                                        <p:tgtEl>
                                          <p:spTgt spid="38920"/>
                                        </p:tgtEl>
                                        <p:attrNameLst>
                                          <p:attrName>style.visibility</p:attrName>
                                        </p:attrNameLst>
                                      </p:cBhvr>
                                      <p:to>
                                        <p:strVal val="visible"/>
                                      </p:to>
                                    </p:set>
                                    <p:anim calcmode="lin" valueType="num">
                                      <p:cBhvr>
                                        <p:cTn id="38" dur="1000" fill="hold"/>
                                        <p:tgtEl>
                                          <p:spTgt spid="38920"/>
                                        </p:tgtEl>
                                        <p:attrNameLst>
                                          <p:attrName>ppt_w</p:attrName>
                                        </p:attrNameLst>
                                      </p:cBhvr>
                                      <p:tavLst>
                                        <p:tav tm="0">
                                          <p:val>
                                            <p:strVal val="#ppt_w*0.70"/>
                                          </p:val>
                                        </p:tav>
                                        <p:tav tm="100000">
                                          <p:val>
                                            <p:strVal val="#ppt_w"/>
                                          </p:val>
                                        </p:tav>
                                      </p:tavLst>
                                    </p:anim>
                                    <p:anim calcmode="lin" valueType="num">
                                      <p:cBhvr>
                                        <p:cTn id="39" dur="1000" fill="hold"/>
                                        <p:tgtEl>
                                          <p:spTgt spid="38920"/>
                                        </p:tgtEl>
                                        <p:attrNameLst>
                                          <p:attrName>ppt_h</p:attrName>
                                        </p:attrNameLst>
                                      </p:cBhvr>
                                      <p:tavLst>
                                        <p:tav tm="0">
                                          <p:val>
                                            <p:strVal val="#ppt_h"/>
                                          </p:val>
                                        </p:tav>
                                        <p:tav tm="100000">
                                          <p:val>
                                            <p:strVal val="#ppt_h"/>
                                          </p:val>
                                        </p:tav>
                                      </p:tavLst>
                                    </p:anim>
                                    <p:animEffect transition="in" filter="fade">
                                      <p:cBhvr>
                                        <p:cTn id="40" dur="10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legendy.spb.ru/big/un56.jpg"/>
          <p:cNvPicPr>
            <a:picLocks noChangeAspect="1" noChangeArrowheads="1"/>
          </p:cNvPicPr>
          <p:nvPr/>
        </p:nvPicPr>
        <p:blipFill>
          <a:blip r:embed="rId2" cstate="print"/>
          <a:srcRect/>
          <a:stretch>
            <a:fillRect/>
          </a:stretch>
        </p:blipFill>
        <p:spPr bwMode="auto">
          <a:xfrm>
            <a:off x="0" y="764704"/>
            <a:ext cx="9144000" cy="6093296"/>
          </a:xfrm>
          <a:prstGeom prst="rect">
            <a:avLst/>
          </a:prstGeom>
          <a:noFill/>
        </p:spPr>
      </p:pic>
      <p:sp>
        <p:nvSpPr>
          <p:cNvPr id="3" name="Прямоугольник 2"/>
          <p:cNvSpPr/>
          <p:nvPr/>
        </p:nvSpPr>
        <p:spPr>
          <a:xfrm>
            <a:off x="323528" y="6581001"/>
            <a:ext cx="1567417" cy="276999"/>
          </a:xfrm>
          <a:prstGeom prst="rect">
            <a:avLst/>
          </a:prstGeom>
        </p:spPr>
        <p:txBody>
          <a:bodyPr wrap="none">
            <a:spAutoFit/>
          </a:bodyPr>
          <a:lstStyle/>
          <a:p>
            <a:r>
              <a:rPr lang="en-US" sz="1200" dirty="0" smtClean="0">
                <a:hlinkClick r:id="rId3"/>
              </a:rPr>
              <a:t>http://legendy.spb.ru/</a:t>
            </a:r>
            <a:endParaRPr lang="ru-RU" sz="1200" dirty="0"/>
          </a:p>
        </p:txBody>
      </p:sp>
      <p:sp>
        <p:nvSpPr>
          <p:cNvPr id="4" name="TextBox 3"/>
          <p:cNvSpPr txBox="1"/>
          <p:nvPr/>
        </p:nvSpPr>
        <p:spPr>
          <a:xfrm>
            <a:off x="1259632" y="116632"/>
            <a:ext cx="6580129" cy="584775"/>
          </a:xfrm>
          <a:prstGeom prst="rect">
            <a:avLst/>
          </a:prstGeom>
          <a:noFill/>
        </p:spPr>
        <p:txBody>
          <a:bodyPr wrap="square" rtlCol="0">
            <a:spAutoFit/>
          </a:bodyPr>
          <a:lstStyle/>
          <a:p>
            <a:pPr algn="ctr"/>
            <a:r>
              <a:rPr lang="en-US" sz="1600" dirty="0" smtClean="0">
                <a:solidFill>
                  <a:srgbClr val="7030A0"/>
                </a:solidFill>
                <a:latin typeface="Arial" pitchFamily="34" charset="0"/>
                <a:cs typeface="Arial" pitchFamily="34" charset="0"/>
              </a:rPr>
              <a:t>On the pedestal the words are inscribed: “ Brought  to Saint-Petersburg in 1832 from the ancient  Egyptian city of Thebes”</a:t>
            </a:r>
            <a:endParaRPr lang="ru-RU" sz="1600" dirty="0">
              <a:solidFill>
                <a:srgbClr val="7030A0"/>
              </a:solidFill>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6581001"/>
            <a:ext cx="1567417" cy="276999"/>
          </a:xfrm>
          <a:prstGeom prst="rect">
            <a:avLst/>
          </a:prstGeom>
        </p:spPr>
        <p:txBody>
          <a:bodyPr wrap="none">
            <a:spAutoFit/>
          </a:bodyPr>
          <a:lstStyle/>
          <a:p>
            <a:r>
              <a:rPr lang="en-US" sz="1200" dirty="0" smtClean="0">
                <a:hlinkClick r:id="rId2"/>
              </a:rPr>
              <a:t>http://legendy.spb.ru/</a:t>
            </a:r>
            <a:endParaRPr lang="ru-RU" sz="1200" dirty="0"/>
          </a:p>
        </p:txBody>
      </p:sp>
      <p:sp>
        <p:nvSpPr>
          <p:cNvPr id="6" name="Прямоугольник 5"/>
          <p:cNvSpPr/>
          <p:nvPr/>
        </p:nvSpPr>
        <p:spPr>
          <a:xfrm>
            <a:off x="179512" y="332656"/>
            <a:ext cx="8568952" cy="4720523"/>
          </a:xfrm>
          <a:prstGeom prst="rect">
            <a:avLst/>
          </a:prstGeom>
        </p:spPr>
        <p:txBody>
          <a:bodyPr wrap="square">
            <a:spAutoFit/>
          </a:bodyPr>
          <a:lstStyle/>
          <a:p>
            <a:pPr lvl="0" indent="177800" fontAlgn="base">
              <a:lnSpc>
                <a:spcPct val="150000"/>
              </a:lnSpc>
              <a:spcBef>
                <a:spcPct val="0"/>
              </a:spcBef>
              <a:spcAft>
                <a:spcPct val="0"/>
              </a:spcAft>
              <a:tabLst>
                <a:tab pos="366713" algn="l"/>
                <a:tab pos="512763" algn="l"/>
              </a:tabLst>
            </a:pPr>
            <a:r>
              <a:rPr lang="ru-RU" sz="1400" b="1" i="1" dirty="0" smtClean="0">
                <a:latin typeface="Arial" pitchFamily="34" charset="0"/>
                <a:ea typeface="Arial" pitchFamily="34" charset="0"/>
                <a:cs typeface="Arial" pitchFamily="34" charset="0"/>
              </a:rPr>
              <a:t>C</a:t>
            </a:r>
            <a:r>
              <a:rPr lang="ru-RU" sz="1400" b="1" i="1" dirty="0" smtClean="0" bmk="">
                <a:latin typeface="Arial" pitchFamily="34" charset="0"/>
                <a:ea typeface="Arial" pitchFamily="34" charset="0"/>
                <a:cs typeface="Arial" pitchFamily="34" charset="0"/>
              </a:rPr>
              <a:t>hoose the correct item.</a:t>
            </a:r>
          </a:p>
          <a:p>
            <a:pPr lvl="0" indent="177800" fontAlgn="base">
              <a:lnSpc>
                <a:spcPct val="150000"/>
              </a:lnSpc>
              <a:spcBef>
                <a:spcPct val="0"/>
              </a:spcBef>
              <a:spcAft>
                <a:spcPct val="0"/>
              </a:spcAft>
              <a:tabLst>
                <a:tab pos="366713" algn="l"/>
                <a:tab pos="512763" algn="l"/>
              </a:tabLst>
            </a:pP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buFontTx/>
              <a:buChar char="•"/>
              <a:tabLst>
                <a:tab pos="366713" algn="l"/>
                <a:tab pos="512763" algn="l"/>
              </a:tabLst>
            </a:pPr>
            <a:r>
              <a:rPr lang="ru-RU" sz="1600" dirty="0" smtClean="0">
                <a:latin typeface="Arial" pitchFamily="34" charset="0"/>
                <a:ea typeface="Times New Roman" pitchFamily="18" charset="0"/>
                <a:cs typeface="Arial" pitchFamily="34" charset="0"/>
              </a:rPr>
              <a:t>The sphinxes were brought from the banks of……to St Petersburg in the spring of 1832.</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tabLst>
                <a:tab pos="366713" algn="l"/>
                <a:tab pos="512763" algn="l"/>
              </a:tabLst>
            </a:pPr>
            <a:r>
              <a:rPr lang="ru-RU" sz="1600" dirty="0" smtClean="0">
                <a:solidFill>
                  <a:srgbClr val="0070C0"/>
                </a:solidFill>
                <a:latin typeface="Arial" pitchFamily="34" charset="0"/>
                <a:ea typeface="Times New Roman" pitchFamily="18" charset="0"/>
                <a:cs typeface="Arial" pitchFamily="34" charset="0"/>
              </a:rPr>
              <a:t>the River Thames □           </a:t>
            </a:r>
            <a:r>
              <a:rPr lang="en-US" sz="1600" dirty="0" smtClean="0">
                <a:solidFill>
                  <a:srgbClr val="0070C0"/>
                </a:solidFill>
                <a:latin typeface="Arial" pitchFamily="34" charset="0"/>
                <a:ea typeface="Times New Roman" pitchFamily="18" charset="0"/>
                <a:cs typeface="Arial" pitchFamily="34" charset="0"/>
              </a:rPr>
              <a:t>    </a:t>
            </a:r>
            <a:r>
              <a:rPr lang="ru-RU" sz="1600" dirty="0" smtClean="0">
                <a:solidFill>
                  <a:srgbClr val="0070C0"/>
                </a:solidFill>
                <a:latin typeface="Arial" pitchFamily="34" charset="0"/>
                <a:ea typeface="Times New Roman" pitchFamily="18" charset="0"/>
                <a:cs typeface="Arial" pitchFamily="34" charset="0"/>
              </a:rPr>
              <a:t>  the Nile □                 the Mississippi □</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buFontTx/>
              <a:buChar char="•"/>
              <a:tabLst>
                <a:tab pos="366713" algn="l"/>
                <a:tab pos="512763" algn="l"/>
              </a:tabLst>
            </a:pPr>
            <a:r>
              <a:rPr lang="ru-RU" sz="1600" dirty="0" smtClean="0">
                <a:latin typeface="Arial" pitchFamily="34" charset="0"/>
                <a:ea typeface="Times New Roman" pitchFamily="18" charset="0"/>
                <a:cs typeface="Arial" pitchFamily="34" charset="0"/>
              </a:rPr>
              <a:t>The sphinxes were bought by Russia from</a:t>
            </a:r>
            <a:r>
              <a:rPr lang="en-US" sz="1600" dirty="0" smtClean="0">
                <a:latin typeface="Arial" pitchFamily="34" charset="0"/>
                <a:ea typeface="Times New Roman" pitchFamily="18" charset="0"/>
                <a:cs typeface="Arial" pitchFamily="34" charset="0"/>
              </a:rPr>
              <a:t> ………. </a:t>
            </a:r>
            <a:r>
              <a:rPr lang="ru-RU" sz="1600" dirty="0" smtClean="0">
                <a:latin typeface="Arial" pitchFamily="34" charset="0"/>
                <a:ea typeface="Times New Roman" pitchFamily="18" charset="0"/>
                <a:cs typeface="Arial" pitchFamily="34" charset="0"/>
              </a:rPr>
              <a:t>in 1831.</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tabLst>
                <a:tab pos="366713" algn="l"/>
                <a:tab pos="512763" algn="l"/>
              </a:tabLst>
            </a:pPr>
            <a:r>
              <a:rPr lang="ru-RU" sz="1600" dirty="0" smtClean="0">
                <a:solidFill>
                  <a:srgbClr val="0070C0"/>
                </a:solidFill>
                <a:latin typeface="Arial" pitchFamily="34" charset="0"/>
                <a:ea typeface="Times New Roman" pitchFamily="18" charset="0"/>
                <a:cs typeface="Arial" pitchFamily="34" charset="0"/>
              </a:rPr>
              <a:t>Egypt □	        </a:t>
            </a:r>
            <a:r>
              <a:rPr lang="en-US" sz="1600" dirty="0" smtClean="0">
                <a:solidFill>
                  <a:srgbClr val="0070C0"/>
                </a:solidFill>
                <a:latin typeface="Arial" pitchFamily="34" charset="0"/>
                <a:ea typeface="Times New Roman" pitchFamily="18" charset="0"/>
                <a:cs typeface="Arial" pitchFamily="34" charset="0"/>
              </a:rPr>
              <a:t>                          </a:t>
            </a:r>
            <a:r>
              <a:rPr lang="ru-RU" sz="1600" dirty="0" smtClean="0">
                <a:solidFill>
                  <a:srgbClr val="0070C0"/>
                </a:solidFill>
                <a:latin typeface="Arial" pitchFamily="34" charset="0"/>
                <a:ea typeface="Times New Roman" pitchFamily="18" charset="0"/>
                <a:cs typeface="Arial" pitchFamily="34" charset="0"/>
              </a:rPr>
              <a:t> Rome □	    </a:t>
            </a:r>
            <a:r>
              <a:rPr lang="en-US" sz="1600" dirty="0" smtClean="0">
                <a:solidFill>
                  <a:srgbClr val="0070C0"/>
                </a:solidFill>
                <a:latin typeface="Arial" pitchFamily="34" charset="0"/>
                <a:ea typeface="Times New Roman" pitchFamily="18" charset="0"/>
                <a:cs typeface="Arial" pitchFamily="34" charset="0"/>
              </a:rPr>
              <a:t>            </a:t>
            </a:r>
            <a:r>
              <a:rPr lang="ru-RU" sz="1600" dirty="0" smtClean="0">
                <a:solidFill>
                  <a:srgbClr val="0070C0"/>
                </a:solidFill>
                <a:latin typeface="Arial" pitchFamily="34" charset="0"/>
                <a:ea typeface="Times New Roman" pitchFamily="18" charset="0"/>
                <a:cs typeface="Arial" pitchFamily="34" charset="0"/>
              </a:rPr>
              <a:t>    Venice □</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buFontTx/>
              <a:buChar char="•"/>
              <a:tabLst>
                <a:tab pos="366713" algn="l"/>
                <a:tab pos="512763" algn="l"/>
              </a:tabLst>
            </a:pPr>
            <a:r>
              <a:rPr lang="ru-RU" sz="1600" dirty="0" smtClean="0">
                <a:latin typeface="Arial" pitchFamily="34" charset="0"/>
                <a:ea typeface="Times New Roman" pitchFamily="18" charset="0"/>
                <a:cs typeface="Arial" pitchFamily="34" charset="0"/>
              </a:rPr>
              <a:t>This classically austere pier was erected after the design of the architec</a:t>
            </a:r>
            <a:r>
              <a:rPr lang="en-US" sz="1600" dirty="0" smtClean="0">
                <a:latin typeface="Arial" pitchFamily="34" charset="0"/>
                <a:ea typeface="Times New Roman" pitchFamily="18" charset="0"/>
                <a:cs typeface="Arial" pitchFamily="34" charset="0"/>
              </a:rPr>
              <a:t>t ….. </a:t>
            </a:r>
            <a:r>
              <a:rPr lang="ru-RU" sz="1600" dirty="0" smtClean="0">
                <a:latin typeface="Arial" pitchFamily="34" charset="0"/>
                <a:ea typeface="Times New Roman" pitchFamily="18" charset="0"/>
                <a:cs typeface="Arial" pitchFamily="34" charset="0"/>
              </a:rPr>
              <a:t>between 1832 </a:t>
            </a:r>
            <a:r>
              <a:rPr lang="en-US" sz="1600" dirty="0" smtClean="0">
                <a:latin typeface="Arial" pitchFamily="34" charset="0"/>
                <a:ea typeface="Times New Roman" pitchFamily="18" charset="0"/>
                <a:cs typeface="Arial" pitchFamily="34" charset="0"/>
              </a:rPr>
              <a:t>   </a:t>
            </a:r>
          </a:p>
          <a:p>
            <a:pPr lvl="0" indent="177800" eaLnBrk="0" fontAlgn="base" hangingPunct="0">
              <a:lnSpc>
                <a:spcPct val="150000"/>
              </a:lnSpc>
              <a:spcBef>
                <a:spcPct val="0"/>
              </a:spcBef>
              <a:spcAft>
                <a:spcPct val="0"/>
              </a:spcAft>
              <a:tabLst>
                <a:tab pos="366713" algn="l"/>
                <a:tab pos="512763" algn="l"/>
              </a:tabLst>
            </a:pPr>
            <a:r>
              <a:rPr lang="ru-RU" sz="1600" dirty="0" smtClean="0">
                <a:latin typeface="Arial" pitchFamily="34" charset="0"/>
                <a:ea typeface="Times New Roman" pitchFamily="18" charset="0"/>
                <a:cs typeface="Arial" pitchFamily="34" charset="0"/>
              </a:rPr>
              <a:t>and 1834.</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tabLst>
                <a:tab pos="366713" algn="l"/>
                <a:tab pos="512763" algn="l"/>
              </a:tabLst>
            </a:pPr>
            <a:r>
              <a:rPr lang="ru-RU" sz="1600" dirty="0" smtClean="0">
                <a:solidFill>
                  <a:srgbClr val="0070C0"/>
                </a:solidFill>
                <a:latin typeface="Arial" pitchFamily="34" charset="0"/>
                <a:ea typeface="Times New Roman" pitchFamily="18" charset="0"/>
                <a:cs typeface="Arial" pitchFamily="34" charset="0"/>
              </a:rPr>
              <a:t>Auguste Montferrand □      </a:t>
            </a:r>
            <a:r>
              <a:rPr lang="en-US" sz="1600" dirty="0" smtClean="0">
                <a:solidFill>
                  <a:srgbClr val="0070C0"/>
                </a:solidFill>
                <a:latin typeface="Arial" pitchFamily="34" charset="0"/>
                <a:ea typeface="Times New Roman" pitchFamily="18" charset="0"/>
                <a:cs typeface="Arial" pitchFamily="34" charset="0"/>
              </a:rPr>
              <a:t>     </a:t>
            </a:r>
            <a:r>
              <a:rPr lang="ru-RU" sz="1600" dirty="0" smtClean="0">
                <a:solidFill>
                  <a:srgbClr val="0070C0"/>
                </a:solidFill>
                <a:latin typeface="Arial" pitchFamily="34" charset="0"/>
                <a:ea typeface="Times New Roman" pitchFamily="18" charset="0"/>
                <a:cs typeface="Arial" pitchFamily="34" charset="0"/>
              </a:rPr>
              <a:t>Vasily Stasov □          Konstantin Thon □</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buFontTx/>
              <a:buChar char="•"/>
              <a:tabLst>
                <a:tab pos="366713" algn="l"/>
                <a:tab pos="512763" algn="l"/>
              </a:tabLst>
            </a:pPr>
            <a:r>
              <a:rPr lang="ru-RU" sz="1600" dirty="0" smtClean="0">
                <a:latin typeface="Arial" pitchFamily="34" charset="0"/>
                <a:ea typeface="Times New Roman" pitchFamily="18" charset="0"/>
                <a:cs typeface="Arial" pitchFamily="34" charset="0"/>
              </a:rPr>
              <a:t>The sphinxes feature the head of Egyptian pharaoh Amenkhotep III and</a:t>
            </a:r>
            <a:r>
              <a:rPr lang="en-US" sz="1600" dirty="0" smtClean="0">
                <a:latin typeface="Arial" pitchFamily="34" charset="0"/>
                <a:ea typeface="Times New Roman" pitchFamily="18" charset="0"/>
                <a:cs typeface="Arial" pitchFamily="34" charset="0"/>
              </a:rPr>
              <a:t> ………  .</a:t>
            </a:r>
            <a:r>
              <a:rPr lang="ru-RU" sz="1600" dirty="0" smtClean="0">
                <a:latin typeface="Arial" pitchFamily="34" charset="0"/>
                <a:ea typeface="Times New Roman" pitchFamily="18" charset="0"/>
                <a:cs typeface="Arial" pitchFamily="34" charset="0"/>
              </a:rPr>
              <a:t>	</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tabLst>
                <a:tab pos="366713" algn="l"/>
                <a:tab pos="512763" algn="l"/>
              </a:tabLst>
            </a:pPr>
            <a:r>
              <a:rPr lang="ru-RU" sz="1600" dirty="0" smtClean="0">
                <a:solidFill>
                  <a:srgbClr val="0070C0"/>
                </a:solidFill>
                <a:latin typeface="Arial" pitchFamily="34" charset="0"/>
                <a:ea typeface="Times New Roman" pitchFamily="18" charset="0"/>
                <a:cs typeface="Arial" pitchFamily="34" charset="0"/>
              </a:rPr>
              <a:t>lions’ body □                      </a:t>
            </a:r>
            <a:r>
              <a:rPr lang="en-US" sz="1600" dirty="0" smtClean="0">
                <a:solidFill>
                  <a:srgbClr val="0070C0"/>
                </a:solidFill>
                <a:latin typeface="Arial" pitchFamily="34" charset="0"/>
                <a:ea typeface="Times New Roman" pitchFamily="18" charset="0"/>
                <a:cs typeface="Arial" pitchFamily="34" charset="0"/>
              </a:rPr>
              <a:t>     </a:t>
            </a:r>
            <a:r>
              <a:rPr lang="ru-RU" sz="1600" dirty="0" smtClean="0">
                <a:solidFill>
                  <a:srgbClr val="0070C0"/>
                </a:solidFill>
                <a:latin typeface="Arial" pitchFamily="34" charset="0"/>
                <a:ea typeface="Times New Roman" pitchFamily="18" charset="0"/>
                <a:cs typeface="Arial" pitchFamily="34" charset="0"/>
              </a:rPr>
              <a:t>tiger’s paws □            eagle’s wings □</a:t>
            </a:r>
            <a:endParaRPr lang="ru-RU" sz="1050" dirty="0" smtClean="0">
              <a:latin typeface="Arial" pitchFamily="34" charset="0"/>
              <a:cs typeface="Arial" pitchFamily="34" charset="0"/>
            </a:endParaRPr>
          </a:p>
          <a:p>
            <a:pPr lvl="0" indent="177800" eaLnBrk="0" fontAlgn="base" hangingPunct="0">
              <a:lnSpc>
                <a:spcPct val="150000"/>
              </a:lnSpc>
              <a:spcBef>
                <a:spcPct val="0"/>
              </a:spcBef>
              <a:spcAft>
                <a:spcPct val="0"/>
              </a:spcAft>
              <a:buFontTx/>
              <a:buChar char="•"/>
              <a:tabLst>
                <a:tab pos="366713" algn="l"/>
                <a:tab pos="512763" algn="l"/>
              </a:tabLst>
            </a:pPr>
            <a:r>
              <a:rPr lang="ru-RU" sz="1600" dirty="0" smtClean="0">
                <a:latin typeface="Arial" pitchFamily="34" charset="0"/>
                <a:ea typeface="Times New Roman" pitchFamily="18" charset="0"/>
                <a:cs typeface="Arial" pitchFamily="34" charset="0"/>
              </a:rPr>
              <a:t>The sphinxes were found during excavations in ancient ……..</a:t>
            </a:r>
            <a:r>
              <a:rPr lang="en-US" sz="1600" dirty="0" smtClean="0">
                <a:latin typeface="Arial" pitchFamily="34" charset="0"/>
                <a:ea typeface="Times New Roman" pitchFamily="18" charset="0"/>
                <a:cs typeface="Arial" pitchFamily="34" charset="0"/>
              </a:rPr>
              <a:t>,</a:t>
            </a:r>
            <a:r>
              <a:rPr lang="ru-RU" sz="1600" dirty="0" smtClean="0">
                <a:latin typeface="Arial" pitchFamily="34" charset="0"/>
                <a:ea typeface="Times New Roman" pitchFamily="18" charset="0"/>
                <a:cs typeface="Arial" pitchFamily="34" charset="0"/>
              </a:rPr>
              <a:t> the capital of Egypt.</a:t>
            </a:r>
            <a:endParaRPr lang="en-US" sz="1600" dirty="0" smtClean="0">
              <a:solidFill>
                <a:srgbClr val="0070C0"/>
              </a:solidFill>
              <a:latin typeface="Arial" pitchFamily="34" charset="0"/>
              <a:ea typeface="Courier New" pitchFamily="49" charset="0"/>
              <a:cs typeface="Arial" pitchFamily="34" charset="0"/>
            </a:endParaRPr>
          </a:p>
          <a:p>
            <a:pPr lvl="0" indent="177800" eaLnBrk="0" fontAlgn="base" hangingPunct="0">
              <a:lnSpc>
                <a:spcPct val="150000"/>
              </a:lnSpc>
              <a:spcBef>
                <a:spcPct val="0"/>
              </a:spcBef>
              <a:spcAft>
                <a:spcPct val="0"/>
              </a:spcAft>
              <a:tabLst>
                <a:tab pos="366713" algn="l"/>
                <a:tab pos="512763" algn="l"/>
              </a:tabLst>
            </a:pPr>
            <a:r>
              <a:rPr lang="en-US" sz="1600" dirty="0" smtClean="0">
                <a:solidFill>
                  <a:srgbClr val="0070C0"/>
                </a:solidFill>
                <a:latin typeface="Arial" pitchFamily="34" charset="0"/>
                <a:ea typeface="Courier New" pitchFamily="49" charset="0"/>
                <a:cs typeface="Arial" pitchFamily="34" charset="0"/>
              </a:rPr>
              <a:t>Thebes □	                  Rome □	                    Aswan □</a:t>
            </a:r>
            <a:r>
              <a:rPr lang="ru-RU" sz="1050" dirty="0" smtClean="0">
                <a:latin typeface="Arial" pitchFamily="34" charset="0"/>
                <a:cs typeface="Arial" pitchFamily="34" charset="0"/>
              </a:rPr>
              <a:t> </a:t>
            </a:r>
            <a:endParaRPr lang="ru-RU" sz="2400" dirty="0" smtClean="0">
              <a:latin typeface="Arial" pitchFamily="34" charset="0"/>
              <a:cs typeface="Arial" pitchFamily="34" charset="0"/>
            </a:endParaRPr>
          </a:p>
        </p:txBody>
      </p:sp>
    </p:spTree>
  </p:cSld>
  <p:clrMapOvr>
    <a:masterClrMapping/>
  </p:clrMapOvr>
  <p:transition spd="med">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6581001"/>
            <a:ext cx="1567417" cy="276999"/>
          </a:xfrm>
          <a:prstGeom prst="rect">
            <a:avLst/>
          </a:prstGeom>
        </p:spPr>
        <p:txBody>
          <a:bodyPr wrap="none">
            <a:spAutoFit/>
          </a:bodyPr>
          <a:lstStyle/>
          <a:p>
            <a:r>
              <a:rPr lang="en-US" sz="1200" dirty="0" smtClean="0">
                <a:hlinkClick r:id="rId2"/>
              </a:rPr>
              <a:t>http://legendy.spb.ru/</a:t>
            </a:r>
            <a:endParaRPr lang="ru-RU" sz="1200" dirty="0"/>
          </a:p>
        </p:txBody>
      </p:sp>
      <p:sp>
        <p:nvSpPr>
          <p:cNvPr id="4" name="Прямоугольник 3"/>
          <p:cNvSpPr/>
          <p:nvPr/>
        </p:nvSpPr>
        <p:spPr>
          <a:xfrm>
            <a:off x="179512" y="332656"/>
            <a:ext cx="8784976" cy="5770811"/>
          </a:xfrm>
          <a:prstGeom prst="rect">
            <a:avLst/>
          </a:prstGeom>
        </p:spPr>
        <p:txBody>
          <a:bodyPr wrap="square">
            <a:spAutoFit/>
          </a:bodyPr>
          <a:lstStyle/>
          <a:p>
            <a:pPr lvl="0"/>
            <a:r>
              <a:rPr lang="ru-RU" dirty="0" smtClean="0"/>
              <a:t>Write the correct form of the verbs in brackets.</a:t>
            </a:r>
            <a:endParaRPr lang="en-US" dirty="0" smtClean="0"/>
          </a:p>
          <a:p>
            <a:pPr lvl="0"/>
            <a:endParaRPr lang="en-US" b="1" i="1" dirty="0" smtClean="0"/>
          </a:p>
          <a:p>
            <a:pPr lvl="0"/>
            <a:endParaRPr lang="ru-RU" b="1" i="1" dirty="0" smtClean="0"/>
          </a:p>
          <a:p>
            <a:pPr lvl="0">
              <a:lnSpc>
                <a:spcPct val="150000"/>
              </a:lnSpc>
            </a:pPr>
            <a:r>
              <a:rPr lang="en-US" dirty="0" smtClean="0">
                <a:latin typeface="Arial" pitchFamily="34" charset="0"/>
                <a:cs typeface="Arial" pitchFamily="34" charset="0"/>
              </a:rPr>
              <a:t>1. </a:t>
            </a:r>
            <a:r>
              <a:rPr lang="ru-RU" dirty="0" smtClean="0">
                <a:latin typeface="Arial" pitchFamily="34" charset="0"/>
                <a:cs typeface="Arial" pitchFamily="34" charset="0"/>
              </a:rPr>
              <a:t>They (</a:t>
            </a:r>
            <a:r>
              <a:rPr lang="ru-RU" dirty="0" smtClean="0">
                <a:solidFill>
                  <a:srgbClr val="0070C0"/>
                </a:solidFill>
                <a:latin typeface="Arial" pitchFamily="34" charset="0"/>
                <a:cs typeface="Arial" pitchFamily="34" charset="0"/>
              </a:rPr>
              <a:t>to find</a:t>
            </a:r>
            <a:r>
              <a:rPr lang="ru-RU" dirty="0" smtClean="0">
                <a:latin typeface="Arial" pitchFamily="34" charset="0"/>
                <a:cs typeface="Arial" pitchFamily="34" charset="0"/>
              </a:rPr>
              <a:t>) during excavations in ancient Thebes.</a:t>
            </a:r>
          </a:p>
          <a:p>
            <a:pPr lvl="0">
              <a:lnSpc>
                <a:spcPct val="150000"/>
              </a:lnSpc>
            </a:pPr>
            <a:r>
              <a:rPr lang="en-US" dirty="0" smtClean="0">
                <a:latin typeface="Arial" pitchFamily="34" charset="0"/>
                <a:cs typeface="Arial" pitchFamily="34" charset="0"/>
              </a:rPr>
              <a:t>2. </a:t>
            </a:r>
            <a:r>
              <a:rPr lang="ru-RU" dirty="0" smtClean="0">
                <a:latin typeface="Arial" pitchFamily="34" charset="0"/>
                <a:cs typeface="Arial" pitchFamily="34" charset="0"/>
              </a:rPr>
              <a:t>The lower terrace (</a:t>
            </a:r>
            <a:r>
              <a:rPr lang="ru-RU" dirty="0" smtClean="0">
                <a:solidFill>
                  <a:srgbClr val="0070C0"/>
                </a:solidFill>
                <a:latin typeface="Arial" pitchFamily="34" charset="0"/>
                <a:cs typeface="Arial" pitchFamily="34" charset="0"/>
              </a:rPr>
              <a:t>to decorate</a:t>
            </a:r>
            <a:r>
              <a:rPr lang="ru-RU" dirty="0" smtClean="0">
                <a:latin typeface="Arial" pitchFamily="34" charset="0"/>
                <a:cs typeface="Arial" pitchFamily="34" charset="0"/>
              </a:rPr>
              <a:t>) with two Egyptian sphinxes</a:t>
            </a:r>
            <a:r>
              <a:rPr lang="en-US" dirty="0" smtClean="0">
                <a:latin typeface="Arial" pitchFamily="34" charset="0"/>
                <a:cs typeface="Arial" pitchFamily="34" charset="0"/>
              </a:rPr>
              <a:t> </a:t>
            </a:r>
            <a:r>
              <a:rPr lang="ru-RU" dirty="0" smtClean="0">
                <a:latin typeface="Arial" pitchFamily="34" charset="0"/>
                <a:cs typeface="Arial" pitchFamily="34" charset="0"/>
              </a:rPr>
              <a:t>on high pedestals.</a:t>
            </a:r>
          </a:p>
          <a:p>
            <a:pPr>
              <a:lnSpc>
                <a:spcPct val="150000"/>
              </a:lnSpc>
            </a:pPr>
            <a:r>
              <a:rPr lang="en-US" dirty="0" smtClean="0">
                <a:latin typeface="Arial" pitchFamily="34" charset="0"/>
                <a:cs typeface="Arial" pitchFamily="34" charset="0"/>
              </a:rPr>
              <a:t>3. </a:t>
            </a:r>
            <a:r>
              <a:rPr lang="ru-RU" dirty="0" smtClean="0">
                <a:latin typeface="Arial" pitchFamily="34" charset="0"/>
                <a:cs typeface="Arial" pitchFamily="34" charset="0"/>
              </a:rPr>
              <a:t>The sphinxes (</a:t>
            </a:r>
            <a:r>
              <a:rPr lang="ru-RU" dirty="0" smtClean="0">
                <a:solidFill>
                  <a:srgbClr val="0070C0"/>
                </a:solidFill>
                <a:latin typeface="Arial" pitchFamily="34" charset="0"/>
                <a:cs typeface="Arial" pitchFamily="34" charset="0"/>
              </a:rPr>
              <a:t>to feature</a:t>
            </a:r>
            <a:r>
              <a:rPr lang="ru-RU" dirty="0" smtClean="0">
                <a:latin typeface="Arial" pitchFamily="34" charset="0"/>
                <a:cs typeface="Arial" pitchFamily="34" charset="0"/>
              </a:rPr>
              <a:t>) the head of Egyptian pharaoh Amenkhotep III and</a:t>
            </a:r>
            <a:r>
              <a:rPr lang="en-US" dirty="0" smtClean="0">
                <a:latin typeface="Arial" pitchFamily="34" charset="0"/>
                <a:cs typeface="Arial" pitchFamily="34" charset="0"/>
              </a:rPr>
              <a:t> </a:t>
            </a:r>
            <a:r>
              <a:rPr lang="ru-RU" dirty="0" smtClean="0">
                <a:latin typeface="Arial" pitchFamily="34" charset="0"/>
                <a:cs typeface="Arial" pitchFamily="34" charset="0"/>
              </a:rPr>
              <a:t>lion’s body.</a:t>
            </a:r>
          </a:p>
          <a:p>
            <a:pPr lvl="0">
              <a:lnSpc>
                <a:spcPct val="150000"/>
              </a:lnSpc>
            </a:pPr>
            <a:r>
              <a:rPr lang="en-US" dirty="0" smtClean="0">
                <a:latin typeface="Arial" pitchFamily="34" charset="0"/>
                <a:cs typeface="Arial" pitchFamily="34" charset="0"/>
              </a:rPr>
              <a:t>4. </a:t>
            </a:r>
            <a:r>
              <a:rPr lang="ru-RU" dirty="0" smtClean="0">
                <a:latin typeface="Arial" pitchFamily="34" charset="0"/>
                <a:cs typeface="Arial" pitchFamily="34" charset="0"/>
              </a:rPr>
              <a:t>At that time Egypt (</a:t>
            </a:r>
            <a:r>
              <a:rPr lang="ru-RU" dirty="0" smtClean="0">
                <a:solidFill>
                  <a:srgbClr val="0070C0"/>
                </a:solidFill>
                <a:latin typeface="Arial" pitchFamily="34" charset="0"/>
                <a:cs typeface="Arial" pitchFamily="34" charset="0"/>
              </a:rPr>
              <a:t>to reach</a:t>
            </a:r>
            <a:r>
              <a:rPr lang="ru-RU" dirty="0" smtClean="0">
                <a:latin typeface="Arial" pitchFamily="34" charset="0"/>
                <a:cs typeface="Arial" pitchFamily="34" charset="0"/>
              </a:rPr>
              <a:t>) the peak of power and wealth.</a:t>
            </a:r>
          </a:p>
          <a:p>
            <a:pPr lvl="0">
              <a:lnSpc>
                <a:spcPct val="150000"/>
              </a:lnSpc>
            </a:pPr>
            <a:r>
              <a:rPr lang="en-US" dirty="0" smtClean="0">
                <a:latin typeface="Arial" pitchFamily="34" charset="0"/>
                <a:cs typeface="Arial" pitchFamily="34" charset="0"/>
              </a:rPr>
              <a:t>5. </a:t>
            </a:r>
            <a:r>
              <a:rPr lang="ru-RU" dirty="0" smtClean="0">
                <a:latin typeface="Arial" pitchFamily="34" charset="0"/>
                <a:cs typeface="Arial" pitchFamily="34" charset="0"/>
              </a:rPr>
              <a:t>On their pedestals the words (</a:t>
            </a:r>
            <a:r>
              <a:rPr lang="ru-RU" dirty="0" smtClean="0">
                <a:solidFill>
                  <a:srgbClr val="0070C0"/>
                </a:solidFill>
                <a:latin typeface="Arial" pitchFamily="34" charset="0"/>
                <a:cs typeface="Arial" pitchFamily="34" charset="0"/>
              </a:rPr>
              <a:t>to inscribe</a:t>
            </a:r>
            <a:r>
              <a:rPr lang="ru-RU" dirty="0" smtClean="0">
                <a:latin typeface="Arial" pitchFamily="34" charset="0"/>
                <a:cs typeface="Arial" pitchFamily="34" charset="0"/>
              </a:rPr>
              <a:t>): “Brought to St Petersburg in 1832 from the ancient Egyptian city of Thebes”;</a:t>
            </a:r>
          </a:p>
          <a:p>
            <a:pPr lvl="0">
              <a:lnSpc>
                <a:spcPct val="150000"/>
              </a:lnSpc>
            </a:pPr>
            <a:r>
              <a:rPr lang="en-US" dirty="0" smtClean="0">
                <a:latin typeface="Arial" pitchFamily="34" charset="0"/>
                <a:cs typeface="Arial" pitchFamily="34" charset="0"/>
              </a:rPr>
              <a:t>6. </a:t>
            </a:r>
            <a:r>
              <a:rPr lang="ru-RU" dirty="0" smtClean="0">
                <a:latin typeface="Arial" pitchFamily="34" charset="0"/>
                <a:cs typeface="Arial" pitchFamily="34" charset="0"/>
              </a:rPr>
              <a:t>Sphinxes (</a:t>
            </a:r>
            <a:r>
              <a:rPr lang="ru-RU" dirty="0" smtClean="0">
                <a:solidFill>
                  <a:srgbClr val="0070C0"/>
                </a:solidFill>
                <a:latin typeface="Arial" pitchFamily="34" charset="0"/>
                <a:cs typeface="Arial" pitchFamily="34" charset="0"/>
              </a:rPr>
              <a:t>to bring</a:t>
            </a:r>
            <a:r>
              <a:rPr lang="ru-RU" dirty="0" smtClean="0">
                <a:latin typeface="Arial" pitchFamily="34" charset="0"/>
                <a:cs typeface="Arial" pitchFamily="34" charset="0"/>
              </a:rPr>
              <a:t>) from the praying temple of pharaoh in Thebes where “Memnon Colossus” (</a:t>
            </a:r>
            <a:r>
              <a:rPr lang="ru-RU" dirty="0" smtClean="0">
                <a:solidFill>
                  <a:srgbClr val="0070C0"/>
                </a:solidFill>
                <a:latin typeface="Arial" pitchFamily="34" charset="0"/>
                <a:cs typeface="Arial" pitchFamily="34" charset="0"/>
              </a:rPr>
              <a:t>to stand</a:t>
            </a:r>
            <a:r>
              <a:rPr lang="ru-RU" dirty="0" smtClean="0">
                <a:latin typeface="Arial" pitchFamily="34" charset="0"/>
                <a:cs typeface="Arial" pitchFamily="34" charset="0"/>
              </a:rPr>
              <a:t>) now.</a:t>
            </a:r>
          </a:p>
          <a:p>
            <a:pPr lvl="0">
              <a:lnSpc>
                <a:spcPct val="150000"/>
              </a:lnSpc>
            </a:pPr>
            <a:r>
              <a:rPr lang="en-US" dirty="0" smtClean="0">
                <a:latin typeface="Arial" pitchFamily="34" charset="0"/>
                <a:cs typeface="Arial" pitchFamily="34" charset="0"/>
              </a:rPr>
              <a:t>7. </a:t>
            </a:r>
            <a:r>
              <a:rPr lang="ru-RU" dirty="0" smtClean="0">
                <a:latin typeface="Arial" pitchFamily="34" charset="0"/>
                <a:cs typeface="Arial" pitchFamily="34" charset="0"/>
              </a:rPr>
              <a:t>The majestic effigies of sphinxes set on massive granite</a:t>
            </a:r>
            <a:r>
              <a:rPr lang="en-US" dirty="0" smtClean="0">
                <a:latin typeface="Arial" pitchFamily="34" charset="0"/>
                <a:cs typeface="Arial" pitchFamily="34" charset="0"/>
              </a:rPr>
              <a:t> </a:t>
            </a:r>
            <a:r>
              <a:rPr lang="ru-RU" dirty="0" smtClean="0">
                <a:latin typeface="Arial" pitchFamily="34" charset="0"/>
                <a:cs typeface="Arial" pitchFamily="34" charset="0"/>
              </a:rPr>
              <a:t>pedestals (</a:t>
            </a:r>
            <a:r>
              <a:rPr lang="ru-RU" dirty="0" smtClean="0">
                <a:solidFill>
                  <a:srgbClr val="00B0F0"/>
                </a:solidFill>
                <a:latin typeface="Arial" pitchFamily="34" charset="0"/>
                <a:cs typeface="Arial" pitchFamily="34" charset="0"/>
              </a:rPr>
              <a:t>to mount</a:t>
            </a:r>
            <a:r>
              <a:rPr lang="ru-RU" dirty="0" smtClean="0">
                <a:latin typeface="Arial" pitchFamily="34" charset="0"/>
                <a:cs typeface="Arial" pitchFamily="34" charset="0"/>
              </a:rPr>
              <a:t>) on the either sides of the stairway leading to water.</a:t>
            </a:r>
          </a:p>
          <a:p>
            <a:pPr lvl="0"/>
            <a:endParaRPr lang="ru-RU" dirty="0"/>
          </a:p>
        </p:txBody>
      </p:sp>
    </p:spTree>
  </p:cSld>
  <p:clrMapOvr>
    <a:masterClrMapping/>
  </p:clrMapOvr>
  <p:transition spd="med">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6581001"/>
            <a:ext cx="1567417" cy="276999"/>
          </a:xfrm>
          <a:prstGeom prst="rect">
            <a:avLst/>
          </a:prstGeom>
        </p:spPr>
        <p:txBody>
          <a:bodyPr wrap="none">
            <a:spAutoFit/>
          </a:bodyPr>
          <a:lstStyle/>
          <a:p>
            <a:r>
              <a:rPr lang="en-US" sz="1200" dirty="0" smtClean="0">
                <a:hlinkClick r:id="rId2"/>
              </a:rPr>
              <a:t>http://legendy.spb.ru/</a:t>
            </a:r>
            <a:endParaRPr lang="ru-RU" sz="1200" dirty="0"/>
          </a:p>
        </p:txBody>
      </p:sp>
      <p:sp>
        <p:nvSpPr>
          <p:cNvPr id="4" name="Прямоугольник 3"/>
          <p:cNvSpPr/>
          <p:nvPr/>
        </p:nvSpPr>
        <p:spPr>
          <a:xfrm>
            <a:off x="323528" y="260648"/>
            <a:ext cx="8496944" cy="5247590"/>
          </a:xfrm>
          <a:prstGeom prst="rect">
            <a:avLst/>
          </a:prstGeom>
        </p:spPr>
        <p:txBody>
          <a:bodyPr wrap="square">
            <a:spAutoFit/>
          </a:bodyPr>
          <a:lstStyle/>
          <a:p>
            <a:pPr lvl="0" indent="228600" fontAlgn="base">
              <a:spcBef>
                <a:spcPct val="0"/>
              </a:spcBef>
              <a:spcAft>
                <a:spcPct val="0"/>
              </a:spcAft>
              <a:tabLst>
                <a:tab pos="400050" algn="l"/>
                <a:tab pos="2451100" algn="l"/>
              </a:tabLst>
            </a:pPr>
            <a:r>
              <a:rPr lang="en-US" b="1" dirty="0" smtClean="0">
                <a:solidFill>
                  <a:srgbClr val="000000"/>
                </a:solidFill>
                <a:latin typeface="Arial" pitchFamily="34" charset="0"/>
                <a:ea typeface="Courier New" pitchFamily="49" charset="0"/>
                <a:cs typeface="Arial" pitchFamily="34" charset="0"/>
              </a:rPr>
              <a:t>Write sentences using one of these verbs in each sentence.</a:t>
            </a:r>
          </a:p>
          <a:p>
            <a:pPr lvl="0" indent="228600" fontAlgn="base">
              <a:spcBef>
                <a:spcPct val="0"/>
              </a:spcBef>
              <a:spcAft>
                <a:spcPct val="0"/>
              </a:spcAft>
              <a:tabLst>
                <a:tab pos="400050" algn="l"/>
                <a:tab pos="2451100" algn="l"/>
              </a:tabLst>
            </a:pPr>
            <a:r>
              <a:rPr lang="en-US" sz="3600" b="1" i="1" dirty="0" smtClean="0">
                <a:solidFill>
                  <a:srgbClr val="000000"/>
                </a:solidFill>
                <a:latin typeface="Arial" pitchFamily="34" charset="0"/>
                <a:ea typeface="Arial" pitchFamily="34" charset="0"/>
                <a:cs typeface="Arial" pitchFamily="34" charset="0"/>
              </a:rPr>
              <a:t>	</a:t>
            </a:r>
            <a:endParaRPr lang="ru-RU" sz="1100" dirty="0" smtClean="0">
              <a:latin typeface="Arial" pitchFamily="34" charset="0"/>
              <a:cs typeface="Arial" pitchFamily="34" charset="0"/>
            </a:endParaRPr>
          </a:p>
          <a:p>
            <a:pPr lvl="0" indent="228600" algn="ctr" eaLnBrk="0" fontAlgn="base" hangingPunct="0">
              <a:spcBef>
                <a:spcPct val="0"/>
              </a:spcBef>
              <a:spcAft>
                <a:spcPct val="0"/>
              </a:spcAft>
              <a:tabLst>
                <a:tab pos="400050" algn="l"/>
                <a:tab pos="2451100" algn="l"/>
              </a:tabLst>
            </a:pPr>
            <a:r>
              <a:rPr lang="ru-RU" sz="1600" b="1" dirty="0" smtClean="0">
                <a:solidFill>
                  <a:srgbClr val="0070C0"/>
                </a:solidFill>
                <a:latin typeface="Arial" pitchFamily="34" charset="0"/>
                <a:ea typeface="Arial" pitchFamily="34" charset="0"/>
                <a:cs typeface="Arial" pitchFamily="34" charset="0"/>
              </a:rPr>
              <a:t>stand, feature, emerged, were cast, has become, embellished</a:t>
            </a:r>
            <a:endParaRPr lang="en-US" sz="1600" b="1" dirty="0" smtClean="0">
              <a:solidFill>
                <a:srgbClr val="0070C0"/>
              </a:solidFill>
              <a:latin typeface="Arial" pitchFamily="34" charset="0"/>
              <a:ea typeface="Arial" pitchFamily="34" charset="0"/>
              <a:cs typeface="Arial" pitchFamily="34" charset="0"/>
            </a:endParaRPr>
          </a:p>
          <a:p>
            <a:pPr lvl="0" indent="228600" algn="ctr" eaLnBrk="0" fontAlgn="base" hangingPunct="0">
              <a:spcBef>
                <a:spcPct val="0"/>
              </a:spcBef>
              <a:spcAft>
                <a:spcPct val="0"/>
              </a:spcAft>
              <a:tabLst>
                <a:tab pos="400050" algn="l"/>
                <a:tab pos="2451100" algn="l"/>
              </a:tabLst>
            </a:pPr>
            <a:endParaRPr lang="en-US" sz="1100" dirty="0" smtClean="0">
              <a:solidFill>
                <a:srgbClr val="00B0F0"/>
              </a:solidFill>
              <a:latin typeface="Arial" pitchFamily="34" charset="0"/>
              <a:cs typeface="Arial" pitchFamily="34" charset="0"/>
            </a:endParaRPr>
          </a:p>
          <a:p>
            <a:pPr lvl="0" indent="228600" algn="ctr" eaLnBrk="0" fontAlgn="base" hangingPunct="0">
              <a:spcBef>
                <a:spcPct val="0"/>
              </a:spcBef>
              <a:spcAft>
                <a:spcPct val="0"/>
              </a:spcAft>
              <a:tabLst>
                <a:tab pos="400050" algn="l"/>
                <a:tab pos="2451100" algn="l"/>
              </a:tabLst>
            </a:pPr>
            <a:endParaRPr lang="ru-RU" sz="1100" dirty="0" smtClean="0">
              <a:solidFill>
                <a:srgbClr val="00B0F0"/>
              </a:solidFill>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The sphinxes are a thousand years older than the Neva River which …… only    </a:t>
            </a:r>
          </a:p>
          <a:p>
            <a:pPr lvl="0" indent="228600" eaLnBrk="0" fontAlgn="base" hangingPunct="0">
              <a:lnSpc>
                <a:spcPct val="150000"/>
              </a:lnSpc>
              <a:spcBef>
                <a:spcPct val="0"/>
              </a:spcBef>
              <a:spcAft>
                <a:spcPct val="0"/>
              </a:spcAft>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2,000 or 3,000 years ago.</a:t>
            </a:r>
            <a:endParaRPr lang="ru-RU" sz="1100" dirty="0" smtClean="0">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Both gryphons and girandoles …… in 1834.</a:t>
            </a:r>
            <a:endParaRPr lang="ru-RU" sz="1100" dirty="0" smtClean="0">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The sphinxes ……. the head of Egyptian pharaoh</a:t>
            </a:r>
            <a:r>
              <a:rPr lang="en-US" sz="1100" dirty="0" smtClean="0">
                <a:latin typeface="Arial" pitchFamily="34" charset="0"/>
                <a:cs typeface="Arial" pitchFamily="34" charset="0"/>
              </a:rPr>
              <a:t> </a:t>
            </a:r>
            <a:r>
              <a:rPr lang="en-US" dirty="0" smtClean="0">
                <a:solidFill>
                  <a:srgbClr val="000000"/>
                </a:solidFill>
                <a:latin typeface="Arial" pitchFamily="34" charset="0"/>
                <a:ea typeface="Times New Roman" pitchFamily="18" charset="0"/>
                <a:cs typeface="Arial" pitchFamily="34" charset="0"/>
              </a:rPr>
              <a:t>Amenkhotep III and lion’s </a:t>
            </a:r>
          </a:p>
          <a:p>
            <a:pPr lvl="0" indent="228600" eaLnBrk="0" fontAlgn="base" hangingPunct="0">
              <a:lnSpc>
                <a:spcPct val="150000"/>
              </a:lnSpc>
              <a:spcBef>
                <a:spcPct val="0"/>
              </a:spcBef>
              <a:spcAft>
                <a:spcPct val="0"/>
              </a:spcAft>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body.</a:t>
            </a:r>
            <a:endParaRPr lang="ru-RU" sz="1100" dirty="0" smtClean="0">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The sphinxes ……. the palace of Amenkhotep III.</a:t>
            </a:r>
            <a:endParaRPr lang="ru-RU" sz="1100" dirty="0" smtClean="0">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The mysterious mythological creature ……. a notable</a:t>
            </a:r>
            <a:r>
              <a:rPr lang="en-US" sz="1100" dirty="0" smtClean="0">
                <a:latin typeface="Arial" pitchFamily="34" charset="0"/>
                <a:cs typeface="Arial" pitchFamily="34" charset="0"/>
              </a:rPr>
              <a:t> </a:t>
            </a:r>
            <a:r>
              <a:rPr lang="en-US" dirty="0" smtClean="0">
                <a:solidFill>
                  <a:srgbClr val="000000"/>
                </a:solidFill>
                <a:latin typeface="Arial" pitchFamily="34" charset="0"/>
                <a:ea typeface="Times New Roman" pitchFamily="18" charset="0"/>
                <a:cs typeface="Arial" pitchFamily="34" charset="0"/>
              </a:rPr>
              <a:t>symbol of the northern </a:t>
            </a:r>
          </a:p>
          <a:p>
            <a:pPr lvl="0" indent="228600" eaLnBrk="0" fontAlgn="base" hangingPunct="0">
              <a:lnSpc>
                <a:spcPct val="150000"/>
              </a:lnSpc>
              <a:spcBef>
                <a:spcPct val="0"/>
              </a:spcBef>
              <a:spcAft>
                <a:spcPct val="0"/>
              </a:spcAft>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capital of Russia.</a:t>
            </a:r>
            <a:endParaRPr lang="ru-RU" sz="1100" dirty="0" smtClean="0">
              <a:latin typeface="Arial" pitchFamily="34" charset="0"/>
              <a:cs typeface="Arial" pitchFamily="34" charset="0"/>
            </a:endParaRPr>
          </a:p>
          <a:p>
            <a:pPr lvl="0" indent="228600" eaLnBrk="0" fontAlgn="base" hangingPunct="0">
              <a:lnSpc>
                <a:spcPct val="150000"/>
              </a:lnSpc>
              <a:spcBef>
                <a:spcPct val="0"/>
              </a:spcBef>
              <a:spcAft>
                <a:spcPct val="0"/>
              </a:spcAft>
              <a:buFontTx/>
              <a:buChar char="•"/>
              <a:tabLst>
                <a:tab pos="400050" algn="l"/>
                <a:tab pos="2451100" algn="l"/>
              </a:tabLst>
            </a:pPr>
            <a:r>
              <a:rPr lang="en-US" dirty="0" smtClean="0">
                <a:solidFill>
                  <a:srgbClr val="000000"/>
                </a:solidFill>
                <a:latin typeface="Arial" pitchFamily="34" charset="0"/>
                <a:ea typeface="Times New Roman" pitchFamily="18" charset="0"/>
                <a:cs typeface="Arial" pitchFamily="34" charset="0"/>
              </a:rPr>
              <a:t>On the upper terrace	……. two bronze lamps.</a:t>
            </a:r>
            <a:endParaRPr lang="ru-RU" dirty="0"/>
          </a:p>
        </p:txBody>
      </p:sp>
    </p:spTree>
  </p:cSld>
  <p:clrMapOvr>
    <a:masterClrMapping/>
  </p:clrMapOvr>
  <p:transition spd="med">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img-fotki.yandex.ru/get/5201/nicothin.6/0_41905_8e12b4be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0" y="6596390"/>
            <a:ext cx="3456384" cy="261610"/>
          </a:xfrm>
          <a:prstGeom prst="rect">
            <a:avLst/>
          </a:prstGeom>
        </p:spPr>
        <p:txBody>
          <a:bodyPr wrap="square">
            <a:spAutoFit/>
          </a:bodyPr>
          <a:lstStyle/>
          <a:p>
            <a:r>
              <a:rPr lang="en-US" sz="1050" dirty="0" smtClean="0">
                <a:hlinkClick r:id="rId3"/>
              </a:rPr>
              <a:t>http://ngromov.ru/new/sfinks-na-universitetskoj-naberezhnoj</a:t>
            </a:r>
            <a:endParaRPr lang="ru-RU" sz="1050" dirty="0"/>
          </a:p>
        </p:txBody>
      </p:sp>
      <p:sp>
        <p:nvSpPr>
          <p:cNvPr id="6" name="Прямоугольник 5"/>
          <p:cNvSpPr/>
          <p:nvPr/>
        </p:nvSpPr>
        <p:spPr>
          <a:xfrm>
            <a:off x="4240498" y="260648"/>
            <a:ext cx="4523867"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Sphinxes</a:t>
            </a:r>
            <a:endParaRPr lang="ru-RU"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hellopiter.ru/images/DSC023017666565.jpg"/>
          <p:cNvPicPr>
            <a:picLocks noChangeAspect="1" noChangeArrowheads="1"/>
          </p:cNvPicPr>
          <p:nvPr/>
        </p:nvPicPr>
        <p:blipFill>
          <a:blip r:embed="rId2" cstate="print"/>
          <a:srcRect/>
          <a:stretch>
            <a:fillRect/>
          </a:stretch>
        </p:blipFill>
        <p:spPr bwMode="auto">
          <a:xfrm>
            <a:off x="0" y="764704"/>
            <a:ext cx="9144000" cy="6093296"/>
          </a:xfrm>
          <a:prstGeom prst="rect">
            <a:avLst/>
          </a:prstGeom>
          <a:ln>
            <a:noFill/>
          </a:ln>
          <a:effectLst>
            <a:outerShdw blurRad="190500" algn="tl" rotWithShape="0">
              <a:srgbClr val="000000">
                <a:alpha val="70000"/>
              </a:srgbClr>
            </a:outerShdw>
          </a:effectLst>
        </p:spPr>
      </p:pic>
      <p:sp>
        <p:nvSpPr>
          <p:cNvPr id="3" name="TextBox 2"/>
          <p:cNvSpPr txBox="1"/>
          <p:nvPr/>
        </p:nvSpPr>
        <p:spPr>
          <a:xfrm>
            <a:off x="323528" y="116632"/>
            <a:ext cx="8316416" cy="584775"/>
          </a:xfrm>
          <a:prstGeom prst="rect">
            <a:avLst/>
          </a:prstGeom>
          <a:noFill/>
        </p:spPr>
        <p:txBody>
          <a:bodyPr wrap="square" rtlCol="0">
            <a:spAutoFit/>
          </a:bodyPr>
          <a:lstStyle/>
          <a:p>
            <a:pPr algn="just"/>
            <a:r>
              <a:rPr lang="en-US" sz="1600" dirty="0" smtClean="0">
                <a:solidFill>
                  <a:srgbClr val="7030A0"/>
                </a:solidFill>
                <a:latin typeface="Arial" pitchFamily="34" charset="0"/>
                <a:cs typeface="Arial" pitchFamily="34" charset="0"/>
              </a:rPr>
              <a:t>On the embankment before the main façade of the Academy of Arts there is a granite pier.  It was erected after the design of the architect Konstantin Thon between 1832 and 1834.  </a:t>
            </a:r>
            <a:endParaRPr lang="ru-RU" sz="1600" dirty="0">
              <a:solidFill>
                <a:srgbClr val="7030A0"/>
              </a:solidFill>
              <a:latin typeface="Arial" pitchFamily="34" charset="0"/>
              <a:cs typeface="Arial" pitchFamily="34"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26" presetClass="emph" presetSubtype="0" fill="hold" nodeType="afterEffect">
                                  <p:stCondLst>
                                    <p:cond delay="500"/>
                                  </p:stCondLst>
                                  <p:childTnLst>
                                    <p:animEffect transition="out" filter="fade">
                                      <p:cBhvr>
                                        <p:cTn id="12" dur="2000" tmFilter="0, 0; .2, .5; .8, .5; 1, 0"/>
                                        <p:tgtEl>
                                          <p:spTgt spid="19458"/>
                                        </p:tgtEl>
                                      </p:cBhvr>
                                    </p:animEffect>
                                    <p:animScale>
                                      <p:cBhvr>
                                        <p:cTn id="13" dur="1000" autoRev="1" fill="hold"/>
                                        <p:tgtEl>
                                          <p:spTgt spid="1945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8434" name="Picture 2" descr="Konstantin Thon 1820-th.jpg"/>
          <p:cNvPicPr>
            <a:picLocks noChangeAspect="1" noChangeArrowheads="1"/>
          </p:cNvPicPr>
          <p:nvPr/>
        </p:nvPicPr>
        <p:blipFill>
          <a:blip r:embed="rId3" cstate="print"/>
          <a:srcRect/>
          <a:stretch>
            <a:fillRect/>
          </a:stretch>
        </p:blipFill>
        <p:spPr bwMode="auto">
          <a:xfrm>
            <a:off x="5436096" y="2132856"/>
            <a:ext cx="3606502" cy="4536504"/>
          </a:xfrm>
          <a:prstGeom prst="rect">
            <a:avLst/>
          </a:prstGeom>
          <a:ln>
            <a:noFill/>
          </a:ln>
          <a:effectLst>
            <a:softEdge rad="112500"/>
          </a:effectLst>
        </p:spPr>
      </p:pic>
      <p:sp>
        <p:nvSpPr>
          <p:cNvPr id="3" name="Прямоугольник 2"/>
          <p:cNvSpPr/>
          <p:nvPr/>
        </p:nvSpPr>
        <p:spPr>
          <a:xfrm>
            <a:off x="5868144" y="6237312"/>
            <a:ext cx="3024336" cy="400110"/>
          </a:xfrm>
          <a:prstGeom prst="rect">
            <a:avLst/>
          </a:prstGeom>
        </p:spPr>
        <p:txBody>
          <a:bodyPr wrap="square">
            <a:spAutoFit/>
          </a:bodyPr>
          <a:lstStyle/>
          <a:p>
            <a:r>
              <a:rPr lang="en-US" sz="1000" dirty="0" smtClean="0">
                <a:hlinkClick r:id="rId4"/>
              </a:rPr>
              <a:t>http://commons.wikimedia.org/wiki/File:Konstantin_Thon_1820-th.jpg?uselang=ru</a:t>
            </a:r>
            <a:endParaRPr lang="ru-RU" sz="1000" dirty="0"/>
          </a:p>
        </p:txBody>
      </p:sp>
      <p:sp>
        <p:nvSpPr>
          <p:cNvPr id="4" name="Прямоугольник 3"/>
          <p:cNvSpPr/>
          <p:nvPr/>
        </p:nvSpPr>
        <p:spPr>
          <a:xfrm>
            <a:off x="6228184" y="1700808"/>
            <a:ext cx="2277739" cy="369332"/>
          </a:xfrm>
          <a:prstGeom prst="rect">
            <a:avLst/>
          </a:prstGeom>
        </p:spPr>
        <p:txBody>
          <a:bodyPr wrap="none">
            <a:spAutoFit/>
          </a:bodyPr>
          <a:lstStyle/>
          <a:p>
            <a:r>
              <a:rPr lang="en-US" dirty="0" smtClean="0"/>
              <a:t>Konstantin Thon, 1820s</a:t>
            </a:r>
            <a:endParaRPr lang="ru-RU" dirty="0"/>
          </a:p>
        </p:txBody>
      </p:sp>
      <p:sp>
        <p:nvSpPr>
          <p:cNvPr id="6" name="Прямоугольник 5"/>
          <p:cNvSpPr/>
          <p:nvPr/>
        </p:nvSpPr>
        <p:spPr>
          <a:xfrm>
            <a:off x="467544" y="0"/>
            <a:ext cx="8496944" cy="1231106"/>
          </a:xfrm>
          <a:prstGeom prst="rect">
            <a:avLst/>
          </a:prstGeom>
        </p:spPr>
        <p:txBody>
          <a:bodyPr wrap="square">
            <a:spAutoFit/>
          </a:bodyPr>
          <a:lstStyle/>
          <a:p>
            <a:pPr algn="ctr"/>
            <a:r>
              <a:rPr lang="en-US" sz="2000" b="1" dirty="0" smtClean="0">
                <a:solidFill>
                  <a:srgbClr val="0070C0"/>
                </a:solidFill>
              </a:rPr>
              <a:t>Konstantin  Andreyevich  Thon</a:t>
            </a:r>
            <a:r>
              <a:rPr lang="en-US" dirty="0" smtClean="0"/>
              <a:t>, </a:t>
            </a:r>
          </a:p>
          <a:p>
            <a:pPr algn="ctr">
              <a:lnSpc>
                <a:spcPct val="150000"/>
              </a:lnSpc>
            </a:pPr>
            <a:r>
              <a:rPr lang="en-US" dirty="0" smtClean="0"/>
              <a:t>also spelled </a:t>
            </a:r>
            <a:r>
              <a:rPr lang="en-US" b="1" dirty="0" smtClean="0"/>
              <a:t>Ton</a:t>
            </a:r>
            <a:r>
              <a:rPr lang="en-US" dirty="0" smtClean="0"/>
              <a:t> ( October 26, 1794 – January 25, 1881) was an official architect of Imperial Russia during the reign of Nicholas I.</a:t>
            </a:r>
            <a:endParaRPr lang="ru-RU" dirty="0"/>
          </a:p>
        </p:txBody>
      </p:sp>
      <p:sp>
        <p:nvSpPr>
          <p:cNvPr id="7" name="Прямоугольник 6"/>
          <p:cNvSpPr/>
          <p:nvPr/>
        </p:nvSpPr>
        <p:spPr>
          <a:xfrm>
            <a:off x="323528" y="2276872"/>
            <a:ext cx="4572000" cy="4278094"/>
          </a:xfrm>
          <a:prstGeom prst="rect">
            <a:avLst/>
          </a:prstGeom>
        </p:spPr>
        <p:txBody>
          <a:bodyPr>
            <a:spAutoFit/>
          </a:bodyPr>
          <a:lstStyle/>
          <a:p>
            <a:pPr algn="just"/>
            <a:r>
              <a:rPr lang="en-US" sz="1600" dirty="0" smtClean="0">
                <a:latin typeface="Arial" pitchFamily="34" charset="0"/>
                <a:cs typeface="Arial" pitchFamily="34" charset="0"/>
              </a:rPr>
              <a:t>Konstantin, born in St. Petersburg to the family of a German jeweler, was one of three Thon brothers who all rose to become notable architects. He studied at the Imperial Academy of Arts (1803–15) under the Empire Style architect Andrey Voronikhin, best remembered for his work on the Kazan Cathedral, situated right in the middle of the Nevsky Prospekt. He studied Italian art in Rome from 1819 to 1828, and on his return home was admitted to the academy as its member (1830) and professor (1833). In 1854, he was appointed rector of the architectural division of the academy.</a:t>
            </a:r>
          </a:p>
          <a:p>
            <a:pPr algn="just"/>
            <a:r>
              <a:rPr lang="en-US" sz="1600" dirty="0" smtClean="0">
                <a:latin typeface="Arial" pitchFamily="34" charset="0"/>
                <a:cs typeface="Arial" pitchFamily="34" charset="0"/>
              </a:rPr>
              <a:t>Thon first attracted public attention with his sumptuous design for the interiors of the Academy building on the Neva embankment.</a:t>
            </a:r>
            <a:endParaRPr lang="en-US" sz="1600" dirty="0">
              <a:latin typeface="Arial" pitchFamily="34" charset="0"/>
              <a:cs typeface="Arial" pitchFamily="34" charset="0"/>
            </a:endParaRP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8434"/>
                                        </p:tgtEl>
                                        <p:attrNameLst>
                                          <p:attrName>style.visibility</p:attrName>
                                        </p:attrNameLst>
                                      </p:cBhvr>
                                      <p:to>
                                        <p:strVal val="visible"/>
                                      </p:to>
                                    </p:set>
                                    <p:anim calcmode="lin" valueType="num">
                                      <p:cBhvr>
                                        <p:cTn id="13" dur="1000" fill="hold"/>
                                        <p:tgtEl>
                                          <p:spTgt spid="18434"/>
                                        </p:tgtEl>
                                        <p:attrNameLst>
                                          <p:attrName>ppt_w</p:attrName>
                                        </p:attrNameLst>
                                      </p:cBhvr>
                                      <p:tavLst>
                                        <p:tav tm="0">
                                          <p:val>
                                            <p:fltVal val="0"/>
                                          </p:val>
                                        </p:tav>
                                        <p:tav tm="100000">
                                          <p:val>
                                            <p:strVal val="#ppt_w"/>
                                          </p:val>
                                        </p:tav>
                                      </p:tavLst>
                                    </p:anim>
                                    <p:anim calcmode="lin" valueType="num">
                                      <p:cBhvr>
                                        <p:cTn id="14" dur="1000" fill="hold"/>
                                        <p:tgtEl>
                                          <p:spTgt spid="18434"/>
                                        </p:tgtEl>
                                        <p:attrNameLst>
                                          <p:attrName>ppt_h</p:attrName>
                                        </p:attrNameLst>
                                      </p:cBhvr>
                                      <p:tavLst>
                                        <p:tav tm="0">
                                          <p:val>
                                            <p:fltVal val="0"/>
                                          </p:val>
                                        </p:tav>
                                        <p:tav tm="100000">
                                          <p:val>
                                            <p:strVal val="#ppt_h"/>
                                          </p:val>
                                        </p:tav>
                                      </p:tavLst>
                                    </p:anim>
                                    <p:animEffect transition="in" filter="fade">
                                      <p:cBhvr>
                                        <p:cTn id="15" dur="1000"/>
                                        <p:tgtEl>
                                          <p:spTgt spid="18434"/>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ravel.gerodot.ru/images/russia/foto/sphinx03.jpg"/>
          <p:cNvPicPr>
            <a:picLocks noChangeAspect="1" noChangeArrowheads="1"/>
          </p:cNvPicPr>
          <p:nvPr/>
        </p:nvPicPr>
        <p:blipFill>
          <a:blip r:embed="rId2" cstate="print"/>
          <a:srcRect/>
          <a:stretch>
            <a:fillRect/>
          </a:stretch>
        </p:blipFill>
        <p:spPr bwMode="auto">
          <a:xfrm>
            <a:off x="179512" y="908720"/>
            <a:ext cx="3962400" cy="5715000"/>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23528" y="6309320"/>
            <a:ext cx="3816424" cy="276999"/>
          </a:xfrm>
          <a:prstGeom prst="rect">
            <a:avLst/>
          </a:prstGeom>
        </p:spPr>
        <p:txBody>
          <a:bodyPr wrap="square">
            <a:spAutoFit/>
          </a:bodyPr>
          <a:lstStyle/>
          <a:p>
            <a:r>
              <a:rPr lang="en-US" sz="1200" dirty="0" smtClean="0">
                <a:hlinkClick r:id="rId3"/>
              </a:rPr>
              <a:t>http://travel.gerodot.ru/russia/sfinksy-amenxotepa-iii.htm</a:t>
            </a:r>
            <a:endParaRPr lang="ru-RU" sz="1200" dirty="0"/>
          </a:p>
        </p:txBody>
      </p:sp>
      <p:sp>
        <p:nvSpPr>
          <p:cNvPr id="4" name="TextBox 3"/>
          <p:cNvSpPr txBox="1"/>
          <p:nvPr/>
        </p:nvSpPr>
        <p:spPr>
          <a:xfrm>
            <a:off x="2339752" y="188640"/>
            <a:ext cx="4330032" cy="338554"/>
          </a:xfrm>
          <a:prstGeom prst="rect">
            <a:avLst/>
          </a:prstGeom>
          <a:noFill/>
        </p:spPr>
        <p:txBody>
          <a:bodyPr wrap="none" rtlCol="0">
            <a:spAutoFit/>
          </a:bodyPr>
          <a:lstStyle/>
          <a:p>
            <a:r>
              <a:rPr lang="en-US" sz="1600" dirty="0" smtClean="0">
                <a:latin typeface="Arial" pitchFamily="34" charset="0"/>
                <a:cs typeface="Arial" pitchFamily="34" charset="0"/>
              </a:rPr>
              <a:t>On the upper terrace stand the bronze lamps.</a:t>
            </a:r>
            <a:endParaRPr lang="ru-RU" sz="1600" dirty="0">
              <a:latin typeface="Arial" pitchFamily="34" charset="0"/>
              <a:cs typeface="Arial" pitchFamily="34" charset="0"/>
            </a:endParaRPr>
          </a:p>
        </p:txBody>
      </p:sp>
      <p:pic>
        <p:nvPicPr>
          <p:cNvPr id="17412" name="Picture 4" descr="Сфинкс на пристани у Академии Художеств в Петербурге."/>
          <p:cNvPicPr>
            <a:picLocks noChangeAspect="1" noChangeArrowheads="1"/>
          </p:cNvPicPr>
          <p:nvPr/>
        </p:nvPicPr>
        <p:blipFill>
          <a:blip r:embed="rId4" cstate="print"/>
          <a:srcRect l="37800"/>
          <a:stretch>
            <a:fillRect/>
          </a:stretch>
        </p:blipFill>
        <p:spPr bwMode="auto">
          <a:xfrm>
            <a:off x="4788024" y="908720"/>
            <a:ext cx="4151784" cy="568863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4860032" y="6309320"/>
            <a:ext cx="1967205" cy="261610"/>
          </a:xfrm>
          <a:prstGeom prst="rect">
            <a:avLst/>
          </a:prstGeom>
        </p:spPr>
        <p:txBody>
          <a:bodyPr wrap="none">
            <a:spAutoFit/>
          </a:bodyPr>
          <a:lstStyle/>
          <a:p>
            <a:r>
              <a:rPr lang="en-US" sz="1100" dirty="0" smtClean="0">
                <a:hlinkClick r:id="rId5"/>
              </a:rPr>
              <a:t>http://hellopiter.ru/Sfincsi.html</a:t>
            </a:r>
            <a:endParaRPr lang="ru-RU" sz="11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7410"/>
                                        </p:tgtEl>
                                        <p:attrNameLst>
                                          <p:attrName>style.visibility</p:attrName>
                                        </p:attrNameLst>
                                      </p:cBhvr>
                                      <p:to>
                                        <p:strVal val="visible"/>
                                      </p:to>
                                    </p:set>
                                    <p:anim calcmode="lin" valueType="num">
                                      <p:cBhvr>
                                        <p:cTn id="11" dur="1000" fill="hold"/>
                                        <p:tgtEl>
                                          <p:spTgt spid="17410"/>
                                        </p:tgtEl>
                                        <p:attrNameLst>
                                          <p:attrName>ppt_w</p:attrName>
                                        </p:attrNameLst>
                                      </p:cBhvr>
                                      <p:tavLst>
                                        <p:tav tm="0">
                                          <p:val>
                                            <p:strVal val="#ppt_w*0.70"/>
                                          </p:val>
                                        </p:tav>
                                        <p:tav tm="100000">
                                          <p:val>
                                            <p:strVal val="#ppt_w"/>
                                          </p:val>
                                        </p:tav>
                                      </p:tavLst>
                                    </p:anim>
                                    <p:anim calcmode="lin" valueType="num">
                                      <p:cBhvr>
                                        <p:cTn id="12" dur="1000" fill="hold"/>
                                        <p:tgtEl>
                                          <p:spTgt spid="17410"/>
                                        </p:tgtEl>
                                        <p:attrNameLst>
                                          <p:attrName>ppt_h</p:attrName>
                                        </p:attrNameLst>
                                      </p:cBhvr>
                                      <p:tavLst>
                                        <p:tav tm="0">
                                          <p:val>
                                            <p:strVal val="#ppt_h"/>
                                          </p:val>
                                        </p:tav>
                                        <p:tav tm="100000">
                                          <p:val>
                                            <p:strVal val="#ppt_h"/>
                                          </p:val>
                                        </p:tav>
                                      </p:tavLst>
                                    </p:anim>
                                    <p:animEffect transition="in" filter="fade">
                                      <p:cBhvr>
                                        <p:cTn id="13" dur="1000"/>
                                        <p:tgtEl>
                                          <p:spTgt spid="17410"/>
                                        </p:tgtEl>
                                      </p:cBhvr>
                                    </p:animEffec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17412"/>
                                        </p:tgtEl>
                                        <p:attrNameLst>
                                          <p:attrName>style.visibility</p:attrName>
                                        </p:attrNameLst>
                                      </p:cBhvr>
                                      <p:to>
                                        <p:strVal val="visible"/>
                                      </p:to>
                                    </p:set>
                                    <p:anim calcmode="lin" valueType="num">
                                      <p:cBhvr>
                                        <p:cTn id="17" dur="1000" fill="hold"/>
                                        <p:tgtEl>
                                          <p:spTgt spid="17412"/>
                                        </p:tgtEl>
                                        <p:attrNameLst>
                                          <p:attrName>ppt_w</p:attrName>
                                        </p:attrNameLst>
                                      </p:cBhvr>
                                      <p:tavLst>
                                        <p:tav tm="0">
                                          <p:val>
                                            <p:strVal val="#ppt_w*0.70"/>
                                          </p:val>
                                        </p:tav>
                                        <p:tav tm="100000">
                                          <p:val>
                                            <p:strVal val="#ppt_w"/>
                                          </p:val>
                                        </p:tav>
                                      </p:tavLst>
                                    </p:anim>
                                    <p:anim calcmode="lin" valueType="num">
                                      <p:cBhvr>
                                        <p:cTn id="18" dur="1000" fill="hold"/>
                                        <p:tgtEl>
                                          <p:spTgt spid="17412"/>
                                        </p:tgtEl>
                                        <p:attrNameLst>
                                          <p:attrName>ppt_h</p:attrName>
                                        </p:attrNameLst>
                                      </p:cBhvr>
                                      <p:tavLst>
                                        <p:tav tm="0">
                                          <p:val>
                                            <p:strVal val="#ppt_h"/>
                                          </p:val>
                                        </p:tav>
                                        <p:tav tm="100000">
                                          <p:val>
                                            <p:strVal val="#ppt_h"/>
                                          </p:val>
                                        </p:tav>
                                      </p:tavLst>
                                    </p:anim>
                                    <p:animEffect transition="in" filter="fade">
                                      <p:cBhvr>
                                        <p:cTn id="19" dur="1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7138493" cy="338554"/>
          </a:xfrm>
          <a:prstGeom prst="rect">
            <a:avLst/>
          </a:prstGeom>
          <a:noFill/>
        </p:spPr>
        <p:txBody>
          <a:bodyPr wrap="none" rtlCol="0">
            <a:spAutoFit/>
          </a:bodyPr>
          <a:lstStyle/>
          <a:p>
            <a:r>
              <a:rPr lang="en-US" sz="1600" dirty="0" smtClean="0">
                <a:latin typeface="Arial" pitchFamily="34" charset="0"/>
                <a:cs typeface="Arial" pitchFamily="34" charset="0"/>
              </a:rPr>
              <a:t>The lower terrace is decorated with two Egyptian sphinxes on high pedestals.</a:t>
            </a:r>
            <a:endParaRPr lang="ru-RU" sz="1600" dirty="0">
              <a:latin typeface="Arial" pitchFamily="34" charset="0"/>
              <a:cs typeface="Arial" pitchFamily="34" charset="0"/>
            </a:endParaRPr>
          </a:p>
        </p:txBody>
      </p:sp>
      <p:pic>
        <p:nvPicPr>
          <p:cNvPr id="16386" name="Picture 2" descr="Sphinxes in Russia"/>
          <p:cNvPicPr>
            <a:picLocks noChangeAspect="1" noChangeArrowheads="1"/>
          </p:cNvPicPr>
          <p:nvPr/>
        </p:nvPicPr>
        <p:blipFill>
          <a:blip r:embed="rId2" cstate="print"/>
          <a:srcRect/>
          <a:stretch>
            <a:fillRect/>
          </a:stretch>
        </p:blipFill>
        <p:spPr bwMode="auto">
          <a:xfrm>
            <a:off x="4716016" y="764704"/>
            <a:ext cx="4238329" cy="5688632"/>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3419872" y="6453336"/>
            <a:ext cx="2136547" cy="276999"/>
          </a:xfrm>
          <a:prstGeom prst="rect">
            <a:avLst/>
          </a:prstGeom>
        </p:spPr>
        <p:txBody>
          <a:bodyPr wrap="none">
            <a:spAutoFit/>
          </a:bodyPr>
          <a:lstStyle/>
          <a:p>
            <a:r>
              <a:rPr lang="en-US" sz="1200" dirty="0" smtClean="0">
                <a:hlinkClick r:id="rId3"/>
              </a:rPr>
              <a:t>http://hellopiter.ru/Sfincsi.html</a:t>
            </a:r>
            <a:endParaRPr lang="ru-RU" sz="1200" dirty="0"/>
          </a:p>
        </p:txBody>
      </p:sp>
      <p:pic>
        <p:nvPicPr>
          <p:cNvPr id="16388" name="Picture 4" descr="Сфинкс на пристани у Академии Художеств в Петербурге."/>
          <p:cNvPicPr>
            <a:picLocks noChangeAspect="1" noChangeArrowheads="1"/>
          </p:cNvPicPr>
          <p:nvPr/>
        </p:nvPicPr>
        <p:blipFill>
          <a:blip r:embed="rId4" cstate="print"/>
          <a:srcRect l="5906" r="29126"/>
          <a:stretch>
            <a:fillRect/>
          </a:stretch>
        </p:blipFill>
        <p:spPr bwMode="auto">
          <a:xfrm>
            <a:off x="251520" y="764704"/>
            <a:ext cx="4102865" cy="56886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fade">
                                      <p:cBhvr>
                                        <p:cTn id="11" dur="1000"/>
                                        <p:tgtEl>
                                          <p:spTgt spid="1638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Грифон на пристани у Академии Художеств в Петербурге."/>
          <p:cNvPicPr>
            <a:picLocks noChangeAspect="1" noChangeArrowheads="1"/>
          </p:cNvPicPr>
          <p:nvPr/>
        </p:nvPicPr>
        <p:blipFill>
          <a:blip r:embed="rId2" cstate="print"/>
          <a:srcRect l="24806"/>
          <a:stretch>
            <a:fillRect/>
          </a:stretch>
        </p:blipFill>
        <p:spPr bwMode="auto">
          <a:xfrm>
            <a:off x="4788024" y="1052736"/>
            <a:ext cx="4151784" cy="5262607"/>
          </a:xfrm>
          <a:prstGeom prst="rect">
            <a:avLst/>
          </a:prstGeom>
          <a:ln>
            <a:noFill/>
          </a:ln>
          <a:effectLst>
            <a:softEdge rad="112500"/>
          </a:effectLst>
        </p:spPr>
      </p:pic>
      <p:pic>
        <p:nvPicPr>
          <p:cNvPr id="14340" name="Picture 4" descr="Грифон на пристани со сфинксами."/>
          <p:cNvPicPr>
            <a:picLocks noChangeAspect="1" noChangeArrowheads="1"/>
          </p:cNvPicPr>
          <p:nvPr/>
        </p:nvPicPr>
        <p:blipFill>
          <a:blip r:embed="rId3" cstate="print"/>
          <a:srcRect l="13576" r="25000"/>
          <a:stretch>
            <a:fillRect/>
          </a:stretch>
        </p:blipFill>
        <p:spPr bwMode="auto">
          <a:xfrm>
            <a:off x="251520" y="1052736"/>
            <a:ext cx="3961484" cy="5256584"/>
          </a:xfrm>
          <a:prstGeom prst="rect">
            <a:avLst/>
          </a:prstGeom>
          <a:ln>
            <a:noFill/>
          </a:ln>
          <a:effectLst>
            <a:softEdge rad="112500"/>
          </a:effectLst>
        </p:spPr>
      </p:pic>
      <p:sp>
        <p:nvSpPr>
          <p:cNvPr id="4" name="Прямоугольник 3"/>
          <p:cNvSpPr/>
          <p:nvPr/>
        </p:nvSpPr>
        <p:spPr>
          <a:xfrm>
            <a:off x="6732240" y="6381328"/>
            <a:ext cx="2136547" cy="276999"/>
          </a:xfrm>
          <a:prstGeom prst="rect">
            <a:avLst/>
          </a:prstGeom>
        </p:spPr>
        <p:txBody>
          <a:bodyPr wrap="none">
            <a:spAutoFit/>
          </a:bodyPr>
          <a:lstStyle/>
          <a:p>
            <a:r>
              <a:rPr lang="en-US" sz="1200" dirty="0" smtClean="0">
                <a:hlinkClick r:id="rId4"/>
              </a:rPr>
              <a:t>http://hellopiter.ru/Sfincsi.html</a:t>
            </a:r>
            <a:endParaRPr lang="ru-RU" sz="1200" dirty="0"/>
          </a:p>
        </p:txBody>
      </p:sp>
      <p:sp>
        <p:nvSpPr>
          <p:cNvPr id="5" name="TextBox 4"/>
          <p:cNvSpPr txBox="1"/>
          <p:nvPr/>
        </p:nvSpPr>
        <p:spPr>
          <a:xfrm>
            <a:off x="611560" y="116632"/>
            <a:ext cx="8136904" cy="584775"/>
          </a:xfrm>
          <a:prstGeom prst="rect">
            <a:avLst/>
          </a:prstGeom>
          <a:noFill/>
        </p:spPr>
        <p:txBody>
          <a:bodyPr wrap="square" rtlCol="0">
            <a:spAutoFit/>
          </a:bodyPr>
          <a:lstStyle/>
          <a:p>
            <a:pPr algn="ctr"/>
            <a:r>
              <a:rPr lang="en-US" sz="1600" dirty="0" smtClean="0">
                <a:latin typeface="Arial" pitchFamily="34" charset="0"/>
                <a:cs typeface="Arial" pitchFamily="34" charset="0"/>
              </a:rPr>
              <a:t>The pier is embellished with granite benches images of gryphons and stylized bronze girandoles each of which stands on four lion’s paws. </a:t>
            </a:r>
            <a:endParaRPr lang="ru-RU" sz="1600" dirty="0">
              <a:latin typeface="Arial" pitchFamily="34" charset="0"/>
              <a:cs typeface="Arial" pitchFamily="3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14340"/>
                                        </p:tgtEl>
                                        <p:attrNameLst>
                                          <p:attrName>style.visibility</p:attrName>
                                        </p:attrNameLst>
                                      </p:cBhvr>
                                      <p:to>
                                        <p:strVal val="visible"/>
                                      </p:to>
                                    </p:set>
                                    <p:anim calcmode="lin" valueType="num">
                                      <p:cBhvr>
                                        <p:cTn id="11" dur="1000" fill="hold"/>
                                        <p:tgtEl>
                                          <p:spTgt spid="14340"/>
                                        </p:tgtEl>
                                        <p:attrNameLst>
                                          <p:attrName>ppt_w</p:attrName>
                                        </p:attrNameLst>
                                      </p:cBhvr>
                                      <p:tavLst>
                                        <p:tav tm="0">
                                          <p:val>
                                            <p:strVal val="#ppt_w*0.70"/>
                                          </p:val>
                                        </p:tav>
                                        <p:tav tm="100000">
                                          <p:val>
                                            <p:strVal val="#ppt_w"/>
                                          </p:val>
                                        </p:tav>
                                      </p:tavLst>
                                    </p:anim>
                                    <p:anim calcmode="lin" valueType="num">
                                      <p:cBhvr>
                                        <p:cTn id="12" dur="1000" fill="hold"/>
                                        <p:tgtEl>
                                          <p:spTgt spid="14340"/>
                                        </p:tgtEl>
                                        <p:attrNameLst>
                                          <p:attrName>ppt_h</p:attrName>
                                        </p:attrNameLst>
                                      </p:cBhvr>
                                      <p:tavLst>
                                        <p:tav tm="0">
                                          <p:val>
                                            <p:strVal val="#ppt_h"/>
                                          </p:val>
                                        </p:tav>
                                        <p:tav tm="100000">
                                          <p:val>
                                            <p:strVal val="#ppt_h"/>
                                          </p:val>
                                        </p:tav>
                                      </p:tavLst>
                                    </p:anim>
                                    <p:animEffect transition="in" filter="fade">
                                      <p:cBhvr>
                                        <p:cTn id="13" dur="1000"/>
                                        <p:tgtEl>
                                          <p:spTgt spid="14340"/>
                                        </p:tgtEl>
                                      </p:cBhvr>
                                    </p:animEffect>
                                  </p:childTnLst>
                                </p:cTn>
                              </p:par>
                            </p:childTnLst>
                          </p:cTn>
                        </p:par>
                        <p:par>
                          <p:cTn id="14" fill="hold">
                            <p:stCondLst>
                              <p:cond delay="2000"/>
                            </p:stCondLst>
                            <p:childTnLst>
                              <p:par>
                                <p:cTn id="15" presetID="55" presetClass="entr" presetSubtype="0" fill="hold" nodeType="afterEffect">
                                  <p:stCondLst>
                                    <p:cond delay="0"/>
                                  </p:stCondLst>
                                  <p:childTnLst>
                                    <p:set>
                                      <p:cBhvr>
                                        <p:cTn id="16" dur="1" fill="hold">
                                          <p:stCondLst>
                                            <p:cond delay="0"/>
                                          </p:stCondLst>
                                        </p:cTn>
                                        <p:tgtEl>
                                          <p:spTgt spid="14338"/>
                                        </p:tgtEl>
                                        <p:attrNameLst>
                                          <p:attrName>style.visibility</p:attrName>
                                        </p:attrNameLst>
                                      </p:cBhvr>
                                      <p:to>
                                        <p:strVal val="visible"/>
                                      </p:to>
                                    </p:set>
                                    <p:anim calcmode="lin" valueType="num">
                                      <p:cBhvr>
                                        <p:cTn id="17" dur="1000" fill="hold"/>
                                        <p:tgtEl>
                                          <p:spTgt spid="14338"/>
                                        </p:tgtEl>
                                        <p:attrNameLst>
                                          <p:attrName>ppt_w</p:attrName>
                                        </p:attrNameLst>
                                      </p:cBhvr>
                                      <p:tavLst>
                                        <p:tav tm="0">
                                          <p:val>
                                            <p:strVal val="#ppt_w*0.70"/>
                                          </p:val>
                                        </p:tav>
                                        <p:tav tm="100000">
                                          <p:val>
                                            <p:strVal val="#ppt_w"/>
                                          </p:val>
                                        </p:tav>
                                      </p:tavLst>
                                    </p:anim>
                                    <p:anim calcmode="lin" valueType="num">
                                      <p:cBhvr>
                                        <p:cTn id="18" dur="1000" fill="hold"/>
                                        <p:tgtEl>
                                          <p:spTgt spid="14338"/>
                                        </p:tgtEl>
                                        <p:attrNameLst>
                                          <p:attrName>ppt_h</p:attrName>
                                        </p:attrNameLst>
                                      </p:cBhvr>
                                      <p:tavLst>
                                        <p:tav tm="0">
                                          <p:val>
                                            <p:strVal val="#ppt_h"/>
                                          </p:val>
                                        </p:tav>
                                        <p:tav tm="100000">
                                          <p:val>
                                            <p:strVal val="#ppt_h"/>
                                          </p:val>
                                        </p:tav>
                                      </p:tavLst>
                                    </p:anim>
                                    <p:animEffect transition="in" filter="fade">
                                      <p:cBhvr>
                                        <p:cTn id="19"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photostranger.com/gallery/gallery_egypt/luxor/images/047luxor06h.jpg"/>
          <p:cNvPicPr>
            <a:picLocks noChangeAspect="1" noChangeArrowheads="1"/>
          </p:cNvPicPr>
          <p:nvPr/>
        </p:nvPicPr>
        <p:blipFill>
          <a:blip r:embed="rId2" cstate="print"/>
          <a:srcRect/>
          <a:stretch>
            <a:fillRect/>
          </a:stretch>
        </p:blipFill>
        <p:spPr bwMode="auto">
          <a:xfrm>
            <a:off x="827584" y="1340768"/>
            <a:ext cx="7523646" cy="5062340"/>
          </a:xfrm>
          <a:prstGeom prst="rect">
            <a:avLst/>
          </a:prstGeom>
          <a:ln>
            <a:noFill/>
          </a:ln>
          <a:effectLst>
            <a:softEdge rad="112500"/>
          </a:effectLst>
        </p:spPr>
      </p:pic>
      <p:sp>
        <p:nvSpPr>
          <p:cNvPr id="3" name="Прямоугольник 2"/>
          <p:cNvSpPr/>
          <p:nvPr/>
        </p:nvSpPr>
        <p:spPr>
          <a:xfrm>
            <a:off x="4355976" y="6453336"/>
            <a:ext cx="4572000" cy="246221"/>
          </a:xfrm>
          <a:prstGeom prst="rect">
            <a:avLst/>
          </a:prstGeom>
        </p:spPr>
        <p:txBody>
          <a:bodyPr>
            <a:spAutoFit/>
          </a:bodyPr>
          <a:lstStyle/>
          <a:p>
            <a:r>
              <a:rPr lang="en-US" sz="1000" dirty="0" smtClean="0">
                <a:hlinkClick r:id="rId3"/>
              </a:rPr>
              <a:t>http://www.photostranger.com/gallery/gallery_egypt/luxor/imagepages/image47.htm</a:t>
            </a:r>
            <a:endParaRPr lang="ru-RU" sz="1000" dirty="0"/>
          </a:p>
        </p:txBody>
      </p:sp>
      <p:sp>
        <p:nvSpPr>
          <p:cNvPr id="4" name="TextBox 3"/>
          <p:cNvSpPr txBox="1"/>
          <p:nvPr/>
        </p:nvSpPr>
        <p:spPr>
          <a:xfrm>
            <a:off x="395536" y="260648"/>
            <a:ext cx="8550226" cy="338554"/>
          </a:xfrm>
          <a:prstGeom prst="rect">
            <a:avLst/>
          </a:prstGeom>
          <a:noFill/>
        </p:spPr>
        <p:txBody>
          <a:bodyPr wrap="none" rtlCol="0">
            <a:spAutoFit/>
          </a:bodyPr>
          <a:lstStyle/>
          <a:p>
            <a:r>
              <a:rPr lang="en-US" sz="1600" dirty="0" smtClean="0">
                <a:latin typeface="Arial" pitchFamily="34" charset="0"/>
                <a:cs typeface="Arial" pitchFamily="34" charset="0"/>
              </a:rPr>
              <a:t>The sphinxes were found during excavations in ancient Thebes, the ancient capital of Egypt.</a:t>
            </a:r>
            <a:endParaRPr lang="ru-RU" sz="1600" dirty="0">
              <a:latin typeface="Arial" pitchFamily="34" charset="0"/>
              <a:cs typeface="Arial" pitchFamily="34" charset="0"/>
            </a:endParaRPr>
          </a:p>
        </p:txBody>
      </p:sp>
    </p:spTree>
  </p:cSld>
  <p:clrMapOvr>
    <a:masterClrMapping/>
  </p:clrMapOvr>
  <p:transition spd="med">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par>
                          <p:cTn id="8" fill="hold">
                            <p:stCondLst>
                              <p:cond delay="1000"/>
                            </p:stCondLst>
                            <p:childTnLst>
                              <p:par>
                                <p:cTn id="9" presetID="21" presetClass="entr" presetSubtype="4" fill="hold" nodeType="afterEffect">
                                  <p:stCondLst>
                                    <p:cond delay="0"/>
                                  </p:stCondLst>
                                  <p:childTnLst>
                                    <p:set>
                                      <p:cBhvr>
                                        <p:cTn id="10" dur="1" fill="hold">
                                          <p:stCondLst>
                                            <p:cond delay="0"/>
                                          </p:stCondLst>
                                        </p:cTn>
                                        <p:tgtEl>
                                          <p:spTgt spid="15362"/>
                                        </p:tgtEl>
                                        <p:attrNameLst>
                                          <p:attrName>style.visibility</p:attrName>
                                        </p:attrNameLst>
                                      </p:cBhvr>
                                      <p:to>
                                        <p:strVal val="visible"/>
                                      </p:to>
                                    </p:set>
                                    <p:animEffect transition="in" filter="wheel(4)">
                                      <p:cBhvr>
                                        <p:cTn id="11"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hellopiter.ru/images/756455756444456.jpg"/>
          <p:cNvPicPr>
            <a:picLocks noChangeAspect="1" noChangeArrowheads="1"/>
          </p:cNvPicPr>
          <p:nvPr/>
        </p:nvPicPr>
        <p:blipFill>
          <a:blip r:embed="rId2" cstate="print"/>
          <a:srcRect/>
          <a:stretch>
            <a:fillRect/>
          </a:stretch>
        </p:blipFill>
        <p:spPr bwMode="auto">
          <a:xfrm>
            <a:off x="4788024" y="1052736"/>
            <a:ext cx="4139952" cy="5295801"/>
          </a:xfrm>
          <a:prstGeom prst="rect">
            <a:avLst/>
          </a:prstGeom>
          <a:ln>
            <a:noFill/>
          </a:ln>
          <a:effectLst>
            <a:softEdge rad="112500"/>
          </a:effectLst>
        </p:spPr>
      </p:pic>
      <p:sp>
        <p:nvSpPr>
          <p:cNvPr id="3" name="Прямоугольник 2"/>
          <p:cNvSpPr/>
          <p:nvPr/>
        </p:nvSpPr>
        <p:spPr>
          <a:xfrm>
            <a:off x="5004048" y="6381328"/>
            <a:ext cx="3366120" cy="276999"/>
          </a:xfrm>
          <a:prstGeom prst="rect">
            <a:avLst/>
          </a:prstGeom>
        </p:spPr>
        <p:txBody>
          <a:bodyPr wrap="square">
            <a:spAutoFit/>
          </a:bodyPr>
          <a:lstStyle/>
          <a:p>
            <a:r>
              <a:rPr lang="en-US" sz="1200" dirty="0" smtClean="0">
                <a:hlinkClick r:id="rId3"/>
              </a:rPr>
              <a:t>http://hellopiter.ru/images/756455756444456.jpg</a:t>
            </a:r>
            <a:endParaRPr lang="ru-RU" sz="1200" dirty="0"/>
          </a:p>
        </p:txBody>
      </p:sp>
      <p:pic>
        <p:nvPicPr>
          <p:cNvPr id="33796" name="Picture 4" descr="http://hellopiter.ru/images/8456756667666.jpg"/>
          <p:cNvPicPr>
            <a:picLocks noChangeAspect="1" noChangeArrowheads="1"/>
          </p:cNvPicPr>
          <p:nvPr/>
        </p:nvPicPr>
        <p:blipFill>
          <a:blip r:embed="rId4" cstate="print"/>
          <a:srcRect/>
          <a:stretch>
            <a:fillRect/>
          </a:stretch>
        </p:blipFill>
        <p:spPr bwMode="auto">
          <a:xfrm>
            <a:off x="395536" y="1124744"/>
            <a:ext cx="4056977" cy="265871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043608" y="116632"/>
            <a:ext cx="6736011" cy="338554"/>
          </a:xfrm>
          <a:prstGeom prst="rect">
            <a:avLst/>
          </a:prstGeom>
          <a:noFill/>
        </p:spPr>
        <p:txBody>
          <a:bodyPr wrap="none" rtlCol="0">
            <a:spAutoFit/>
          </a:bodyPr>
          <a:lstStyle/>
          <a:p>
            <a:r>
              <a:rPr lang="en-US" sz="1600" dirty="0" smtClean="0">
                <a:latin typeface="Arial" pitchFamily="34" charset="0"/>
                <a:cs typeface="Arial" pitchFamily="34" charset="0"/>
              </a:rPr>
              <a:t>Each  sphinx features the head of the Egyptian pharaoh  Amenkhotep III</a:t>
            </a:r>
            <a:endParaRPr lang="ru-RU" sz="1600" dirty="0">
              <a:latin typeface="Arial" pitchFamily="34" charset="0"/>
              <a:cs typeface="Arial" pitchFamily="34" charset="0"/>
            </a:endParaRPr>
          </a:p>
        </p:txBody>
      </p:sp>
      <p:pic>
        <p:nvPicPr>
          <p:cNvPr id="33800" name="Picture 8" descr="Сфинксы. Санкт-Петербург.Фото"/>
          <p:cNvPicPr>
            <a:picLocks noChangeAspect="1" noChangeArrowheads="1"/>
          </p:cNvPicPr>
          <p:nvPr/>
        </p:nvPicPr>
        <p:blipFill>
          <a:blip r:embed="rId5" cstate="print"/>
          <a:srcRect l="10631" t="26856" r="9045" b="19433"/>
          <a:stretch>
            <a:fillRect/>
          </a:stretch>
        </p:blipFill>
        <p:spPr bwMode="auto">
          <a:xfrm>
            <a:off x="467543" y="4005064"/>
            <a:ext cx="3960441" cy="244827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419872" y="404664"/>
            <a:ext cx="1586460" cy="338554"/>
          </a:xfrm>
          <a:prstGeom prst="rect">
            <a:avLst/>
          </a:prstGeom>
          <a:noFill/>
        </p:spPr>
        <p:txBody>
          <a:bodyPr wrap="none" rtlCol="0">
            <a:spAutoFit/>
          </a:bodyPr>
          <a:lstStyle/>
          <a:p>
            <a:r>
              <a:rPr lang="en-US" sz="1600" dirty="0" smtClean="0">
                <a:latin typeface="Arial" pitchFamily="34" charset="0"/>
                <a:cs typeface="Arial" pitchFamily="34" charset="0"/>
              </a:rPr>
              <a:t>and lion’s body.</a:t>
            </a:r>
            <a:endParaRPr lang="ru-RU" sz="1600" dirty="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53" presetClass="entr" presetSubtype="0"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 calcmode="lin" valueType="num">
                                      <p:cBhvr>
                                        <p:cTn id="10" dur="2000" fill="hold"/>
                                        <p:tgtEl>
                                          <p:spTgt spid="33796"/>
                                        </p:tgtEl>
                                        <p:attrNameLst>
                                          <p:attrName>ppt_w</p:attrName>
                                        </p:attrNameLst>
                                      </p:cBhvr>
                                      <p:tavLst>
                                        <p:tav tm="0">
                                          <p:val>
                                            <p:fltVal val="0"/>
                                          </p:val>
                                        </p:tav>
                                        <p:tav tm="100000">
                                          <p:val>
                                            <p:strVal val="#ppt_w"/>
                                          </p:val>
                                        </p:tav>
                                      </p:tavLst>
                                    </p:anim>
                                    <p:anim calcmode="lin" valueType="num">
                                      <p:cBhvr>
                                        <p:cTn id="11" dur="2000" fill="hold"/>
                                        <p:tgtEl>
                                          <p:spTgt spid="33796"/>
                                        </p:tgtEl>
                                        <p:attrNameLst>
                                          <p:attrName>ppt_h</p:attrName>
                                        </p:attrNameLst>
                                      </p:cBhvr>
                                      <p:tavLst>
                                        <p:tav tm="0">
                                          <p:val>
                                            <p:fltVal val="0"/>
                                          </p:val>
                                        </p:tav>
                                        <p:tav tm="100000">
                                          <p:val>
                                            <p:strVal val="#ppt_h"/>
                                          </p:val>
                                        </p:tav>
                                      </p:tavLst>
                                    </p:anim>
                                    <p:animEffect transition="in" filter="fade">
                                      <p:cBhvr>
                                        <p:cTn id="12" dur="2000"/>
                                        <p:tgtEl>
                                          <p:spTgt spid="33796"/>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3794"/>
                                        </p:tgtEl>
                                        <p:attrNameLst>
                                          <p:attrName>style.visibility</p:attrName>
                                        </p:attrNameLst>
                                      </p:cBhvr>
                                      <p:to>
                                        <p:strVal val="visible"/>
                                      </p:to>
                                    </p:set>
                                    <p:animEffect transition="in" filter="fade">
                                      <p:cBhvr>
                                        <p:cTn id="16" dur="2000"/>
                                        <p:tgtEl>
                                          <p:spTgt spid="337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53" presetClass="entr" presetSubtype="0" fill="hold" nodeType="withEffect">
                                  <p:stCondLst>
                                    <p:cond delay="0"/>
                                  </p:stCondLst>
                                  <p:childTnLst>
                                    <p:set>
                                      <p:cBhvr>
                                        <p:cTn id="23" dur="1" fill="hold">
                                          <p:stCondLst>
                                            <p:cond delay="0"/>
                                          </p:stCondLst>
                                        </p:cTn>
                                        <p:tgtEl>
                                          <p:spTgt spid="33800"/>
                                        </p:tgtEl>
                                        <p:attrNameLst>
                                          <p:attrName>style.visibility</p:attrName>
                                        </p:attrNameLst>
                                      </p:cBhvr>
                                      <p:to>
                                        <p:strVal val="visible"/>
                                      </p:to>
                                    </p:set>
                                    <p:anim calcmode="lin" valueType="num">
                                      <p:cBhvr>
                                        <p:cTn id="24" dur="1000" fill="hold"/>
                                        <p:tgtEl>
                                          <p:spTgt spid="33800"/>
                                        </p:tgtEl>
                                        <p:attrNameLst>
                                          <p:attrName>ppt_w</p:attrName>
                                        </p:attrNameLst>
                                      </p:cBhvr>
                                      <p:tavLst>
                                        <p:tav tm="0">
                                          <p:val>
                                            <p:fltVal val="0"/>
                                          </p:val>
                                        </p:tav>
                                        <p:tav tm="100000">
                                          <p:val>
                                            <p:strVal val="#ppt_w"/>
                                          </p:val>
                                        </p:tav>
                                      </p:tavLst>
                                    </p:anim>
                                    <p:anim calcmode="lin" valueType="num">
                                      <p:cBhvr>
                                        <p:cTn id="25" dur="1000" fill="hold"/>
                                        <p:tgtEl>
                                          <p:spTgt spid="33800"/>
                                        </p:tgtEl>
                                        <p:attrNameLst>
                                          <p:attrName>ppt_h</p:attrName>
                                        </p:attrNameLst>
                                      </p:cBhvr>
                                      <p:tavLst>
                                        <p:tav tm="0">
                                          <p:val>
                                            <p:fltVal val="0"/>
                                          </p:val>
                                        </p:tav>
                                        <p:tav tm="100000">
                                          <p:val>
                                            <p:strVal val="#ppt_h"/>
                                          </p:val>
                                        </p:tav>
                                      </p:tavLst>
                                    </p:anim>
                                    <p:animEffect transition="in" filter="fade">
                                      <p:cBhvr>
                                        <p:cTn id="26" dur="1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aettenschweiler"/>
        <a:ea typeface=""/>
        <a:cs typeface=""/>
      </a:majorFont>
      <a:minorFont>
        <a:latin typeface="Franklin Gothic Demi C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excellence_in_education</Template>
  <TotalTime>234</TotalTime>
  <Words>563</Words>
  <Application>Microsoft Office PowerPoint</Application>
  <PresentationFormat>Экран (4:3)</PresentationFormat>
  <Paragraphs>87</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Default Design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Larisa</dc:creator>
  <cp:lastModifiedBy>Larisa</cp:lastModifiedBy>
  <cp:revision>42</cp:revision>
  <dcterms:created xsi:type="dcterms:W3CDTF">2012-10-02T14:20:20Z</dcterms:created>
  <dcterms:modified xsi:type="dcterms:W3CDTF">2012-10-04T11:49:46Z</dcterms:modified>
</cp:coreProperties>
</file>