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285" r:id="rId3"/>
    <p:sldId id="260" r:id="rId4"/>
    <p:sldId id="277" r:id="rId5"/>
    <p:sldId id="283" r:id="rId6"/>
    <p:sldId id="280" r:id="rId7"/>
    <p:sldId id="271" r:id="rId8"/>
    <p:sldId id="282" r:id="rId9"/>
    <p:sldId id="273" r:id="rId10"/>
    <p:sldId id="262" r:id="rId11"/>
    <p:sldId id="259" r:id="rId12"/>
    <p:sldId id="286" r:id="rId13"/>
    <p:sldId id="287" r:id="rId14"/>
    <p:sldId id="288"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9462" autoAdjust="0"/>
  </p:normalViewPr>
  <p:slideViewPr>
    <p:cSldViewPr>
      <p:cViewPr>
        <p:scale>
          <a:sx n="68" d="100"/>
          <a:sy n="68" d="100"/>
        </p:scale>
        <p:origin x="-1242" y="-9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E06FB44-88BA-456F-ACEE-2F9BBD42BB28}" type="datetimeFigureOut">
              <a:rPr lang="ru-RU"/>
              <a:pPr>
                <a:defRPr/>
              </a:pPr>
              <a:t>04.10.2012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0A36701-7573-4784-A81D-0B1C951B6F5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84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906324-2923-4D9C-9A01-2824CCA0C3D2}" type="slidenum">
              <a:rPr lang="ru-RU"/>
              <a:pPr fontAlgn="base">
                <a:spcBef>
                  <a:spcPct val="0"/>
                </a:spcBef>
                <a:spcAft>
                  <a:spcPct val="0"/>
                </a:spcAft>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429000"/>
            <a:ext cx="8153400" cy="1066800"/>
          </a:xfrm>
        </p:spPr>
        <p:txBody>
          <a:bodyPr/>
          <a:lstStyle>
            <a:lvl1pPr>
              <a:defRPr sz="4800" b="1">
                <a:solidFill>
                  <a:srgbClr val="FFE173"/>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152400" y="4495800"/>
            <a:ext cx="5257800" cy="685800"/>
          </a:xfrm>
        </p:spPr>
        <p:txBody>
          <a:bodyPr/>
          <a:lstStyle>
            <a:lvl1pPr marL="0" indent="0">
              <a:buFontTx/>
              <a:buNone/>
              <a:defRPr>
                <a:solidFill>
                  <a:schemeClr val="bg1"/>
                </a:solidFill>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p:txBody>
          <a:bodyPr/>
          <a:lstStyle>
            <a:lvl1pPr>
              <a:defRPr smtClean="0"/>
            </a:lvl1pPr>
          </a:lstStyle>
          <a:p>
            <a:pPr>
              <a:defRPr/>
            </a:pPr>
            <a:fld id="{1C25E090-253B-416A-A773-2CD92CD55FD4}" type="datetimeFigureOut">
              <a:rPr lang="ru-RU"/>
              <a:pPr>
                <a:defRPr/>
              </a:pPr>
              <a:t>04.10.2012</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smtClean="0"/>
            </a:lvl1pPr>
          </a:lstStyle>
          <a:p>
            <a:pPr>
              <a:defRPr/>
            </a:pPr>
            <a:fld id="{FE7F3F48-7DC7-426C-A7B4-A800DFBB24B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614747A-56CA-41CD-9B13-51BFDCDFF588}" type="datetimeFigureOut">
              <a:rPr lang="ru-RU"/>
              <a:pPr>
                <a:defRPr/>
              </a:pPr>
              <a:t>04.10.2012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5671D69-0433-4E72-941C-2835645A25C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0"/>
            <a:ext cx="20574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019800" cy="61261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19986A1E-AC5F-4375-8DC4-002D15EED358}" type="datetimeFigureOut">
              <a:rPr lang="ru-RU"/>
              <a:pPr>
                <a:defRPr/>
              </a:pPr>
              <a:t>04.10.2012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E57E504-33B9-4210-B8EC-296B0E038D5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90ED2BF-822B-41B5-A2AE-B8FA8EAF263C}" type="datetimeFigureOut">
              <a:rPr lang="ru-RU"/>
              <a:pPr>
                <a:defRPr/>
              </a:pPr>
              <a:t>04.10.2012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454FD99-2CE2-433E-AEE8-7AE624B3231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CA6D48C-BB71-4172-9975-A068EC5B8EF3}" type="datetimeFigureOut">
              <a:rPr lang="ru-RU"/>
              <a:pPr>
                <a:defRPr/>
              </a:pPr>
              <a:t>04.10.2012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B3231A9-7B99-4B3C-80E5-6429B81C5A7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534A7803-14CA-434F-808A-B68F07242265}" type="datetimeFigureOut">
              <a:rPr lang="ru-RU"/>
              <a:pPr>
                <a:defRPr/>
              </a:pPr>
              <a:t>04.10.2012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9EF2E54-8DE6-4143-B567-ABC513291E7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0980CFBE-CDCF-4876-B5B7-3A7CA9CA2B9E}" type="datetimeFigureOut">
              <a:rPr lang="ru-RU"/>
              <a:pPr>
                <a:defRPr/>
              </a:pPr>
              <a:t>04.10.2012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06A5450-479B-4405-84E6-2A7003941EA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06CE48BF-CA25-474B-AE4D-969A941A5C8D}" type="datetimeFigureOut">
              <a:rPr lang="ru-RU"/>
              <a:pPr>
                <a:defRPr/>
              </a:pPr>
              <a:t>04.10.2012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B7D672F-35B8-4A01-8954-8C1A8667E98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B6FB8E1-EE43-4B7F-B464-42E41FD9F5D8}" type="datetimeFigureOut">
              <a:rPr lang="ru-RU"/>
              <a:pPr>
                <a:defRPr/>
              </a:pPr>
              <a:t>04.10.2012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A800D3C-64F4-430D-9747-C38A600C04D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BDA53DD0-263A-4534-80D8-806A0087B6AC}" type="datetimeFigureOut">
              <a:rPr lang="ru-RU"/>
              <a:pPr>
                <a:defRPr/>
              </a:pPr>
              <a:t>04.10.2012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6EC132B-B9F9-4E35-901C-8B6E9A87F9C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48ADDDB-ED0A-4280-A15A-D5FA0A49AD1A}" type="datetimeFigureOut">
              <a:rPr lang="ru-RU"/>
              <a:pPr>
                <a:defRPr/>
              </a:pPr>
              <a:t>04.10.2012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C8D5ED1-3C6D-4109-AC3D-1C0D17F2183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37B349D8-9524-4FE6-BBC7-49BDEF211D62}" type="datetimeFigureOut">
              <a:rPr lang="ru-RU"/>
              <a:pPr>
                <a:defRPr/>
              </a:pPr>
              <a:t>04.10.2012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BAA61FFA-CFDE-40A2-B0FC-75D9F6F6C10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defRPr sz="4000">
          <a:solidFill>
            <a:srgbClr val="336699"/>
          </a:solidFill>
          <a:latin typeface="+mj-lt"/>
          <a:ea typeface="+mj-ea"/>
          <a:cs typeface="+mj-cs"/>
        </a:defRPr>
      </a:lvl1pPr>
      <a:lvl2pPr algn="l" rtl="0" fontAlgn="base">
        <a:spcBef>
          <a:spcPct val="0"/>
        </a:spcBef>
        <a:spcAft>
          <a:spcPct val="0"/>
        </a:spcAft>
        <a:defRPr sz="4000">
          <a:solidFill>
            <a:srgbClr val="336699"/>
          </a:solidFill>
          <a:latin typeface="Times New Roman" pitchFamily="18" charset="0"/>
        </a:defRPr>
      </a:lvl2pPr>
      <a:lvl3pPr algn="l" rtl="0" fontAlgn="base">
        <a:spcBef>
          <a:spcPct val="0"/>
        </a:spcBef>
        <a:spcAft>
          <a:spcPct val="0"/>
        </a:spcAft>
        <a:defRPr sz="4000">
          <a:solidFill>
            <a:srgbClr val="336699"/>
          </a:solidFill>
          <a:latin typeface="Times New Roman" pitchFamily="18" charset="0"/>
        </a:defRPr>
      </a:lvl3pPr>
      <a:lvl4pPr algn="l" rtl="0" fontAlgn="base">
        <a:spcBef>
          <a:spcPct val="0"/>
        </a:spcBef>
        <a:spcAft>
          <a:spcPct val="0"/>
        </a:spcAft>
        <a:defRPr sz="4000">
          <a:solidFill>
            <a:srgbClr val="336699"/>
          </a:solidFill>
          <a:latin typeface="Times New Roman" pitchFamily="18" charset="0"/>
        </a:defRPr>
      </a:lvl4pPr>
      <a:lvl5pPr algn="l" rtl="0" fontAlgn="base">
        <a:spcBef>
          <a:spcPct val="0"/>
        </a:spcBef>
        <a:spcAft>
          <a:spcPct val="0"/>
        </a:spcAft>
        <a:defRPr sz="4000">
          <a:solidFill>
            <a:srgbClr val="336699"/>
          </a:solidFill>
          <a:latin typeface="Times New Roman" pitchFamily="18" charset="0"/>
        </a:defRPr>
      </a:lvl5pPr>
      <a:lvl6pPr marL="457200" algn="l" rtl="0" eaLnBrk="1" fontAlgn="base" hangingPunct="1">
        <a:spcBef>
          <a:spcPct val="0"/>
        </a:spcBef>
        <a:spcAft>
          <a:spcPct val="0"/>
        </a:spcAft>
        <a:defRPr sz="4000">
          <a:solidFill>
            <a:srgbClr val="336699"/>
          </a:solidFill>
          <a:latin typeface="Times New Roman" pitchFamily="18" charset="0"/>
        </a:defRPr>
      </a:lvl6pPr>
      <a:lvl7pPr marL="914400" algn="l" rtl="0" eaLnBrk="1" fontAlgn="base" hangingPunct="1">
        <a:spcBef>
          <a:spcPct val="0"/>
        </a:spcBef>
        <a:spcAft>
          <a:spcPct val="0"/>
        </a:spcAft>
        <a:defRPr sz="4000">
          <a:solidFill>
            <a:srgbClr val="336699"/>
          </a:solidFill>
          <a:latin typeface="Times New Roman" pitchFamily="18" charset="0"/>
        </a:defRPr>
      </a:lvl7pPr>
      <a:lvl8pPr marL="1371600" algn="l" rtl="0" eaLnBrk="1" fontAlgn="base" hangingPunct="1">
        <a:spcBef>
          <a:spcPct val="0"/>
        </a:spcBef>
        <a:spcAft>
          <a:spcPct val="0"/>
        </a:spcAft>
        <a:defRPr sz="4000">
          <a:solidFill>
            <a:srgbClr val="336699"/>
          </a:solidFill>
          <a:latin typeface="Times New Roman" pitchFamily="18" charset="0"/>
        </a:defRPr>
      </a:lvl8pPr>
      <a:lvl9pPr marL="1828800" algn="l" rtl="0" eaLnBrk="1" fontAlgn="base" hangingPunct="1">
        <a:spcBef>
          <a:spcPct val="0"/>
        </a:spcBef>
        <a:spcAft>
          <a:spcPct val="0"/>
        </a:spcAft>
        <a:defRPr sz="4000">
          <a:solidFill>
            <a:srgbClr val="336699"/>
          </a:solidFill>
          <a:latin typeface="Times New Roman" pitchFamily="18" charset="0"/>
        </a:defRPr>
      </a:lvl9pPr>
    </p:titleStyle>
    <p:bodyStyle>
      <a:lvl1pPr marL="342900" indent="-342900" algn="l" rtl="0" fontAlgn="base">
        <a:spcBef>
          <a:spcPct val="20000"/>
        </a:spcBef>
        <a:spcAft>
          <a:spcPct val="0"/>
        </a:spcAft>
        <a:buChar char="•"/>
        <a:defRPr sz="2800">
          <a:solidFill>
            <a:srgbClr val="336699"/>
          </a:solidFill>
          <a:latin typeface="+mn-lt"/>
          <a:ea typeface="+mn-ea"/>
          <a:cs typeface="+mn-cs"/>
        </a:defRPr>
      </a:lvl1pPr>
      <a:lvl2pPr marL="742950" indent="-285750" algn="l" rtl="0" fontAlgn="base">
        <a:spcBef>
          <a:spcPct val="20000"/>
        </a:spcBef>
        <a:spcAft>
          <a:spcPct val="0"/>
        </a:spcAft>
        <a:buChar char="–"/>
        <a:defRPr sz="2400">
          <a:solidFill>
            <a:srgbClr val="336699"/>
          </a:solidFill>
          <a:latin typeface="+mn-lt"/>
        </a:defRPr>
      </a:lvl2pPr>
      <a:lvl3pPr marL="1143000" indent="-228600" algn="l" rtl="0" fontAlgn="base">
        <a:spcBef>
          <a:spcPct val="20000"/>
        </a:spcBef>
        <a:spcAft>
          <a:spcPct val="0"/>
        </a:spcAft>
        <a:buChar char="•"/>
        <a:defRPr sz="2000">
          <a:solidFill>
            <a:srgbClr val="336699"/>
          </a:solidFill>
          <a:latin typeface="+mn-lt"/>
        </a:defRPr>
      </a:lvl3pPr>
      <a:lvl4pPr marL="1600200" indent="-228600" algn="l" rtl="0" fontAlgn="base">
        <a:spcBef>
          <a:spcPct val="20000"/>
        </a:spcBef>
        <a:spcAft>
          <a:spcPct val="0"/>
        </a:spcAft>
        <a:buChar char="–"/>
        <a:defRPr>
          <a:solidFill>
            <a:srgbClr val="336699"/>
          </a:solidFill>
          <a:latin typeface="+mn-lt"/>
        </a:defRPr>
      </a:lvl4pPr>
      <a:lvl5pPr marL="2057400" indent="-228600" algn="l" rtl="0" fontAlgn="base">
        <a:spcBef>
          <a:spcPct val="20000"/>
        </a:spcBef>
        <a:spcAft>
          <a:spcPct val="0"/>
        </a:spcAft>
        <a:buChar char="»"/>
        <a:defRPr>
          <a:solidFill>
            <a:srgbClr val="336699"/>
          </a:solidFill>
          <a:latin typeface="+mn-lt"/>
        </a:defRPr>
      </a:lvl5pPr>
      <a:lvl6pPr marL="2514600" indent="-228600" algn="l" rtl="0" eaLnBrk="1" fontAlgn="base" hangingPunct="1">
        <a:spcBef>
          <a:spcPct val="20000"/>
        </a:spcBef>
        <a:spcAft>
          <a:spcPct val="0"/>
        </a:spcAft>
        <a:buChar char="»"/>
        <a:defRPr>
          <a:solidFill>
            <a:srgbClr val="336699"/>
          </a:solidFill>
          <a:latin typeface="+mn-lt"/>
        </a:defRPr>
      </a:lvl6pPr>
      <a:lvl7pPr marL="2971800" indent="-228600" algn="l" rtl="0" eaLnBrk="1" fontAlgn="base" hangingPunct="1">
        <a:spcBef>
          <a:spcPct val="20000"/>
        </a:spcBef>
        <a:spcAft>
          <a:spcPct val="0"/>
        </a:spcAft>
        <a:buChar char="»"/>
        <a:defRPr>
          <a:solidFill>
            <a:srgbClr val="336699"/>
          </a:solidFill>
          <a:latin typeface="+mn-lt"/>
        </a:defRPr>
      </a:lvl7pPr>
      <a:lvl8pPr marL="3429000" indent="-228600" algn="l" rtl="0" eaLnBrk="1" fontAlgn="base" hangingPunct="1">
        <a:spcBef>
          <a:spcPct val="20000"/>
        </a:spcBef>
        <a:spcAft>
          <a:spcPct val="0"/>
        </a:spcAft>
        <a:buChar char="»"/>
        <a:defRPr>
          <a:solidFill>
            <a:srgbClr val="336699"/>
          </a:solidFill>
          <a:latin typeface="+mn-lt"/>
        </a:defRPr>
      </a:lvl8pPr>
      <a:lvl9pPr marL="3886200" indent="-228600" algn="l" rtl="0" eaLnBrk="1" fontAlgn="base" hangingPunct="1">
        <a:spcBef>
          <a:spcPct val="20000"/>
        </a:spcBef>
        <a:spcAft>
          <a:spcPct val="0"/>
        </a:spcAft>
        <a:buChar char="»"/>
        <a:defRPr>
          <a:solidFill>
            <a:srgbClr val="3366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hatunovsky.ru/spbtrip/3/26/"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hellopiter.ru/Monument_to_peter_photo.html"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www.schaman.ru/archives/2373" TargetMode="External"/><Relationship Id="rId5" Type="http://schemas.openxmlformats.org/officeDocument/2006/relationships/image" Target="../media/image22.jpeg"/><Relationship Id="rId4" Type="http://schemas.openxmlformats.org/officeDocument/2006/relationships/hyperlink" Target="http://www.bochkavpechatleniy.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asskievorota.ru/313.htm"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Rastrelli."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persons-info.com/persons/RASTRELLI_Bartolomeo_Karlo/"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hellopiter.ru/Monument_to_peter_photo.html" TargetMode="Externa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hellopiter.ru/Monument_to_peter_photo.html"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hellopiter.ru/Monument_to_peter_photo.html"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5076825" y="5013325"/>
            <a:ext cx="184150" cy="369888"/>
          </a:xfrm>
          <a:prstGeom prst="rect">
            <a:avLst/>
          </a:prstGeom>
          <a:noFill/>
          <a:ln w="9525">
            <a:noFill/>
            <a:miter lim="800000"/>
            <a:headEnd/>
            <a:tailEnd/>
          </a:ln>
        </p:spPr>
        <p:txBody>
          <a:bodyPr wrap="none">
            <a:spAutoFit/>
          </a:bodyPr>
          <a:lstStyle/>
          <a:p>
            <a:endParaRPr lang="ru-RU">
              <a:latin typeface="Times New Roman" pitchFamily="18" charset="0"/>
            </a:endParaRPr>
          </a:p>
        </p:txBody>
      </p:sp>
      <p:sp>
        <p:nvSpPr>
          <p:cNvPr id="3075" name="TextBox 3"/>
          <p:cNvSpPr txBox="1">
            <a:spLocks noChangeArrowheads="1"/>
          </p:cNvSpPr>
          <p:nvPr/>
        </p:nvSpPr>
        <p:spPr bwMode="auto">
          <a:xfrm>
            <a:off x="5148263" y="5876925"/>
            <a:ext cx="184150" cy="369888"/>
          </a:xfrm>
          <a:prstGeom prst="rect">
            <a:avLst/>
          </a:prstGeom>
          <a:noFill/>
          <a:ln w="9525">
            <a:noFill/>
            <a:miter lim="800000"/>
            <a:headEnd/>
            <a:tailEnd/>
          </a:ln>
        </p:spPr>
        <p:txBody>
          <a:bodyPr wrap="none">
            <a:spAutoFit/>
          </a:bodyPr>
          <a:lstStyle/>
          <a:p>
            <a:endParaRPr lang="ru-RU">
              <a:latin typeface="Times New Roman" pitchFamily="18" charset="0"/>
            </a:endParaRPr>
          </a:p>
        </p:txBody>
      </p:sp>
      <p:sp>
        <p:nvSpPr>
          <p:cNvPr id="3076" name="TextBox 7"/>
          <p:cNvSpPr txBox="1">
            <a:spLocks noChangeArrowheads="1"/>
          </p:cNvSpPr>
          <p:nvPr/>
        </p:nvSpPr>
        <p:spPr bwMode="auto">
          <a:xfrm>
            <a:off x="4643438" y="1557338"/>
            <a:ext cx="4284662" cy="1938337"/>
          </a:xfrm>
          <a:prstGeom prst="rect">
            <a:avLst/>
          </a:prstGeom>
          <a:noFill/>
          <a:ln w="9525">
            <a:noFill/>
            <a:miter lim="800000"/>
            <a:headEnd/>
            <a:tailEnd/>
          </a:ln>
        </p:spPr>
        <p:txBody>
          <a:bodyPr>
            <a:spAutoFit/>
          </a:bodyPr>
          <a:lstStyle/>
          <a:p>
            <a:pPr algn="ctr"/>
            <a:r>
              <a:rPr lang="en-US" sz="4000">
                <a:solidFill>
                  <a:srgbClr val="002060"/>
                </a:solidFill>
                <a:latin typeface="Bernard MT Condensed" pitchFamily="18" charset="0"/>
              </a:rPr>
              <a:t>The Monument to Peter I</a:t>
            </a:r>
            <a:endParaRPr lang="ru-RU" sz="4000">
              <a:solidFill>
                <a:srgbClr val="002060"/>
              </a:solidFill>
              <a:latin typeface="Bernard MT Condensed" pitchFamily="18" charset="0"/>
            </a:endParaRPr>
          </a:p>
          <a:p>
            <a:pPr algn="ctr"/>
            <a:r>
              <a:rPr lang="en-US" sz="4000">
                <a:solidFill>
                  <a:srgbClr val="002060"/>
                </a:solidFill>
                <a:latin typeface="Bernard MT Condensed" pitchFamily="18" charset="0"/>
              </a:rPr>
              <a:t> in Maple Alley</a:t>
            </a:r>
            <a:endParaRPr lang="ru-RU" sz="4000">
              <a:solidFill>
                <a:srgbClr val="002060"/>
              </a:solidFill>
              <a:latin typeface="Times New Roman" pitchFamily="18" charset="0"/>
            </a:endParaRPr>
          </a:p>
        </p:txBody>
      </p:sp>
      <p:sp>
        <p:nvSpPr>
          <p:cNvPr id="9" name="TextBox 8"/>
          <p:cNvSpPr txBox="1"/>
          <p:nvPr/>
        </p:nvSpPr>
        <p:spPr>
          <a:xfrm>
            <a:off x="3924300" y="260350"/>
            <a:ext cx="4824413" cy="400050"/>
          </a:xfrm>
          <a:prstGeom prst="rect">
            <a:avLst/>
          </a:prstGeom>
          <a:noFill/>
        </p:spPr>
        <p:txBody>
          <a:bodyPr>
            <a:spAutoFit/>
          </a:bodyPr>
          <a:lstStyle/>
          <a:p>
            <a:pPr fontAlgn="auto">
              <a:spcBef>
                <a:spcPts val="0"/>
              </a:spcBef>
              <a:spcAft>
                <a:spcPts val="0"/>
              </a:spcAft>
              <a:defRPr/>
            </a:pPr>
            <a:r>
              <a:rPr lang="ru-RU" sz="2000" dirty="0">
                <a:solidFill>
                  <a:schemeClr val="tx2">
                    <a:lumMod val="25000"/>
                  </a:schemeClr>
                </a:solidFill>
                <a:latin typeface="+mn-lt"/>
                <a:cs typeface="+mn-cs"/>
              </a:rPr>
              <a:t>Презентация к учебнику М.А. </a:t>
            </a:r>
            <a:r>
              <a:rPr lang="ru-RU" sz="2000" dirty="0" err="1">
                <a:solidFill>
                  <a:schemeClr val="tx2">
                    <a:lumMod val="25000"/>
                  </a:schemeClr>
                </a:solidFill>
                <a:latin typeface="+mn-lt"/>
                <a:cs typeface="+mn-cs"/>
              </a:rPr>
              <a:t>Гацкевич</a:t>
            </a:r>
            <a:endParaRPr lang="ru-RU" sz="2000" dirty="0">
              <a:solidFill>
                <a:schemeClr val="tx2">
                  <a:lumMod val="25000"/>
                </a:schemeClr>
              </a:solidFill>
              <a:latin typeface="+mn-lt"/>
              <a:cs typeface="+mn-cs"/>
            </a:endParaRPr>
          </a:p>
        </p:txBody>
      </p:sp>
      <p:sp>
        <p:nvSpPr>
          <p:cNvPr id="10" name="TextBox 9"/>
          <p:cNvSpPr txBox="1"/>
          <p:nvPr/>
        </p:nvSpPr>
        <p:spPr>
          <a:xfrm>
            <a:off x="4572000" y="5516563"/>
            <a:ext cx="4392613" cy="1016000"/>
          </a:xfrm>
          <a:prstGeom prst="rect">
            <a:avLst/>
          </a:prstGeom>
          <a:noFill/>
        </p:spPr>
        <p:txBody>
          <a:bodyPr>
            <a:spAutoFit/>
          </a:bodyPr>
          <a:lstStyle/>
          <a:p>
            <a:pPr algn="r" fontAlgn="auto">
              <a:spcBef>
                <a:spcPts val="0"/>
              </a:spcBef>
              <a:spcAft>
                <a:spcPts val="0"/>
              </a:spcAft>
              <a:defRPr/>
            </a:pPr>
            <a:r>
              <a:rPr lang="ru-RU" sz="2000" dirty="0">
                <a:solidFill>
                  <a:schemeClr val="tx2">
                    <a:lumMod val="10000"/>
                  </a:schemeClr>
                </a:solidFill>
                <a:latin typeface="+mn-lt"/>
                <a:cs typeface="+mn-cs"/>
              </a:rPr>
              <a:t>          Учитель английского языка</a:t>
            </a:r>
          </a:p>
          <a:p>
            <a:pPr algn="r" fontAlgn="auto">
              <a:spcBef>
                <a:spcPts val="0"/>
              </a:spcBef>
              <a:spcAft>
                <a:spcPts val="0"/>
              </a:spcAft>
              <a:defRPr/>
            </a:pPr>
            <a:r>
              <a:rPr lang="ru-RU" dirty="0">
                <a:solidFill>
                  <a:schemeClr val="tx2">
                    <a:lumMod val="10000"/>
                  </a:schemeClr>
                </a:solidFill>
                <a:latin typeface="+mn-lt"/>
                <a:cs typeface="+mn-cs"/>
              </a:rPr>
              <a:t>ГБОУ СОШ № 180 Санкт-Петербург</a:t>
            </a:r>
          </a:p>
          <a:p>
            <a:pPr algn="r" fontAlgn="auto">
              <a:spcBef>
                <a:spcPts val="0"/>
              </a:spcBef>
              <a:spcAft>
                <a:spcPts val="0"/>
              </a:spcAft>
              <a:defRPr/>
            </a:pPr>
            <a:r>
              <a:rPr lang="ru-RU" sz="2000" dirty="0">
                <a:solidFill>
                  <a:schemeClr val="tx2">
                    <a:lumMod val="10000"/>
                  </a:schemeClr>
                </a:solidFill>
                <a:latin typeface="+mn-lt"/>
                <a:cs typeface="+mn-cs"/>
              </a:rPr>
              <a:t>                 </a:t>
            </a:r>
            <a:r>
              <a:rPr lang="ru-RU" sz="2000" b="1" dirty="0">
                <a:solidFill>
                  <a:schemeClr val="tx2">
                    <a:lumMod val="10000"/>
                  </a:schemeClr>
                </a:solidFill>
                <a:latin typeface="+mn-lt"/>
                <a:cs typeface="+mn-cs"/>
              </a:rPr>
              <a:t>Дмитрук Л.Е.</a:t>
            </a:r>
            <a:endParaRPr lang="ru-RU" sz="2000" b="1" dirty="0">
              <a:solidFill>
                <a:schemeClr val="tx2">
                  <a:lumMod val="10000"/>
                </a:schemeClr>
              </a:solidFill>
              <a:latin typeface="+mn-lt"/>
              <a:cs typeface="+mn-cs"/>
            </a:endParaRPr>
          </a:p>
        </p:txBody>
      </p:sp>
      <p:pic>
        <p:nvPicPr>
          <p:cNvPr id="23554" name="Picture 2" descr="Памятник Петру I"/>
          <p:cNvPicPr>
            <a:picLocks noChangeAspect="1" noChangeArrowheads="1"/>
          </p:cNvPicPr>
          <p:nvPr/>
        </p:nvPicPr>
        <p:blipFill>
          <a:blip r:embed="rId3" cstate="print"/>
          <a:srcRect l="29371"/>
          <a:stretch>
            <a:fillRect/>
          </a:stretch>
        </p:blipFill>
        <p:spPr bwMode="auto">
          <a:xfrm>
            <a:off x="467544" y="1052736"/>
            <a:ext cx="4195970" cy="4248472"/>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
        <p:nvSpPr>
          <p:cNvPr id="3080" name="Прямоугольник 10"/>
          <p:cNvSpPr>
            <a:spLocks noChangeArrowheads="1"/>
          </p:cNvSpPr>
          <p:nvPr/>
        </p:nvSpPr>
        <p:spPr bwMode="auto">
          <a:xfrm>
            <a:off x="1547813" y="5373688"/>
            <a:ext cx="2312987" cy="276225"/>
          </a:xfrm>
          <a:prstGeom prst="rect">
            <a:avLst/>
          </a:prstGeom>
          <a:noFill/>
          <a:ln w="9525">
            <a:noFill/>
            <a:miter lim="800000"/>
            <a:headEnd/>
            <a:tailEnd/>
          </a:ln>
        </p:spPr>
        <p:txBody>
          <a:bodyPr wrap="none">
            <a:spAutoFit/>
          </a:bodyPr>
          <a:lstStyle/>
          <a:p>
            <a:r>
              <a:rPr lang="en-US" sz="1200">
                <a:latin typeface="Times New Roman" pitchFamily="18" charset="0"/>
                <a:hlinkClick r:id="rId4"/>
              </a:rPr>
              <a:t>http://shatunovsky.ru/spbtrip/3/26/</a:t>
            </a:r>
            <a:endParaRPr lang="ru-RU" sz="1200">
              <a:latin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M kozlovsky.jpg"/>
          <p:cNvPicPr>
            <a:picLocks noChangeAspect="1" noChangeArrowheads="1"/>
          </p:cNvPicPr>
          <p:nvPr/>
        </p:nvPicPr>
        <p:blipFill>
          <a:blip r:embed="rId2" cstate="print"/>
          <a:srcRect/>
          <a:stretch>
            <a:fillRect/>
          </a:stretch>
        </p:blipFill>
        <p:spPr bwMode="auto">
          <a:xfrm>
            <a:off x="395288" y="1557338"/>
            <a:ext cx="3913187" cy="4995862"/>
          </a:xfrm>
          <a:prstGeom prst="rect">
            <a:avLst/>
          </a:prstGeom>
          <a:ln>
            <a:noFill/>
          </a:ln>
          <a:effectLst>
            <a:outerShdw blurRad="292100" dist="139700" dir="2700000" algn="tl" rotWithShape="0">
              <a:srgbClr val="333333">
                <a:alpha val="65000"/>
              </a:srgbClr>
            </a:outerShdw>
          </a:effectLst>
        </p:spPr>
      </p:pic>
      <p:sp>
        <p:nvSpPr>
          <p:cNvPr id="12291" name="Прямоугольник 4"/>
          <p:cNvSpPr>
            <a:spLocks noChangeArrowheads="1"/>
          </p:cNvSpPr>
          <p:nvPr/>
        </p:nvSpPr>
        <p:spPr bwMode="auto">
          <a:xfrm>
            <a:off x="5795963" y="6381750"/>
            <a:ext cx="2028825" cy="246063"/>
          </a:xfrm>
          <a:prstGeom prst="rect">
            <a:avLst/>
          </a:prstGeom>
          <a:noFill/>
          <a:ln w="9525">
            <a:noFill/>
            <a:miter lim="800000"/>
            <a:headEnd/>
            <a:tailEnd/>
          </a:ln>
        </p:spPr>
        <p:txBody>
          <a:bodyPr wrap="none">
            <a:spAutoFit/>
          </a:bodyPr>
          <a:lstStyle/>
          <a:p>
            <a:r>
              <a:rPr lang="en-US" sz="1000">
                <a:latin typeface="Times New Roman" pitchFamily="18" charset="0"/>
                <a:hlinkClick r:id="rId3"/>
              </a:rPr>
              <a:t>http://commons.wikimedia.org/wiki</a:t>
            </a:r>
            <a:endParaRPr lang="ru-RU" sz="1000">
              <a:latin typeface="Times New Roman" pitchFamily="18" charset="0"/>
            </a:endParaRPr>
          </a:p>
        </p:txBody>
      </p:sp>
      <p:sp>
        <p:nvSpPr>
          <p:cNvPr id="6" name="Прямоугольник 5"/>
          <p:cNvSpPr>
            <a:spLocks noChangeArrowheads="1"/>
          </p:cNvSpPr>
          <p:nvPr/>
        </p:nvSpPr>
        <p:spPr bwMode="auto">
          <a:xfrm>
            <a:off x="827088" y="188913"/>
            <a:ext cx="6337300" cy="830262"/>
          </a:xfrm>
          <a:prstGeom prst="rect">
            <a:avLst/>
          </a:prstGeom>
          <a:noFill/>
          <a:ln w="9525">
            <a:noFill/>
            <a:miter lim="800000"/>
            <a:headEnd/>
            <a:tailEnd/>
          </a:ln>
        </p:spPr>
        <p:txBody>
          <a:bodyPr>
            <a:spAutoFit/>
          </a:bodyPr>
          <a:lstStyle/>
          <a:p>
            <a:r>
              <a:rPr lang="en-US" sz="2400"/>
              <a:t>The bronze bas-reliefs were created by the sculptor Mikhail Kozlovsky. </a:t>
            </a:r>
            <a:endParaRPr lang="ru-RU" sz="2400"/>
          </a:p>
        </p:txBody>
      </p:sp>
      <p:sp>
        <p:nvSpPr>
          <p:cNvPr id="7" name="Прямоугольник 6"/>
          <p:cNvSpPr>
            <a:spLocks noChangeArrowheads="1"/>
          </p:cNvSpPr>
          <p:nvPr/>
        </p:nvSpPr>
        <p:spPr bwMode="auto">
          <a:xfrm>
            <a:off x="4716463" y="1628775"/>
            <a:ext cx="4248150" cy="4246563"/>
          </a:xfrm>
          <a:prstGeom prst="rect">
            <a:avLst/>
          </a:prstGeom>
          <a:noFill/>
          <a:ln w="9525">
            <a:noFill/>
            <a:miter lim="800000"/>
            <a:headEnd/>
            <a:tailEnd/>
          </a:ln>
        </p:spPr>
        <p:txBody>
          <a:bodyPr>
            <a:spAutoFit/>
          </a:bodyPr>
          <a:lstStyle/>
          <a:p>
            <a:pPr algn="ctr"/>
            <a:r>
              <a:rPr lang="en-US" b="1"/>
              <a:t>Mikhail Ivanovich Kozlovsky</a:t>
            </a:r>
            <a:r>
              <a:rPr lang="en-US"/>
              <a:t> </a:t>
            </a:r>
          </a:p>
          <a:p>
            <a:pPr algn="ctr"/>
            <a:r>
              <a:rPr lang="en-US"/>
              <a:t>(6 November 1753 – 30 September 1802) </a:t>
            </a:r>
          </a:p>
          <a:p>
            <a:pPr algn="just"/>
            <a:r>
              <a:rPr lang="en-US"/>
              <a:t>Was a Russian Neoclassical sculptor active during the Age of Enlightenment.</a:t>
            </a:r>
          </a:p>
          <a:p>
            <a:pPr algn="just"/>
            <a:r>
              <a:rPr lang="en-US"/>
              <a:t>Beginning his training at the Imperial Academy of Arts in 1764, he went to Rome in 1774 and then to Paris in 1779. In 1788, he returned to Paris with the task of superintending Russian students abroad. He was appointed a professor at the Academy of Arts in 1794 and instructed young sculptors in St Petersburg until his death.</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p:cTn id="13" dur="1000" fill="hold"/>
                                        <p:tgtEl>
                                          <p:spTgt spid="17410"/>
                                        </p:tgtEl>
                                        <p:attrNameLst>
                                          <p:attrName>ppt_w</p:attrName>
                                        </p:attrNameLst>
                                      </p:cBhvr>
                                      <p:tavLst>
                                        <p:tav tm="0">
                                          <p:val>
                                            <p:strVal val="#ppt_w*0.70"/>
                                          </p:val>
                                        </p:tav>
                                        <p:tav tm="100000">
                                          <p:val>
                                            <p:strVal val="#ppt_w"/>
                                          </p:val>
                                        </p:tav>
                                      </p:tavLst>
                                    </p:anim>
                                    <p:anim calcmode="lin" valueType="num">
                                      <p:cBhvr>
                                        <p:cTn id="14" dur="1000" fill="hold"/>
                                        <p:tgtEl>
                                          <p:spTgt spid="17410"/>
                                        </p:tgtEl>
                                        <p:attrNameLst>
                                          <p:attrName>ppt_h</p:attrName>
                                        </p:attrNameLst>
                                      </p:cBhvr>
                                      <p:tavLst>
                                        <p:tav tm="0">
                                          <p:val>
                                            <p:strVal val="#ppt_h"/>
                                          </p:val>
                                        </p:tav>
                                        <p:tav tm="100000">
                                          <p:val>
                                            <p:strVal val="#ppt_h"/>
                                          </p:val>
                                        </p:tav>
                                      </p:tavLst>
                                    </p:anim>
                                    <p:animEffect transition="in" filter="fade">
                                      <p:cBhvr>
                                        <p:cTn id="15" dur="1000"/>
                                        <p:tgtEl>
                                          <p:spTgt spid="174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a:spLocks noChangeArrowheads="1"/>
          </p:cNvSpPr>
          <p:nvPr/>
        </p:nvSpPr>
        <p:spPr bwMode="auto">
          <a:xfrm>
            <a:off x="827088" y="188913"/>
            <a:ext cx="6985000" cy="708025"/>
          </a:xfrm>
          <a:prstGeom prst="rect">
            <a:avLst/>
          </a:prstGeom>
          <a:noFill/>
          <a:ln w="9525">
            <a:noFill/>
            <a:miter lim="800000"/>
            <a:headEnd/>
            <a:tailEnd/>
          </a:ln>
        </p:spPr>
        <p:txBody>
          <a:bodyPr>
            <a:spAutoFit/>
          </a:bodyPr>
          <a:lstStyle/>
          <a:p>
            <a:r>
              <a:rPr lang="en-US" sz="2000"/>
              <a:t>In the left part of the bas-relief the Swedes are shown saving their king, Charles XII. He was wounded in the leg.</a:t>
            </a:r>
            <a:endParaRPr lang="ru-RU" sz="2000"/>
          </a:p>
        </p:txBody>
      </p:sp>
      <p:pic>
        <p:nvPicPr>
          <p:cNvPr id="13314" name="Picture 2" descr="Памятник Петру I у Михайловского замка.Рельеф.Битва при Гангуте"/>
          <p:cNvPicPr>
            <a:picLocks noChangeAspect="1" noChangeArrowheads="1"/>
          </p:cNvPicPr>
          <p:nvPr/>
        </p:nvPicPr>
        <p:blipFill>
          <a:blip r:embed="rId2" cstate="print"/>
          <a:srcRect/>
          <a:stretch>
            <a:fillRect/>
          </a:stretch>
        </p:blipFill>
        <p:spPr bwMode="auto">
          <a:xfrm>
            <a:off x="1475656" y="1484784"/>
            <a:ext cx="6240016" cy="4914014"/>
          </a:xfrm>
          <a:prstGeom prst="rect">
            <a:avLst/>
          </a:prstGeom>
          <a:ln>
            <a:noFill/>
          </a:ln>
          <a:effectLst>
            <a:softEdge rad="112500"/>
          </a:effectLst>
        </p:spPr>
      </p:pic>
      <p:sp>
        <p:nvSpPr>
          <p:cNvPr id="13316" name="Прямоугольник 14"/>
          <p:cNvSpPr>
            <a:spLocks noChangeArrowheads="1"/>
          </p:cNvSpPr>
          <p:nvPr/>
        </p:nvSpPr>
        <p:spPr bwMode="auto">
          <a:xfrm>
            <a:off x="2987675" y="6381750"/>
            <a:ext cx="3149600" cy="250825"/>
          </a:xfrm>
          <a:prstGeom prst="rect">
            <a:avLst/>
          </a:prstGeom>
          <a:noFill/>
          <a:ln w="9525">
            <a:noFill/>
            <a:miter lim="800000"/>
            <a:headEnd/>
            <a:tailEnd/>
          </a:ln>
        </p:spPr>
        <p:txBody>
          <a:bodyPr>
            <a:spAutoFit/>
          </a:bodyPr>
          <a:lstStyle/>
          <a:p>
            <a:r>
              <a:rPr lang="en-US" sz="1000">
                <a:latin typeface="Times New Roman" pitchFamily="18" charset="0"/>
                <a:hlinkClick r:id="rId3"/>
              </a:rPr>
              <a:t>http://hellopiter.ru/Monument_to_peter_photo.html</a:t>
            </a:r>
            <a:endParaRPr lang="ru-RU" sz="1000">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55"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 calcmode="lin" valueType="num">
                                      <p:cBhvr>
                                        <p:cTn id="10" dur="1000" fill="hold"/>
                                        <p:tgtEl>
                                          <p:spTgt spid="13314"/>
                                        </p:tgtEl>
                                        <p:attrNameLst>
                                          <p:attrName>ppt_w</p:attrName>
                                        </p:attrNameLst>
                                      </p:cBhvr>
                                      <p:tavLst>
                                        <p:tav tm="0">
                                          <p:val>
                                            <p:strVal val="#ppt_w*0.70"/>
                                          </p:val>
                                        </p:tav>
                                        <p:tav tm="100000">
                                          <p:val>
                                            <p:strVal val="#ppt_w"/>
                                          </p:val>
                                        </p:tav>
                                      </p:tavLst>
                                    </p:anim>
                                    <p:anim calcmode="lin" valueType="num">
                                      <p:cBhvr>
                                        <p:cTn id="11" dur="1000" fill="hold"/>
                                        <p:tgtEl>
                                          <p:spTgt spid="13314"/>
                                        </p:tgtEl>
                                        <p:attrNameLst>
                                          <p:attrName>ppt_h</p:attrName>
                                        </p:attrNameLst>
                                      </p:cBhvr>
                                      <p:tavLst>
                                        <p:tav tm="0">
                                          <p:val>
                                            <p:strVal val="#ppt_h"/>
                                          </p:val>
                                        </p:tav>
                                        <p:tav tm="100000">
                                          <p:val>
                                            <p:strVal val="#ppt_h"/>
                                          </p:val>
                                        </p:tav>
                                      </p:tavLst>
                                    </p:anim>
                                    <p:animEffect transition="in" filter="fade">
                                      <p:cBhvr>
                                        <p:cTn id="12"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611188" y="188913"/>
            <a:ext cx="7345362" cy="1016000"/>
          </a:xfrm>
          <a:prstGeom prst="rect">
            <a:avLst/>
          </a:prstGeom>
          <a:noFill/>
          <a:ln w="9525">
            <a:noFill/>
            <a:miter lim="800000"/>
            <a:headEnd/>
            <a:tailEnd/>
          </a:ln>
        </p:spPr>
        <p:txBody>
          <a:bodyPr>
            <a:spAutoFit/>
          </a:bodyPr>
          <a:lstStyle/>
          <a:p>
            <a:r>
              <a:rPr lang="en-US" sz="2000"/>
              <a:t>In the clouds, in the upper part of the bas-relief is Cancer the Crab, the sign of the Zodiac for June. The battle took place in June.</a:t>
            </a:r>
            <a:endParaRPr lang="ru-RU" sz="2000"/>
          </a:p>
        </p:txBody>
      </p:sp>
      <p:sp>
        <p:nvSpPr>
          <p:cNvPr id="7" name="Прямоугольник 6"/>
          <p:cNvSpPr>
            <a:spLocks noChangeArrowheads="1"/>
          </p:cNvSpPr>
          <p:nvPr/>
        </p:nvSpPr>
        <p:spPr bwMode="auto">
          <a:xfrm>
            <a:off x="4787900" y="5876925"/>
            <a:ext cx="3375025" cy="400050"/>
          </a:xfrm>
          <a:prstGeom prst="rect">
            <a:avLst/>
          </a:prstGeom>
          <a:noFill/>
          <a:ln w="9525">
            <a:noFill/>
            <a:miter lim="800000"/>
            <a:headEnd/>
            <a:tailEnd/>
          </a:ln>
        </p:spPr>
        <p:txBody>
          <a:bodyPr wrap="none">
            <a:spAutoFit/>
          </a:bodyPr>
          <a:lstStyle/>
          <a:p>
            <a:r>
              <a:rPr lang="en-US" sz="2000" b="1"/>
              <a:t>The Naval Fight of Gangut</a:t>
            </a:r>
            <a:endParaRPr lang="ru-RU" sz="2000" b="1">
              <a:latin typeface="Times New Roman" pitchFamily="18" charset="0"/>
            </a:endParaRPr>
          </a:p>
        </p:txBody>
      </p:sp>
      <p:pic>
        <p:nvPicPr>
          <p:cNvPr id="38918" name="Picture 6" descr="http://www.bochkavpechatleniy.com/data/photo/23142/gangutskoe_srazhenie-5_original.jpg"/>
          <p:cNvPicPr>
            <a:picLocks noChangeAspect="1" noChangeArrowheads="1"/>
          </p:cNvPicPr>
          <p:nvPr/>
        </p:nvPicPr>
        <p:blipFill>
          <a:blip r:embed="rId2" cstate="print"/>
          <a:srcRect b="52358"/>
          <a:stretch>
            <a:fillRect/>
          </a:stretch>
        </p:blipFill>
        <p:spPr bwMode="auto">
          <a:xfrm>
            <a:off x="323528" y="1412776"/>
            <a:ext cx="3967561" cy="2520280"/>
          </a:xfrm>
          <a:prstGeom prst="rect">
            <a:avLst/>
          </a:prstGeom>
          <a:ln>
            <a:noFill/>
          </a:ln>
          <a:effectLst>
            <a:softEdge rad="112500"/>
          </a:effectLst>
        </p:spPr>
      </p:pic>
      <p:pic>
        <p:nvPicPr>
          <p:cNvPr id="38920" name="Picture 8" descr="http://www.bochkavpechatleniy.com/data/photo/7061/03_9.jpg"/>
          <p:cNvPicPr>
            <a:picLocks noChangeAspect="1" noChangeArrowheads="1"/>
          </p:cNvPicPr>
          <p:nvPr/>
        </p:nvPicPr>
        <p:blipFill>
          <a:blip r:embed="rId3" cstate="print"/>
          <a:srcRect/>
          <a:stretch>
            <a:fillRect/>
          </a:stretch>
        </p:blipFill>
        <p:spPr bwMode="auto">
          <a:xfrm>
            <a:off x="395535" y="4077072"/>
            <a:ext cx="3790873" cy="2304256"/>
          </a:xfrm>
          <a:prstGeom prst="rect">
            <a:avLst/>
          </a:prstGeom>
          <a:ln>
            <a:noFill/>
          </a:ln>
          <a:effectLst>
            <a:softEdge rad="112500"/>
          </a:effectLst>
        </p:spPr>
      </p:pic>
      <p:sp>
        <p:nvSpPr>
          <p:cNvPr id="14342" name="Прямоугольник 9"/>
          <p:cNvSpPr>
            <a:spLocks noChangeArrowheads="1"/>
          </p:cNvSpPr>
          <p:nvPr/>
        </p:nvSpPr>
        <p:spPr bwMode="auto">
          <a:xfrm>
            <a:off x="1258888" y="6308725"/>
            <a:ext cx="2147887" cy="369888"/>
          </a:xfrm>
          <a:prstGeom prst="rect">
            <a:avLst/>
          </a:prstGeom>
          <a:noFill/>
          <a:ln w="9525">
            <a:noFill/>
            <a:miter lim="800000"/>
            <a:headEnd/>
            <a:tailEnd/>
          </a:ln>
        </p:spPr>
        <p:txBody>
          <a:bodyPr wrap="none">
            <a:spAutoFit/>
          </a:bodyPr>
          <a:lstStyle/>
          <a:p>
            <a:r>
              <a:rPr lang="en-US" sz="1000">
                <a:latin typeface="Times New Roman" pitchFamily="18" charset="0"/>
                <a:hlinkClick r:id="rId4"/>
              </a:rPr>
              <a:t>http://www.bochkavpechatleniy.com</a:t>
            </a:r>
            <a:r>
              <a:rPr lang="en-US">
                <a:latin typeface="Times New Roman" pitchFamily="18" charset="0"/>
                <a:hlinkClick r:id="rId4"/>
              </a:rPr>
              <a:t>/</a:t>
            </a:r>
            <a:endParaRPr lang="ru-RU">
              <a:latin typeface="Times New Roman" pitchFamily="18" charset="0"/>
            </a:endParaRPr>
          </a:p>
        </p:txBody>
      </p:sp>
      <p:pic>
        <p:nvPicPr>
          <p:cNvPr id="11" name="Picture 2" descr="блог шамана, шаман, королев, тайны забытых мест, заброшки, заброшенные города, забросы, блог SHAMAN`a, shaman"/>
          <p:cNvPicPr>
            <a:picLocks noChangeAspect="1" noChangeArrowheads="1"/>
          </p:cNvPicPr>
          <p:nvPr/>
        </p:nvPicPr>
        <p:blipFill>
          <a:blip r:embed="rId5" cstate="print"/>
          <a:srcRect l="55115" t="5501" r="27383" b="78606"/>
          <a:stretch>
            <a:fillRect/>
          </a:stretch>
        </p:blipFill>
        <p:spPr bwMode="auto">
          <a:xfrm>
            <a:off x="4787900" y="1844675"/>
            <a:ext cx="3930650" cy="2736850"/>
          </a:xfrm>
          <a:prstGeom prst="rect">
            <a:avLst/>
          </a:prstGeom>
          <a:noFill/>
          <a:ln w="9525">
            <a:noFill/>
            <a:miter lim="800000"/>
            <a:headEnd/>
            <a:tailEnd/>
          </a:ln>
        </p:spPr>
      </p:pic>
      <p:sp>
        <p:nvSpPr>
          <p:cNvPr id="14344" name="Прямоугольник 11"/>
          <p:cNvSpPr>
            <a:spLocks noChangeArrowheads="1"/>
          </p:cNvSpPr>
          <p:nvPr/>
        </p:nvSpPr>
        <p:spPr bwMode="auto">
          <a:xfrm>
            <a:off x="5651500" y="4868863"/>
            <a:ext cx="2147888" cy="246062"/>
          </a:xfrm>
          <a:prstGeom prst="rect">
            <a:avLst/>
          </a:prstGeom>
          <a:noFill/>
          <a:ln w="9525">
            <a:noFill/>
            <a:miter lim="800000"/>
            <a:headEnd/>
            <a:tailEnd/>
          </a:ln>
        </p:spPr>
        <p:txBody>
          <a:bodyPr wrap="none">
            <a:spAutoFit/>
          </a:bodyPr>
          <a:lstStyle/>
          <a:p>
            <a:r>
              <a:rPr lang="en-US" sz="1000">
                <a:latin typeface="Times New Roman" pitchFamily="18" charset="0"/>
                <a:hlinkClick r:id="rId6"/>
              </a:rPr>
              <a:t>http://www.schaman.ru/archives/2373</a:t>
            </a:r>
            <a:endParaRPr lang="ru-RU" sz="1000">
              <a:latin typeface="Times New Roman" pitchFamily="18" charset="0"/>
            </a:endParaRPr>
          </a:p>
        </p:txBody>
      </p:sp>
      <p:cxnSp>
        <p:nvCxnSpPr>
          <p:cNvPr id="14" name="Прямая со стрелкой 13"/>
          <p:cNvCxnSpPr/>
          <p:nvPr/>
        </p:nvCxnSpPr>
        <p:spPr>
          <a:xfrm>
            <a:off x="4643438" y="981075"/>
            <a:ext cx="1873250" cy="1943100"/>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8918"/>
                                        </p:tgtEl>
                                        <p:attrNameLst>
                                          <p:attrName>style.visibility</p:attrName>
                                        </p:attrNameLst>
                                      </p:cBhvr>
                                      <p:to>
                                        <p:strVal val="visible"/>
                                      </p:to>
                                    </p:set>
                                    <p:anim calcmode="lin" valueType="num">
                                      <p:cBhvr>
                                        <p:cTn id="25" dur="1000" fill="hold"/>
                                        <p:tgtEl>
                                          <p:spTgt spid="38918"/>
                                        </p:tgtEl>
                                        <p:attrNameLst>
                                          <p:attrName>ppt_w</p:attrName>
                                        </p:attrNameLst>
                                      </p:cBhvr>
                                      <p:tavLst>
                                        <p:tav tm="0">
                                          <p:val>
                                            <p:strVal val="#ppt_w*0.70"/>
                                          </p:val>
                                        </p:tav>
                                        <p:tav tm="100000">
                                          <p:val>
                                            <p:strVal val="#ppt_w"/>
                                          </p:val>
                                        </p:tav>
                                      </p:tavLst>
                                    </p:anim>
                                    <p:anim calcmode="lin" valueType="num">
                                      <p:cBhvr>
                                        <p:cTn id="26" dur="1000" fill="hold"/>
                                        <p:tgtEl>
                                          <p:spTgt spid="38918"/>
                                        </p:tgtEl>
                                        <p:attrNameLst>
                                          <p:attrName>ppt_h</p:attrName>
                                        </p:attrNameLst>
                                      </p:cBhvr>
                                      <p:tavLst>
                                        <p:tav tm="0">
                                          <p:val>
                                            <p:strVal val="#ppt_h"/>
                                          </p:val>
                                        </p:tav>
                                        <p:tav tm="100000">
                                          <p:val>
                                            <p:strVal val="#ppt_h"/>
                                          </p:val>
                                        </p:tav>
                                      </p:tavLst>
                                    </p:anim>
                                    <p:animEffect transition="in" filter="fade">
                                      <p:cBhvr>
                                        <p:cTn id="27" dur="1000"/>
                                        <p:tgtEl>
                                          <p:spTgt spid="38918"/>
                                        </p:tgtEl>
                                      </p:cBhvr>
                                    </p:animEffect>
                                  </p:childTnLst>
                                </p:cTn>
                              </p:par>
                              <p:par>
                                <p:cTn id="28" presetID="55" presetClass="entr" presetSubtype="0" fill="hold" nodeType="withEffect">
                                  <p:stCondLst>
                                    <p:cond delay="0"/>
                                  </p:stCondLst>
                                  <p:childTnLst>
                                    <p:set>
                                      <p:cBhvr>
                                        <p:cTn id="29" dur="1" fill="hold">
                                          <p:stCondLst>
                                            <p:cond delay="0"/>
                                          </p:stCondLst>
                                        </p:cTn>
                                        <p:tgtEl>
                                          <p:spTgt spid="38920"/>
                                        </p:tgtEl>
                                        <p:attrNameLst>
                                          <p:attrName>style.visibility</p:attrName>
                                        </p:attrNameLst>
                                      </p:cBhvr>
                                      <p:to>
                                        <p:strVal val="visible"/>
                                      </p:to>
                                    </p:set>
                                    <p:anim calcmode="lin" valueType="num">
                                      <p:cBhvr>
                                        <p:cTn id="30" dur="1000" fill="hold"/>
                                        <p:tgtEl>
                                          <p:spTgt spid="38920"/>
                                        </p:tgtEl>
                                        <p:attrNameLst>
                                          <p:attrName>ppt_w</p:attrName>
                                        </p:attrNameLst>
                                      </p:cBhvr>
                                      <p:tavLst>
                                        <p:tav tm="0">
                                          <p:val>
                                            <p:strVal val="#ppt_w*0.70"/>
                                          </p:val>
                                        </p:tav>
                                        <p:tav tm="100000">
                                          <p:val>
                                            <p:strVal val="#ppt_w"/>
                                          </p:val>
                                        </p:tav>
                                      </p:tavLst>
                                    </p:anim>
                                    <p:anim calcmode="lin" valueType="num">
                                      <p:cBhvr>
                                        <p:cTn id="31" dur="1000" fill="hold"/>
                                        <p:tgtEl>
                                          <p:spTgt spid="38920"/>
                                        </p:tgtEl>
                                        <p:attrNameLst>
                                          <p:attrName>ppt_h</p:attrName>
                                        </p:attrNameLst>
                                      </p:cBhvr>
                                      <p:tavLst>
                                        <p:tav tm="0">
                                          <p:val>
                                            <p:strVal val="#ppt_h"/>
                                          </p:val>
                                        </p:tav>
                                        <p:tav tm="100000">
                                          <p:val>
                                            <p:strVal val="#ppt_h"/>
                                          </p:val>
                                        </p:tav>
                                      </p:tavLst>
                                    </p:anim>
                                    <p:animEffect transition="in" filter="fade">
                                      <p:cBhvr>
                                        <p:cTn id="32" dur="1000"/>
                                        <p:tgtEl>
                                          <p:spTgt spid="38920"/>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Памятник Петру I у Михайловского замка.Рельеф.Битва при Гангуте"/>
          <p:cNvPicPr>
            <a:picLocks noChangeAspect="1" noChangeArrowheads="1"/>
          </p:cNvPicPr>
          <p:nvPr/>
        </p:nvPicPr>
        <p:blipFill>
          <a:blip r:embed="rId2" cstate="print"/>
          <a:srcRect l="1" r="33850" b="26588"/>
          <a:stretch>
            <a:fillRect/>
          </a:stretch>
        </p:blipFill>
        <p:spPr bwMode="auto">
          <a:xfrm>
            <a:off x="250825" y="549275"/>
            <a:ext cx="4548188" cy="381635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a:spLocks noChangeArrowheads="1"/>
          </p:cNvSpPr>
          <p:nvPr/>
        </p:nvSpPr>
        <p:spPr bwMode="auto">
          <a:xfrm>
            <a:off x="468313" y="4797425"/>
            <a:ext cx="4175125" cy="1476375"/>
          </a:xfrm>
          <a:prstGeom prst="rect">
            <a:avLst/>
          </a:prstGeom>
          <a:noFill/>
          <a:ln w="9525">
            <a:noFill/>
            <a:miter lim="800000"/>
            <a:headEnd/>
            <a:tailEnd/>
          </a:ln>
        </p:spPr>
        <p:txBody>
          <a:bodyPr>
            <a:spAutoFit/>
          </a:bodyPr>
          <a:lstStyle/>
          <a:p>
            <a:pPr algn="just"/>
            <a:r>
              <a:rPr lang="en-US"/>
              <a:t>On the left side of the bas-relief devoted to the bat­tle of Gangut Peter I is depicted on the flag-ship over­shadowed by the Genius of Victory.</a:t>
            </a:r>
            <a:endParaRPr lang="ru-RU"/>
          </a:p>
        </p:txBody>
      </p:sp>
      <p:sp>
        <p:nvSpPr>
          <p:cNvPr id="4" name="Прямоугольник 3"/>
          <p:cNvSpPr>
            <a:spLocks noChangeArrowheads="1"/>
          </p:cNvSpPr>
          <p:nvPr/>
        </p:nvSpPr>
        <p:spPr bwMode="auto">
          <a:xfrm>
            <a:off x="5076825" y="4797425"/>
            <a:ext cx="3635375" cy="2030413"/>
          </a:xfrm>
          <a:prstGeom prst="rect">
            <a:avLst/>
          </a:prstGeom>
          <a:noFill/>
          <a:ln w="9525">
            <a:noFill/>
            <a:miter lim="800000"/>
            <a:headEnd/>
            <a:tailEnd/>
          </a:ln>
        </p:spPr>
        <p:txBody>
          <a:bodyPr>
            <a:spAutoFit/>
          </a:bodyPr>
          <a:lstStyle/>
          <a:p>
            <a:pPr algn="just"/>
            <a:r>
              <a:rPr lang="en-US"/>
              <a:t>On the right side of the bas-relief the capture of a Swedish ship by the Russian forces is shown.</a:t>
            </a:r>
            <a:r>
              <a:rPr lang="en-US">
                <a:latin typeface="Times New Roman" pitchFamily="18" charset="0"/>
              </a:rPr>
              <a:t> </a:t>
            </a:r>
            <a:r>
              <a:rPr lang="en-US"/>
              <a:t>In the clouds is Leo the Lion, the sign of the Zodiac corresponding to July.</a:t>
            </a:r>
            <a:endParaRPr lang="ru-RU"/>
          </a:p>
          <a:p>
            <a:pPr algn="just"/>
            <a:endParaRPr lang="ru-RU"/>
          </a:p>
        </p:txBody>
      </p:sp>
      <p:pic>
        <p:nvPicPr>
          <p:cNvPr id="39940" name="Picture 4" descr="Памятник Петру I у Михайловского замка.Рельеф.Битва при Гангуте"/>
          <p:cNvPicPr>
            <a:picLocks noChangeAspect="1" noChangeArrowheads="1"/>
          </p:cNvPicPr>
          <p:nvPr/>
        </p:nvPicPr>
        <p:blipFill>
          <a:blip r:embed="rId2" cstate="print"/>
          <a:srcRect l="62605" t="12496" b="9406"/>
          <a:stretch>
            <a:fillRect/>
          </a:stretch>
        </p:blipFill>
        <p:spPr bwMode="auto">
          <a:xfrm>
            <a:off x="5508625" y="549275"/>
            <a:ext cx="3149600" cy="3816350"/>
          </a:xfrm>
          <a:prstGeom prst="rect">
            <a:avLst/>
          </a:prstGeom>
          <a:ln>
            <a:noFill/>
          </a:ln>
          <a:effectLst>
            <a:outerShdw blurRad="292100" dist="139700" dir="2700000" algn="tl" rotWithShape="0">
              <a:srgbClr val="333333">
                <a:alpha val="65000"/>
              </a:srgbClr>
            </a:outerShdw>
          </a:effectLst>
        </p:spPr>
      </p:pic>
      <p:cxnSp>
        <p:nvCxnSpPr>
          <p:cNvPr id="7" name="Прямая со стрелкой 6"/>
          <p:cNvCxnSpPr/>
          <p:nvPr/>
        </p:nvCxnSpPr>
        <p:spPr>
          <a:xfrm flipH="1" flipV="1">
            <a:off x="6659563" y="1557338"/>
            <a:ext cx="1728787" cy="3959225"/>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fade">
                                      <p:cBhvr>
                                        <p:cTn id="17" dur="1000"/>
                                        <p:tgtEl>
                                          <p:spTgt spid="3994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par>
                          <p:cTn id="23" fill="hold">
                            <p:stCondLst>
                              <p:cond delay="1000"/>
                            </p:stCondLst>
                            <p:childTnLst>
                              <p:par>
                                <p:cTn id="24" presetID="53" presetClass="entr" presetSubtype="0" fill="hold" nodeType="afterEffect">
                                  <p:stCondLst>
                                    <p:cond delay="150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Памятник Петру I у Михайловского замка.Санкт-Петербург."/>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spasskievorota.ru/thumb_petrr_1_pamytnik_mikhaylovsk_zamok_1.jpg"/>
          <p:cNvPicPr>
            <a:picLocks noChangeAspect="1" noChangeArrowheads="1"/>
          </p:cNvPicPr>
          <p:nvPr/>
        </p:nvPicPr>
        <p:blipFill>
          <a:blip r:embed="rId2" cstate="print"/>
          <a:srcRect/>
          <a:stretch>
            <a:fillRect/>
          </a:stretch>
        </p:blipFill>
        <p:spPr bwMode="auto">
          <a:xfrm>
            <a:off x="250825" y="476250"/>
            <a:ext cx="4033838" cy="5518150"/>
          </a:xfrm>
          <a:prstGeom prst="rect">
            <a:avLst/>
          </a:prstGeom>
          <a:ln>
            <a:noFill/>
          </a:ln>
          <a:effectLst>
            <a:outerShdw blurRad="292100" dist="139700" dir="2700000" algn="tl" rotWithShape="0">
              <a:srgbClr val="333333">
                <a:alpha val="65000"/>
              </a:srgbClr>
            </a:outerShdw>
          </a:effectLst>
        </p:spPr>
      </p:pic>
      <p:sp>
        <p:nvSpPr>
          <p:cNvPr id="4099" name="Прямоугольник 3"/>
          <p:cNvSpPr>
            <a:spLocks noChangeArrowheads="1"/>
          </p:cNvSpPr>
          <p:nvPr/>
        </p:nvSpPr>
        <p:spPr bwMode="auto">
          <a:xfrm>
            <a:off x="1619250" y="6165850"/>
            <a:ext cx="2001838" cy="260350"/>
          </a:xfrm>
          <a:prstGeom prst="rect">
            <a:avLst/>
          </a:prstGeom>
          <a:noFill/>
          <a:ln w="9525">
            <a:noFill/>
            <a:miter lim="800000"/>
            <a:headEnd/>
            <a:tailEnd/>
          </a:ln>
        </p:spPr>
        <p:txBody>
          <a:bodyPr wrap="none">
            <a:spAutoFit/>
          </a:bodyPr>
          <a:lstStyle/>
          <a:p>
            <a:r>
              <a:rPr lang="en-US" sz="1100">
                <a:latin typeface="Times New Roman" pitchFamily="18" charset="0"/>
                <a:hlinkClick r:id="rId3"/>
              </a:rPr>
              <a:t>http://spasskievorota.ru/313.htm</a:t>
            </a:r>
            <a:endParaRPr lang="ru-RU" sz="1100">
              <a:latin typeface="Times New Roman" pitchFamily="18" charset="0"/>
            </a:endParaRPr>
          </a:p>
        </p:txBody>
      </p:sp>
      <p:sp>
        <p:nvSpPr>
          <p:cNvPr id="5" name="TextBox 4"/>
          <p:cNvSpPr txBox="1">
            <a:spLocks noChangeArrowheads="1"/>
          </p:cNvSpPr>
          <p:nvPr/>
        </p:nvSpPr>
        <p:spPr bwMode="auto">
          <a:xfrm>
            <a:off x="4572000" y="1700213"/>
            <a:ext cx="4176713" cy="1570037"/>
          </a:xfrm>
          <a:prstGeom prst="rect">
            <a:avLst/>
          </a:prstGeom>
          <a:noFill/>
          <a:ln w="9525">
            <a:noFill/>
            <a:miter lim="800000"/>
            <a:headEnd/>
            <a:tailEnd/>
          </a:ln>
        </p:spPr>
        <p:txBody>
          <a:bodyPr>
            <a:spAutoFit/>
          </a:bodyPr>
          <a:lstStyle/>
          <a:p>
            <a:pPr algn="just"/>
            <a:r>
              <a:rPr lang="en-US" sz="2400"/>
              <a:t>This monument was ordered to the Italian sculptor Carlo Rastrelli while Peter I was alive</a:t>
            </a:r>
            <a:r>
              <a:rPr lang="en-US"/>
              <a:t>.</a:t>
            </a:r>
            <a:endParaRPr lang="ru-RU"/>
          </a:p>
        </p:txBody>
      </p:sp>
      <p:sp>
        <p:nvSpPr>
          <p:cNvPr id="6" name="Прямоугольник 5"/>
          <p:cNvSpPr>
            <a:spLocks noChangeArrowheads="1"/>
          </p:cNvSpPr>
          <p:nvPr/>
        </p:nvSpPr>
        <p:spPr bwMode="auto">
          <a:xfrm>
            <a:off x="4500563" y="5732463"/>
            <a:ext cx="4356100" cy="649287"/>
          </a:xfrm>
          <a:prstGeom prst="rect">
            <a:avLst/>
          </a:prstGeom>
          <a:noFill/>
          <a:ln w="9525">
            <a:noFill/>
            <a:miter lim="800000"/>
            <a:headEnd/>
            <a:tailEnd/>
          </a:ln>
        </p:spPr>
        <p:txBody>
          <a:bodyPr>
            <a:spAutoFit/>
          </a:bodyPr>
          <a:lstStyle/>
          <a:p>
            <a:pPr algn="just"/>
            <a:r>
              <a:rPr lang="en-US"/>
              <a:t>The height of the statue is 4.8 m, the height of the pedestal is 7 m.</a:t>
            </a:r>
            <a:endParaRPr lang="ru-RU"/>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randombar(horizontal)">
                                      <p:cBhvr>
                                        <p:cTn id="7" dur="1000"/>
                                        <p:tgtEl>
                                          <p:spTgt spid="3789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2988" y="1341438"/>
            <a:ext cx="2449512" cy="584200"/>
          </a:xfrm>
          <a:prstGeom prst="rect">
            <a:avLst/>
          </a:prstGeom>
          <a:noFill/>
        </p:spPr>
        <p:txBody>
          <a:bodyPr>
            <a:spAutoFit/>
          </a:bodyPr>
          <a:lstStyle/>
          <a:p>
            <a:pPr algn="ctr" fontAlgn="auto">
              <a:spcBef>
                <a:spcPts val="0"/>
              </a:spcBef>
              <a:spcAft>
                <a:spcPts val="0"/>
              </a:spcAft>
              <a:defRPr/>
            </a:pPr>
            <a:r>
              <a:rPr lang="en-US" sz="3200" dirty="0">
                <a:solidFill>
                  <a:schemeClr val="tx2">
                    <a:lumMod val="25000"/>
                  </a:schemeClr>
                </a:solidFill>
                <a:latin typeface="Arial" pitchFamily="34" charset="0"/>
                <a:cs typeface="Arial" pitchFamily="34" charset="0"/>
              </a:rPr>
              <a:t>     </a:t>
            </a:r>
            <a:r>
              <a:rPr lang="en-US" sz="2000" dirty="0">
                <a:solidFill>
                  <a:schemeClr val="tx2">
                    <a:lumMod val="25000"/>
                  </a:schemeClr>
                </a:solidFill>
                <a:latin typeface="Arial" pitchFamily="34" charset="0"/>
                <a:cs typeface="Arial" pitchFamily="34" charset="0"/>
              </a:rPr>
              <a:t>Carlo Rastrelli</a:t>
            </a:r>
            <a:endParaRPr lang="ru-RU" sz="2000" dirty="0">
              <a:solidFill>
                <a:schemeClr val="tx2">
                  <a:lumMod val="25000"/>
                </a:schemeClr>
              </a:solidFill>
              <a:latin typeface="Arial" pitchFamily="34" charset="0"/>
              <a:cs typeface="Arial" pitchFamily="34" charset="0"/>
            </a:endParaRPr>
          </a:p>
        </p:txBody>
      </p:sp>
      <p:sp>
        <p:nvSpPr>
          <p:cNvPr id="5" name="TextBox 4"/>
          <p:cNvSpPr txBox="1"/>
          <p:nvPr/>
        </p:nvSpPr>
        <p:spPr>
          <a:xfrm>
            <a:off x="5580063" y="1412875"/>
            <a:ext cx="2663825" cy="523875"/>
          </a:xfrm>
          <a:prstGeom prst="rect">
            <a:avLst/>
          </a:prstGeom>
          <a:noFill/>
        </p:spPr>
        <p:txBody>
          <a:bodyPr>
            <a:spAutoFit/>
          </a:bodyPr>
          <a:lstStyle/>
          <a:p>
            <a:pPr fontAlgn="auto">
              <a:spcBef>
                <a:spcPts val="0"/>
              </a:spcBef>
              <a:spcAft>
                <a:spcPts val="0"/>
              </a:spcAft>
              <a:defRPr/>
            </a:pPr>
            <a:r>
              <a:rPr lang="en-US" sz="2800" dirty="0">
                <a:solidFill>
                  <a:schemeClr val="tx2">
                    <a:lumMod val="25000"/>
                  </a:schemeClr>
                </a:solidFill>
                <a:latin typeface="+mn-lt"/>
                <a:cs typeface="+mn-cs"/>
              </a:rPr>
              <a:t>  </a:t>
            </a:r>
            <a:r>
              <a:rPr lang="en-US" sz="2000" dirty="0">
                <a:solidFill>
                  <a:schemeClr val="tx2">
                    <a:lumMod val="25000"/>
                  </a:schemeClr>
                </a:solidFill>
                <a:latin typeface="Arial" pitchFamily="34" charset="0"/>
                <a:cs typeface="Arial" pitchFamily="34" charset="0"/>
              </a:rPr>
              <a:t>Bartolomeo Rastrelli</a:t>
            </a:r>
            <a:endParaRPr lang="ru-RU" sz="2000" dirty="0">
              <a:solidFill>
                <a:schemeClr val="tx2">
                  <a:lumMod val="25000"/>
                </a:schemeClr>
              </a:solidFill>
              <a:latin typeface="Arial" pitchFamily="34" charset="0"/>
              <a:cs typeface="Arial" pitchFamily="34" charset="0"/>
            </a:endParaRPr>
          </a:p>
        </p:txBody>
      </p:sp>
      <p:pic>
        <p:nvPicPr>
          <p:cNvPr id="20482" name="Picture 2" descr="Rastrelli.jpg"/>
          <p:cNvPicPr>
            <a:picLocks noChangeAspect="1" noChangeArrowheads="1"/>
          </p:cNvPicPr>
          <p:nvPr/>
        </p:nvPicPr>
        <p:blipFill>
          <a:blip r:embed="rId2" cstate="print">
            <a:lum bright="10000"/>
          </a:blip>
          <a:srcRect/>
          <a:stretch>
            <a:fillRect/>
          </a:stretch>
        </p:blipFill>
        <p:spPr bwMode="auto">
          <a:xfrm>
            <a:off x="5292080" y="1988840"/>
            <a:ext cx="3423401" cy="4176464"/>
          </a:xfrm>
          <a:prstGeom prst="rect">
            <a:avLst/>
          </a:prstGeom>
          <a:ln>
            <a:noFill/>
          </a:ln>
          <a:effectLst>
            <a:softEdge rad="112500"/>
          </a:effectLst>
        </p:spPr>
      </p:pic>
      <p:sp>
        <p:nvSpPr>
          <p:cNvPr id="5125" name="Прямоугольник 6"/>
          <p:cNvSpPr>
            <a:spLocks noChangeArrowheads="1"/>
          </p:cNvSpPr>
          <p:nvPr/>
        </p:nvSpPr>
        <p:spPr bwMode="auto">
          <a:xfrm>
            <a:off x="5435600" y="6381750"/>
            <a:ext cx="2935288" cy="250825"/>
          </a:xfrm>
          <a:prstGeom prst="rect">
            <a:avLst/>
          </a:prstGeom>
          <a:noFill/>
          <a:ln w="9525">
            <a:noFill/>
            <a:miter lim="800000"/>
            <a:headEnd/>
            <a:tailEnd/>
          </a:ln>
        </p:spPr>
        <p:txBody>
          <a:bodyPr>
            <a:spAutoFit/>
          </a:bodyPr>
          <a:lstStyle/>
          <a:p>
            <a:r>
              <a:rPr lang="en-US" sz="1000">
                <a:latin typeface="Times New Roman" pitchFamily="18" charset="0"/>
                <a:hlinkClick r:id="rId3"/>
              </a:rPr>
              <a:t>http://commons.wikimedia.org/wiki/File:Rastrelli.</a:t>
            </a:r>
            <a:endParaRPr lang="ru-RU" sz="1000">
              <a:latin typeface="Times New Roman" pitchFamily="18" charset="0"/>
            </a:endParaRPr>
          </a:p>
        </p:txBody>
      </p:sp>
      <p:pic>
        <p:nvPicPr>
          <p:cNvPr id="20484" name="Picture 4" descr="http://persons-info.com/userfiles/image/persons/30000-40000/30000-31000/30903/RASTRELLI_Bartolomeo_Karlo_1.jpg"/>
          <p:cNvPicPr>
            <a:picLocks noChangeAspect="1" noChangeArrowheads="1"/>
          </p:cNvPicPr>
          <p:nvPr/>
        </p:nvPicPr>
        <p:blipFill>
          <a:blip r:embed="rId4" cstate="print"/>
          <a:srcRect/>
          <a:stretch>
            <a:fillRect/>
          </a:stretch>
        </p:blipFill>
        <p:spPr bwMode="auto">
          <a:xfrm>
            <a:off x="683568" y="1930512"/>
            <a:ext cx="3384376" cy="4162784"/>
          </a:xfrm>
          <a:prstGeom prst="rect">
            <a:avLst/>
          </a:prstGeom>
          <a:ln>
            <a:noFill/>
          </a:ln>
          <a:effectLst>
            <a:softEdge rad="112500"/>
          </a:effectLst>
        </p:spPr>
      </p:pic>
      <p:sp>
        <p:nvSpPr>
          <p:cNvPr id="5127" name="Прямоугольник 8"/>
          <p:cNvSpPr>
            <a:spLocks noChangeArrowheads="1"/>
          </p:cNvSpPr>
          <p:nvPr/>
        </p:nvSpPr>
        <p:spPr bwMode="auto">
          <a:xfrm>
            <a:off x="684213" y="6381750"/>
            <a:ext cx="3365500" cy="230188"/>
          </a:xfrm>
          <a:prstGeom prst="rect">
            <a:avLst/>
          </a:prstGeom>
          <a:noFill/>
          <a:ln w="9525">
            <a:noFill/>
            <a:miter lim="800000"/>
            <a:headEnd/>
            <a:tailEnd/>
          </a:ln>
        </p:spPr>
        <p:txBody>
          <a:bodyPr>
            <a:spAutoFit/>
          </a:bodyPr>
          <a:lstStyle/>
          <a:p>
            <a:r>
              <a:rPr lang="en-US" sz="900">
                <a:latin typeface="Times New Roman" pitchFamily="18" charset="0"/>
                <a:hlinkClick r:id="rId5"/>
              </a:rPr>
              <a:t>http://persons-info.com/persons/RASTRELLI_Bartolomeo_Karlo/</a:t>
            </a:r>
            <a:endParaRPr lang="ru-RU" sz="900">
              <a:latin typeface="Times New Roman" pitchFamily="18" charset="0"/>
            </a:endParaRPr>
          </a:p>
        </p:txBody>
      </p:sp>
      <p:sp>
        <p:nvSpPr>
          <p:cNvPr id="10" name="Прямоугольник 9"/>
          <p:cNvSpPr>
            <a:spLocks noChangeArrowheads="1"/>
          </p:cNvSpPr>
          <p:nvPr/>
        </p:nvSpPr>
        <p:spPr bwMode="auto">
          <a:xfrm>
            <a:off x="1042988" y="260350"/>
            <a:ext cx="6408737" cy="831850"/>
          </a:xfrm>
          <a:prstGeom prst="rect">
            <a:avLst/>
          </a:prstGeom>
          <a:noFill/>
          <a:ln w="9525">
            <a:noFill/>
            <a:miter lim="800000"/>
            <a:headEnd/>
            <a:tailEnd/>
          </a:ln>
        </p:spPr>
        <p:txBody>
          <a:bodyPr>
            <a:spAutoFit/>
          </a:bodyPr>
          <a:lstStyle/>
          <a:p>
            <a:pPr algn="ctr"/>
            <a:r>
              <a:rPr lang="en-US" sz="2400"/>
              <a:t>Carlo Rastrelli is the father of the famous architect Bartolomeo Rastrelli.</a:t>
            </a:r>
            <a:endParaRPr lang="ru-RU" sz="2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0.70"/>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20482"/>
                                        </p:tgtEl>
                                        <p:attrNameLst>
                                          <p:attrName>style.visibility</p:attrName>
                                        </p:attrNameLst>
                                      </p:cBhvr>
                                      <p:to>
                                        <p:strVal val="visible"/>
                                      </p:to>
                                    </p:set>
                                    <p:anim calcmode="lin" valueType="num">
                                      <p:cBhvr>
                                        <p:cTn id="26" dur="1000" fill="hold"/>
                                        <p:tgtEl>
                                          <p:spTgt spid="20482"/>
                                        </p:tgtEl>
                                        <p:attrNameLst>
                                          <p:attrName>ppt_w</p:attrName>
                                        </p:attrNameLst>
                                      </p:cBhvr>
                                      <p:tavLst>
                                        <p:tav tm="0">
                                          <p:val>
                                            <p:strVal val="#ppt_w*0.70"/>
                                          </p:val>
                                        </p:tav>
                                        <p:tav tm="100000">
                                          <p:val>
                                            <p:strVal val="#ppt_w"/>
                                          </p:val>
                                        </p:tav>
                                      </p:tavLst>
                                    </p:anim>
                                    <p:anim calcmode="lin" valueType="num">
                                      <p:cBhvr>
                                        <p:cTn id="27" dur="1000" fill="hold"/>
                                        <p:tgtEl>
                                          <p:spTgt spid="20482"/>
                                        </p:tgtEl>
                                        <p:attrNameLst>
                                          <p:attrName>ppt_h</p:attrName>
                                        </p:attrNameLst>
                                      </p:cBhvr>
                                      <p:tavLst>
                                        <p:tav tm="0">
                                          <p:val>
                                            <p:strVal val="#ppt_h"/>
                                          </p:val>
                                        </p:tav>
                                        <p:tav tm="100000">
                                          <p:val>
                                            <p:strVal val="#ppt_h"/>
                                          </p:val>
                                        </p:tav>
                                      </p:tavLst>
                                    </p:anim>
                                    <p:animEffect transition="in" filter="fade">
                                      <p:cBhvr>
                                        <p:cTn id="28" dur="1000"/>
                                        <p:tgtEl>
                                          <p:spTgt spid="20482"/>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7476"/>
          <a:stretch>
            <a:fillRect/>
          </a:stretch>
        </p:blipFill>
        <p:spPr bwMode="auto">
          <a:xfrm>
            <a:off x="251520" y="1628800"/>
            <a:ext cx="6120680" cy="5035275"/>
          </a:xfrm>
          <a:prstGeom prst="rect">
            <a:avLst/>
          </a:prstGeom>
          <a:ln>
            <a:noFill/>
          </a:ln>
          <a:effectLst>
            <a:softEdge rad="112500"/>
          </a:effectLst>
        </p:spPr>
      </p:pic>
      <p:sp>
        <p:nvSpPr>
          <p:cNvPr id="3" name="Прямоугольник 2"/>
          <p:cNvSpPr>
            <a:spLocks noChangeArrowheads="1"/>
          </p:cNvSpPr>
          <p:nvPr/>
        </p:nvSpPr>
        <p:spPr bwMode="auto">
          <a:xfrm>
            <a:off x="250825" y="0"/>
            <a:ext cx="8281988" cy="1200150"/>
          </a:xfrm>
          <a:prstGeom prst="rect">
            <a:avLst/>
          </a:prstGeom>
          <a:noFill/>
          <a:ln w="9525">
            <a:noFill/>
            <a:miter lim="800000"/>
            <a:headEnd/>
            <a:tailEnd/>
          </a:ln>
        </p:spPr>
        <p:txBody>
          <a:bodyPr>
            <a:spAutoFit/>
          </a:bodyPr>
          <a:lstStyle/>
          <a:p>
            <a:pPr algn="just"/>
            <a:r>
              <a:rPr lang="en-US"/>
              <a:t>This monument was supposed to be erected near the Twelve Colleges building on Vasilievsky Island.</a:t>
            </a:r>
            <a:endParaRPr lang="ru-RU"/>
          </a:p>
          <a:p>
            <a:pPr algn="just"/>
            <a:r>
              <a:rPr lang="en-US"/>
              <a:t>But the work took more time than it was supposed to and the sculpture was finished only in 1746.</a:t>
            </a:r>
            <a:endParaRPr lang="ru-RU"/>
          </a:p>
        </p:txBody>
      </p:sp>
      <p:sp>
        <p:nvSpPr>
          <p:cNvPr id="4" name="Прямоугольник 3"/>
          <p:cNvSpPr>
            <a:spLocks noChangeArrowheads="1"/>
          </p:cNvSpPr>
          <p:nvPr/>
        </p:nvSpPr>
        <p:spPr bwMode="auto">
          <a:xfrm>
            <a:off x="6659563" y="1844675"/>
            <a:ext cx="2016125" cy="3416300"/>
          </a:xfrm>
          <a:prstGeom prst="rect">
            <a:avLst/>
          </a:prstGeom>
          <a:noFill/>
          <a:ln w="9525">
            <a:noFill/>
            <a:miter lim="800000"/>
            <a:headEnd/>
            <a:tailEnd/>
          </a:ln>
        </p:spPr>
        <p:txBody>
          <a:bodyPr>
            <a:spAutoFit/>
          </a:bodyPr>
          <a:lstStyle/>
          <a:p>
            <a:pPr algn="just"/>
            <a:r>
              <a:rPr lang="en-US"/>
              <a:t>Initially - Maple alley (since 1868) ran from the Engineering street to the Manezh Square. Name refers to the fact that here until the middle of XX century were growing maple trees.</a:t>
            </a:r>
            <a:endParaRPr lang="ru-RU"/>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Mih castle facade postcard.jpg"/>
          <p:cNvPicPr>
            <a:picLocks noChangeAspect="1" noChangeArrowheads="1"/>
          </p:cNvPicPr>
          <p:nvPr/>
        </p:nvPicPr>
        <p:blipFill>
          <a:blip r:embed="rId2" cstate="print"/>
          <a:srcRect/>
          <a:stretch>
            <a:fillRect/>
          </a:stretch>
        </p:blipFill>
        <p:spPr bwMode="auto">
          <a:xfrm>
            <a:off x="827584" y="1628800"/>
            <a:ext cx="7373610" cy="4733511"/>
          </a:xfrm>
          <a:prstGeom prst="rect">
            <a:avLst/>
          </a:prstGeom>
          <a:ln>
            <a:noFill/>
          </a:ln>
          <a:effectLst>
            <a:softEdge rad="112500"/>
          </a:effectLst>
        </p:spPr>
      </p:pic>
      <p:sp>
        <p:nvSpPr>
          <p:cNvPr id="7171" name="Прямоугольник 3"/>
          <p:cNvSpPr>
            <a:spLocks noChangeArrowheads="1"/>
          </p:cNvSpPr>
          <p:nvPr/>
        </p:nvSpPr>
        <p:spPr bwMode="auto">
          <a:xfrm>
            <a:off x="3563938" y="6381750"/>
            <a:ext cx="2063750" cy="246063"/>
          </a:xfrm>
          <a:prstGeom prst="rect">
            <a:avLst/>
          </a:prstGeom>
          <a:noFill/>
          <a:ln w="9525">
            <a:noFill/>
            <a:miter lim="800000"/>
            <a:headEnd/>
            <a:tailEnd/>
          </a:ln>
        </p:spPr>
        <p:txBody>
          <a:bodyPr wrap="none">
            <a:spAutoFit/>
          </a:bodyPr>
          <a:lstStyle/>
          <a:p>
            <a:r>
              <a:rPr lang="en-US" sz="1000">
                <a:latin typeface="Times New Roman" pitchFamily="18" charset="0"/>
                <a:hlinkClick r:id="rId3"/>
              </a:rPr>
              <a:t>http://commons.wikimedia.org/wiki/</a:t>
            </a:r>
            <a:endParaRPr lang="ru-RU" sz="1000">
              <a:latin typeface="Times New Roman" pitchFamily="18" charset="0"/>
            </a:endParaRPr>
          </a:p>
        </p:txBody>
      </p:sp>
      <p:sp>
        <p:nvSpPr>
          <p:cNvPr id="5" name="Прямоугольник 4"/>
          <p:cNvSpPr>
            <a:spLocks noChangeArrowheads="1"/>
          </p:cNvSpPr>
          <p:nvPr/>
        </p:nvSpPr>
        <p:spPr bwMode="auto">
          <a:xfrm>
            <a:off x="250825" y="188913"/>
            <a:ext cx="7561263" cy="830262"/>
          </a:xfrm>
          <a:prstGeom prst="rect">
            <a:avLst/>
          </a:prstGeom>
          <a:noFill/>
          <a:ln w="9525">
            <a:noFill/>
            <a:miter lim="800000"/>
            <a:headEnd/>
            <a:tailEnd/>
          </a:ln>
        </p:spPr>
        <p:txBody>
          <a:bodyPr>
            <a:spAutoFit/>
          </a:bodyPr>
          <a:lstStyle/>
          <a:p>
            <a:r>
              <a:rPr lang="en-US" sz="2400"/>
              <a:t>The statue of Peter the Great was erected before the main entrance to the Mikhaylovsky Castle in 1800. </a:t>
            </a:r>
            <a:endParaRPr lang="ru-RU" sz="2400"/>
          </a:p>
        </p:txBody>
      </p:sp>
      <p:pic>
        <p:nvPicPr>
          <p:cNvPr id="6" name="Picture 2"/>
          <p:cNvPicPr>
            <a:picLocks noChangeAspect="1" noChangeArrowheads="1"/>
          </p:cNvPicPr>
          <p:nvPr/>
        </p:nvPicPr>
        <p:blipFill>
          <a:blip r:embed="rId4" cstate="print"/>
          <a:srcRect/>
          <a:stretch>
            <a:fillRect/>
          </a:stretch>
        </p:blipFill>
        <p:spPr bwMode="auto">
          <a:xfrm>
            <a:off x="899592" y="1628800"/>
            <a:ext cx="7200800" cy="4775159"/>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Effect transition="in" filter="fade">
                                      <p:cBhvr>
                                        <p:cTn id="9" dur="1000"/>
                                        <p:tgtEl>
                                          <p:spTgt spid="1945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9458"/>
                                        </p:tgtEl>
                                        <p:attrNameLst>
                                          <p:attrName>style.visibility</p:attrName>
                                        </p:attrNameLst>
                                      </p:cBhvr>
                                      <p:to>
                                        <p:strVal val="hidden"/>
                                      </p:to>
                                    </p:set>
                                  </p:childTnLst>
                                </p:cTn>
                              </p:par>
                              <p:par>
                                <p:cTn id="20" presetID="5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hellopiter.ru/images/DSC0570176878.jpg"/>
          <p:cNvPicPr>
            <a:picLocks noChangeAspect="1" noChangeArrowheads="1"/>
          </p:cNvPicPr>
          <p:nvPr/>
        </p:nvPicPr>
        <p:blipFill>
          <a:blip r:embed="rId2" cstate="print"/>
          <a:srcRect/>
          <a:stretch>
            <a:fillRect/>
          </a:stretch>
        </p:blipFill>
        <p:spPr bwMode="auto">
          <a:xfrm>
            <a:off x="1331640" y="1484784"/>
            <a:ext cx="6480720" cy="4943476"/>
          </a:xfrm>
          <a:prstGeom prst="rect">
            <a:avLst/>
          </a:prstGeom>
          <a:ln>
            <a:noFill/>
          </a:ln>
          <a:effectLst>
            <a:softEdge rad="112500"/>
          </a:effectLst>
        </p:spPr>
      </p:pic>
      <p:sp>
        <p:nvSpPr>
          <p:cNvPr id="8195" name="Прямоугольник 3"/>
          <p:cNvSpPr>
            <a:spLocks noChangeArrowheads="1"/>
          </p:cNvSpPr>
          <p:nvPr/>
        </p:nvSpPr>
        <p:spPr bwMode="auto">
          <a:xfrm>
            <a:off x="2484438" y="6453188"/>
            <a:ext cx="4572000" cy="246062"/>
          </a:xfrm>
          <a:prstGeom prst="rect">
            <a:avLst/>
          </a:prstGeom>
          <a:noFill/>
          <a:ln w="9525">
            <a:noFill/>
            <a:miter lim="800000"/>
            <a:headEnd/>
            <a:tailEnd/>
          </a:ln>
        </p:spPr>
        <p:txBody>
          <a:bodyPr>
            <a:spAutoFit/>
          </a:bodyPr>
          <a:lstStyle/>
          <a:p>
            <a:r>
              <a:rPr lang="en-US" sz="1000">
                <a:latin typeface="Times New Roman" pitchFamily="18" charset="0"/>
                <a:hlinkClick r:id="rId3"/>
              </a:rPr>
              <a:t>http://hellopiter.ru/Monument_to_peter_photo.html</a:t>
            </a:r>
            <a:endParaRPr lang="ru-RU" sz="1000">
              <a:latin typeface="Times New Roman" pitchFamily="18" charset="0"/>
            </a:endParaRPr>
          </a:p>
        </p:txBody>
      </p:sp>
      <p:sp>
        <p:nvSpPr>
          <p:cNvPr id="5" name="Прямоугольник 4"/>
          <p:cNvSpPr>
            <a:spLocks noChangeArrowheads="1"/>
          </p:cNvSpPr>
          <p:nvPr/>
        </p:nvSpPr>
        <p:spPr bwMode="auto">
          <a:xfrm>
            <a:off x="395288" y="188913"/>
            <a:ext cx="7632700" cy="708025"/>
          </a:xfrm>
          <a:prstGeom prst="rect">
            <a:avLst/>
          </a:prstGeom>
          <a:noFill/>
          <a:ln w="9525">
            <a:noFill/>
            <a:miter lim="800000"/>
            <a:headEnd/>
            <a:tailEnd/>
          </a:ln>
        </p:spPr>
        <p:txBody>
          <a:bodyPr>
            <a:spAutoFit/>
          </a:bodyPr>
          <a:lstStyle/>
          <a:p>
            <a:r>
              <a:rPr lang="en-US" sz="2000"/>
              <a:t>Peter I is depicted as a military leader and victor, powerful and threatening to the external and internal enemies of his state.</a:t>
            </a:r>
            <a:endParaRPr lang="ru-RU" sz="2000"/>
          </a:p>
        </p:txBody>
      </p:sp>
      <p:pic>
        <p:nvPicPr>
          <p:cNvPr id="18436" name="Picture 4" descr="Памятник Петру I у Михайловского замка."/>
          <p:cNvPicPr>
            <a:picLocks noChangeAspect="1" noChangeArrowheads="1"/>
          </p:cNvPicPr>
          <p:nvPr/>
        </p:nvPicPr>
        <p:blipFill>
          <a:blip r:embed="rId4" cstate="print"/>
          <a:srcRect/>
          <a:stretch>
            <a:fillRect/>
          </a:stretch>
        </p:blipFill>
        <p:spPr bwMode="auto">
          <a:xfrm>
            <a:off x="1259632" y="1412776"/>
            <a:ext cx="6408712" cy="5126971"/>
          </a:xfrm>
          <a:prstGeom prst="rect">
            <a:avLst/>
          </a:prstGeom>
          <a:ln>
            <a:noFill/>
          </a:ln>
          <a:effectLst>
            <a:softEdge rad="112500"/>
          </a:effectLst>
        </p:spPr>
      </p:pic>
      <p:pic>
        <p:nvPicPr>
          <p:cNvPr id="18438" name="Picture 6" descr="Памятник Петру I у Михайловского замка.Санкт-Петербург."/>
          <p:cNvPicPr>
            <a:picLocks noChangeAspect="1" noChangeArrowheads="1"/>
          </p:cNvPicPr>
          <p:nvPr/>
        </p:nvPicPr>
        <p:blipFill>
          <a:blip r:embed="rId5" cstate="print"/>
          <a:srcRect/>
          <a:stretch>
            <a:fillRect/>
          </a:stretch>
        </p:blipFill>
        <p:spPr bwMode="auto">
          <a:xfrm>
            <a:off x="1241176" y="1428688"/>
            <a:ext cx="6427168" cy="4952640"/>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0.7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8434"/>
                                        </p:tgtEl>
                                        <p:attrNameLst>
                                          <p:attrName>style.visibility</p:attrName>
                                        </p:attrNameLst>
                                      </p:cBhvr>
                                      <p:to>
                                        <p:strVal val="hidden"/>
                                      </p:to>
                                    </p:set>
                                  </p:childTnLst>
                                </p:cTn>
                              </p:par>
                              <p:par>
                                <p:cTn id="20" presetID="55" presetClass="entr" presetSubtype="0" fill="hold" nodeType="withEffect">
                                  <p:stCondLst>
                                    <p:cond delay="0"/>
                                  </p:stCondLst>
                                  <p:childTnLst>
                                    <p:set>
                                      <p:cBhvr>
                                        <p:cTn id="21" dur="1" fill="hold">
                                          <p:stCondLst>
                                            <p:cond delay="0"/>
                                          </p:stCondLst>
                                        </p:cTn>
                                        <p:tgtEl>
                                          <p:spTgt spid="18436"/>
                                        </p:tgtEl>
                                        <p:attrNameLst>
                                          <p:attrName>style.visibility</p:attrName>
                                        </p:attrNameLst>
                                      </p:cBhvr>
                                      <p:to>
                                        <p:strVal val="visible"/>
                                      </p:to>
                                    </p:set>
                                    <p:anim calcmode="lin" valueType="num">
                                      <p:cBhvr>
                                        <p:cTn id="22" dur="1000" fill="hold"/>
                                        <p:tgtEl>
                                          <p:spTgt spid="18436"/>
                                        </p:tgtEl>
                                        <p:attrNameLst>
                                          <p:attrName>ppt_w</p:attrName>
                                        </p:attrNameLst>
                                      </p:cBhvr>
                                      <p:tavLst>
                                        <p:tav tm="0">
                                          <p:val>
                                            <p:strVal val="#ppt_w*0.70"/>
                                          </p:val>
                                        </p:tav>
                                        <p:tav tm="100000">
                                          <p:val>
                                            <p:strVal val="#ppt_w"/>
                                          </p:val>
                                        </p:tav>
                                      </p:tavLst>
                                    </p:anim>
                                    <p:anim calcmode="lin" valueType="num">
                                      <p:cBhvr>
                                        <p:cTn id="23" dur="1000" fill="hold"/>
                                        <p:tgtEl>
                                          <p:spTgt spid="18436"/>
                                        </p:tgtEl>
                                        <p:attrNameLst>
                                          <p:attrName>ppt_h</p:attrName>
                                        </p:attrNameLst>
                                      </p:cBhvr>
                                      <p:tavLst>
                                        <p:tav tm="0">
                                          <p:val>
                                            <p:strVal val="#ppt_h"/>
                                          </p:val>
                                        </p:tav>
                                        <p:tav tm="100000">
                                          <p:val>
                                            <p:strVal val="#ppt_h"/>
                                          </p:val>
                                        </p:tav>
                                      </p:tavLst>
                                    </p:anim>
                                    <p:animEffect transition="in" filter="fade">
                                      <p:cBhvr>
                                        <p:cTn id="24" dur="1000"/>
                                        <p:tgtEl>
                                          <p:spTgt spid="1843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8436"/>
                                        </p:tgtEl>
                                        <p:attrNameLst>
                                          <p:attrName>style.visibility</p:attrName>
                                        </p:attrNameLst>
                                      </p:cBhvr>
                                      <p:to>
                                        <p:strVal val="hidden"/>
                                      </p:to>
                                    </p:set>
                                  </p:childTnLst>
                                </p:cTn>
                              </p:par>
                              <p:par>
                                <p:cTn id="29" presetID="55" presetClass="entr" presetSubtype="0" fill="hold" nodeType="with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p:cTn id="31" dur="1000" fill="hold"/>
                                        <p:tgtEl>
                                          <p:spTgt spid="18438"/>
                                        </p:tgtEl>
                                        <p:attrNameLst>
                                          <p:attrName>ppt_w</p:attrName>
                                        </p:attrNameLst>
                                      </p:cBhvr>
                                      <p:tavLst>
                                        <p:tav tm="0">
                                          <p:val>
                                            <p:strVal val="#ppt_w*0.70"/>
                                          </p:val>
                                        </p:tav>
                                        <p:tav tm="100000">
                                          <p:val>
                                            <p:strVal val="#ppt_w"/>
                                          </p:val>
                                        </p:tav>
                                      </p:tavLst>
                                    </p:anim>
                                    <p:anim calcmode="lin" valueType="num">
                                      <p:cBhvr>
                                        <p:cTn id="32" dur="1000" fill="hold"/>
                                        <p:tgtEl>
                                          <p:spTgt spid="18438"/>
                                        </p:tgtEl>
                                        <p:attrNameLst>
                                          <p:attrName>ppt_h</p:attrName>
                                        </p:attrNameLst>
                                      </p:cBhvr>
                                      <p:tavLst>
                                        <p:tav tm="0">
                                          <p:val>
                                            <p:strVal val="#ppt_h"/>
                                          </p:val>
                                        </p:tav>
                                        <p:tav tm="100000">
                                          <p:val>
                                            <p:strVal val="#ppt_h"/>
                                          </p:val>
                                        </p:tav>
                                      </p:tavLst>
                                    </p:anim>
                                    <p:animEffect transition="in" filter="fade">
                                      <p:cBhvr>
                                        <p:cTn id="33"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5292725" y="1557338"/>
            <a:ext cx="3382963" cy="1322387"/>
          </a:xfrm>
          <a:prstGeom prst="rect">
            <a:avLst/>
          </a:prstGeom>
          <a:noFill/>
          <a:ln w="9525">
            <a:noFill/>
            <a:miter lim="800000"/>
            <a:headEnd/>
            <a:tailEnd/>
          </a:ln>
        </p:spPr>
        <p:txBody>
          <a:bodyPr>
            <a:spAutoFit/>
          </a:bodyPr>
          <a:lstStyle/>
          <a:p>
            <a:pPr algn="just"/>
            <a:r>
              <a:rPr lang="en-US" sz="2000"/>
              <a:t>Paul I ordered the following inscription to be made: “To the Grandfather - Grandson. 1800.”</a:t>
            </a:r>
            <a:endParaRPr lang="ru-RU" sz="2000"/>
          </a:p>
        </p:txBody>
      </p:sp>
      <p:pic>
        <p:nvPicPr>
          <p:cNvPr id="4" name="Picture 2"/>
          <p:cNvPicPr>
            <a:picLocks noChangeAspect="1" noChangeArrowheads="1"/>
          </p:cNvPicPr>
          <p:nvPr/>
        </p:nvPicPr>
        <p:blipFill>
          <a:blip r:embed="rId2" cstate="screen"/>
          <a:srcRect/>
          <a:stretch>
            <a:fillRect/>
          </a:stretch>
        </p:blipFill>
        <p:spPr bwMode="auto">
          <a:xfrm>
            <a:off x="5972427" y="2924944"/>
            <a:ext cx="2771717" cy="3384376"/>
          </a:xfrm>
          <a:prstGeom prst="rect">
            <a:avLst/>
          </a:prstGeom>
          <a:ln>
            <a:noFill/>
          </a:ln>
          <a:effectLst>
            <a:softEdge rad="112500"/>
          </a:effectLst>
        </p:spPr>
      </p:pic>
      <p:sp>
        <p:nvSpPr>
          <p:cNvPr id="9220" name="Прямоугольник 4"/>
          <p:cNvSpPr>
            <a:spLocks noChangeArrowheads="1"/>
          </p:cNvSpPr>
          <p:nvPr/>
        </p:nvSpPr>
        <p:spPr bwMode="auto">
          <a:xfrm>
            <a:off x="6227763" y="6308725"/>
            <a:ext cx="2387600" cy="369888"/>
          </a:xfrm>
          <a:prstGeom prst="rect">
            <a:avLst/>
          </a:prstGeom>
          <a:noFill/>
          <a:ln w="9525">
            <a:noFill/>
            <a:miter lim="800000"/>
            <a:headEnd/>
            <a:tailEnd/>
          </a:ln>
        </p:spPr>
        <p:txBody>
          <a:bodyPr wrap="none">
            <a:spAutoFit/>
          </a:bodyPr>
          <a:lstStyle/>
          <a:p>
            <a:r>
              <a:rPr lang="en-US" sz="1100">
                <a:latin typeface="Times New Roman" pitchFamily="18" charset="0"/>
                <a:hlinkClick r:id="rId3"/>
              </a:rPr>
              <a:t>http://commons.wikimedia.org/wiki</a:t>
            </a:r>
            <a:r>
              <a:rPr lang="en-US">
                <a:latin typeface="Times New Roman" pitchFamily="18" charset="0"/>
                <a:hlinkClick r:id="rId3"/>
              </a:rPr>
              <a:t>/</a:t>
            </a:r>
            <a:endParaRPr lang="ru-RU">
              <a:latin typeface="Times New Roman" pitchFamily="18" charset="0"/>
            </a:endParaRPr>
          </a:p>
        </p:txBody>
      </p:sp>
      <p:pic>
        <p:nvPicPr>
          <p:cNvPr id="16386" name="Picture 2" descr="Памятник Петру I у Михайловского замка.Санкт-Петербург"/>
          <p:cNvPicPr>
            <a:picLocks noChangeAspect="1" noChangeArrowheads="1"/>
          </p:cNvPicPr>
          <p:nvPr/>
        </p:nvPicPr>
        <p:blipFill>
          <a:blip r:embed="rId4" cstate="print"/>
          <a:srcRect/>
          <a:stretch>
            <a:fillRect/>
          </a:stretch>
        </p:blipFill>
        <p:spPr bwMode="auto">
          <a:xfrm>
            <a:off x="395536" y="476672"/>
            <a:ext cx="4404320" cy="5870133"/>
          </a:xfrm>
          <a:prstGeom prst="rect">
            <a:avLst/>
          </a:prstGeom>
          <a:ln>
            <a:noFill/>
          </a:ln>
          <a:effectLst>
            <a:softEdge rad="112500"/>
          </a:effectLst>
        </p:spPr>
      </p:pic>
      <p:sp>
        <p:nvSpPr>
          <p:cNvPr id="9222" name="Прямоугольник 7"/>
          <p:cNvSpPr>
            <a:spLocks noChangeArrowheads="1"/>
          </p:cNvSpPr>
          <p:nvPr/>
        </p:nvSpPr>
        <p:spPr bwMode="auto">
          <a:xfrm>
            <a:off x="1116013" y="6381750"/>
            <a:ext cx="3221037" cy="246063"/>
          </a:xfrm>
          <a:prstGeom prst="rect">
            <a:avLst/>
          </a:prstGeom>
          <a:noFill/>
          <a:ln w="9525">
            <a:noFill/>
            <a:miter lim="800000"/>
            <a:headEnd/>
            <a:tailEnd/>
          </a:ln>
        </p:spPr>
        <p:txBody>
          <a:bodyPr>
            <a:spAutoFit/>
          </a:bodyPr>
          <a:lstStyle/>
          <a:p>
            <a:r>
              <a:rPr lang="en-US" sz="1000">
                <a:latin typeface="Times New Roman" pitchFamily="18" charset="0"/>
                <a:hlinkClick r:id="rId5"/>
              </a:rPr>
              <a:t>http://hellopiter.ru/Monument_to_peter_photo.html</a:t>
            </a:r>
            <a:endParaRPr lang="ru-RU" sz="1000">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6386"/>
                                        </p:tgtEl>
                                        <p:attrNameLst>
                                          <p:attrName>style.visibility</p:attrName>
                                        </p:attrNameLst>
                                      </p:cBhvr>
                                      <p:to>
                                        <p:strVal val="visible"/>
                                      </p:to>
                                    </p:set>
                                    <p:anim calcmode="lin" valueType="num">
                                      <p:cBhvr>
                                        <p:cTn id="19" dur="1000" fill="hold"/>
                                        <p:tgtEl>
                                          <p:spTgt spid="16386"/>
                                        </p:tgtEl>
                                        <p:attrNameLst>
                                          <p:attrName>ppt_w</p:attrName>
                                        </p:attrNameLst>
                                      </p:cBhvr>
                                      <p:tavLst>
                                        <p:tav tm="0">
                                          <p:val>
                                            <p:strVal val="#ppt_w*0.70"/>
                                          </p:val>
                                        </p:tav>
                                        <p:tav tm="100000">
                                          <p:val>
                                            <p:strVal val="#ppt_w"/>
                                          </p:val>
                                        </p:tav>
                                      </p:tavLst>
                                    </p:anim>
                                    <p:anim calcmode="lin" valueType="num">
                                      <p:cBhvr>
                                        <p:cTn id="20" dur="1000" fill="hold"/>
                                        <p:tgtEl>
                                          <p:spTgt spid="16386"/>
                                        </p:tgtEl>
                                        <p:attrNameLst>
                                          <p:attrName>ppt_h</p:attrName>
                                        </p:attrNameLst>
                                      </p:cBhvr>
                                      <p:tavLst>
                                        <p:tav tm="0">
                                          <p:val>
                                            <p:strVal val="#ppt_h"/>
                                          </p:val>
                                        </p:tav>
                                        <p:tav tm="100000">
                                          <p:val>
                                            <p:strVal val="#ppt_h"/>
                                          </p:val>
                                        </p:tav>
                                      </p:tavLst>
                                    </p:anim>
                                    <p:animEffect transition="in" filter="fade">
                                      <p:cBhvr>
                                        <p:cTn id="21"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395288" y="188913"/>
            <a:ext cx="7777162" cy="1016000"/>
          </a:xfrm>
          <a:prstGeom prst="rect">
            <a:avLst/>
          </a:prstGeom>
          <a:noFill/>
          <a:ln w="9525">
            <a:noFill/>
            <a:miter lim="800000"/>
            <a:headEnd/>
            <a:tailEnd/>
          </a:ln>
        </p:spPr>
        <p:txBody>
          <a:bodyPr>
            <a:spAutoFit/>
          </a:bodyPr>
          <a:lstStyle/>
          <a:p>
            <a:pPr algn="just"/>
            <a:r>
              <a:rPr lang="en-US" sz="2000"/>
              <a:t>The pedestal is decorated with bronze bas-reliefs depicting the main victories of Peter’s time: “Poltava Battle” and “The Naval Fight of Gangut”.</a:t>
            </a:r>
            <a:endParaRPr lang="ru-RU" sz="2000"/>
          </a:p>
        </p:txBody>
      </p:sp>
      <p:pic>
        <p:nvPicPr>
          <p:cNvPr id="15362" name="Picture 2" descr="Памятник Петру I у Михайловского замка.Санкт-Петербург.Рельеф.Битва под Полтавой"/>
          <p:cNvPicPr>
            <a:picLocks noChangeAspect="1" noChangeArrowheads="1"/>
          </p:cNvPicPr>
          <p:nvPr/>
        </p:nvPicPr>
        <p:blipFill>
          <a:blip r:embed="rId2" cstate="print"/>
          <a:srcRect t="11526"/>
          <a:stretch>
            <a:fillRect/>
          </a:stretch>
        </p:blipFill>
        <p:spPr bwMode="auto">
          <a:xfrm>
            <a:off x="1475656" y="1520496"/>
            <a:ext cx="6406998" cy="4818253"/>
          </a:xfrm>
          <a:prstGeom prst="rect">
            <a:avLst/>
          </a:prstGeom>
          <a:ln>
            <a:noFill/>
          </a:ln>
          <a:effectLst>
            <a:softEdge rad="112500"/>
          </a:effectLst>
        </p:spPr>
      </p:pic>
      <p:sp>
        <p:nvSpPr>
          <p:cNvPr id="6" name="TextBox 5"/>
          <p:cNvSpPr txBox="1">
            <a:spLocks noChangeArrowheads="1"/>
          </p:cNvSpPr>
          <p:nvPr/>
        </p:nvSpPr>
        <p:spPr bwMode="auto">
          <a:xfrm>
            <a:off x="3995738" y="6308725"/>
            <a:ext cx="1711325" cy="369888"/>
          </a:xfrm>
          <a:prstGeom prst="rect">
            <a:avLst/>
          </a:prstGeom>
          <a:noFill/>
          <a:ln w="9525">
            <a:noFill/>
            <a:miter lim="800000"/>
            <a:headEnd/>
            <a:tailEnd/>
          </a:ln>
        </p:spPr>
        <p:txBody>
          <a:bodyPr wrap="none">
            <a:spAutoFit/>
          </a:bodyPr>
          <a:lstStyle/>
          <a:p>
            <a:r>
              <a:rPr lang="en-US" b="1">
                <a:solidFill>
                  <a:srgbClr val="002060"/>
                </a:solidFill>
              </a:rPr>
              <a:t>Poltava Battle</a:t>
            </a:r>
            <a:endParaRPr lang="ru-RU" b="1">
              <a:solidFill>
                <a:srgbClr val="002060"/>
              </a:solidFill>
            </a:endParaRPr>
          </a:p>
        </p:txBody>
      </p:sp>
      <p:pic>
        <p:nvPicPr>
          <p:cNvPr id="15364" name="Picture 4" descr="Памятник Петру I у Михайловского замка.Рельеф.Битва при Гангуте"/>
          <p:cNvPicPr>
            <a:picLocks noChangeAspect="1" noChangeArrowheads="1"/>
          </p:cNvPicPr>
          <p:nvPr/>
        </p:nvPicPr>
        <p:blipFill>
          <a:blip r:embed="rId3" cstate="print"/>
          <a:srcRect/>
          <a:stretch>
            <a:fillRect/>
          </a:stretch>
        </p:blipFill>
        <p:spPr bwMode="auto">
          <a:xfrm>
            <a:off x="1619672" y="1412776"/>
            <a:ext cx="6096000" cy="4800601"/>
          </a:xfrm>
          <a:prstGeom prst="rect">
            <a:avLst/>
          </a:prstGeom>
          <a:ln>
            <a:noFill/>
          </a:ln>
          <a:effectLst>
            <a:softEdge rad="112500"/>
          </a:effectLst>
        </p:spPr>
      </p:pic>
      <p:sp>
        <p:nvSpPr>
          <p:cNvPr id="10" name="Прямоугольник 9"/>
          <p:cNvSpPr>
            <a:spLocks noChangeArrowheads="1"/>
          </p:cNvSpPr>
          <p:nvPr/>
        </p:nvSpPr>
        <p:spPr bwMode="auto">
          <a:xfrm>
            <a:off x="3203575" y="6308725"/>
            <a:ext cx="3057525" cy="369888"/>
          </a:xfrm>
          <a:prstGeom prst="rect">
            <a:avLst/>
          </a:prstGeom>
          <a:noFill/>
          <a:ln w="9525">
            <a:noFill/>
            <a:miter lim="800000"/>
            <a:headEnd/>
            <a:tailEnd/>
          </a:ln>
        </p:spPr>
        <p:txBody>
          <a:bodyPr wrap="none">
            <a:spAutoFit/>
          </a:bodyPr>
          <a:lstStyle/>
          <a:p>
            <a:r>
              <a:rPr lang="en-US" b="1">
                <a:solidFill>
                  <a:srgbClr val="002060"/>
                </a:solidFill>
              </a:rPr>
              <a:t>The Naval Fight of Gangut</a:t>
            </a:r>
            <a:endParaRPr lang="ru-RU" b="1">
              <a:solidFill>
                <a:srgbClr val="002060"/>
              </a:solidFill>
              <a:latin typeface="Times New Roman" pitchFamily="18" charset="0"/>
            </a:endParaRPr>
          </a:p>
        </p:txBody>
      </p:sp>
      <p:pic>
        <p:nvPicPr>
          <p:cNvPr id="15366" name="Picture 6" descr="Памятник Петру I у Михайловского замка.Рельеф.Битва при Гангуте"/>
          <p:cNvPicPr>
            <a:picLocks noChangeAspect="1" noChangeArrowheads="1"/>
          </p:cNvPicPr>
          <p:nvPr/>
        </p:nvPicPr>
        <p:blipFill>
          <a:blip r:embed="rId4" cstate="print"/>
          <a:srcRect t="9372"/>
          <a:stretch>
            <a:fillRect/>
          </a:stretch>
        </p:blipFill>
        <p:spPr bwMode="auto">
          <a:xfrm>
            <a:off x="1619672" y="1484784"/>
            <a:ext cx="6096000" cy="4682108"/>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 calcmode="lin" valueType="num">
                                      <p:cBhvr>
                                        <p:cTn id="11" dur="1000" fill="hold"/>
                                        <p:tgtEl>
                                          <p:spTgt spid="15362"/>
                                        </p:tgtEl>
                                        <p:attrNameLst>
                                          <p:attrName>ppt_w</p:attrName>
                                        </p:attrNameLst>
                                      </p:cBhvr>
                                      <p:tavLst>
                                        <p:tav tm="0">
                                          <p:val>
                                            <p:strVal val="#ppt_w*0.70"/>
                                          </p:val>
                                        </p:tav>
                                        <p:tav tm="100000">
                                          <p:val>
                                            <p:strVal val="#ppt_w"/>
                                          </p:val>
                                        </p:tav>
                                      </p:tavLst>
                                    </p:anim>
                                    <p:anim calcmode="lin" valueType="num">
                                      <p:cBhvr>
                                        <p:cTn id="12" dur="1000" fill="hold"/>
                                        <p:tgtEl>
                                          <p:spTgt spid="15362"/>
                                        </p:tgtEl>
                                        <p:attrNameLst>
                                          <p:attrName>ppt_h</p:attrName>
                                        </p:attrNameLst>
                                      </p:cBhvr>
                                      <p:tavLst>
                                        <p:tav tm="0">
                                          <p:val>
                                            <p:strVal val="#ppt_h"/>
                                          </p:val>
                                        </p:tav>
                                        <p:tav tm="100000">
                                          <p:val>
                                            <p:strVal val="#ppt_h"/>
                                          </p:val>
                                        </p:tav>
                                      </p:tavLst>
                                    </p:anim>
                                    <p:animEffect transition="in" filter="fade">
                                      <p:cBhvr>
                                        <p:cTn id="13" dur="1000"/>
                                        <p:tgtEl>
                                          <p:spTgt spid="1536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36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55" presetClass="entr" presetSubtype="0" fill="hold" nodeType="withEffect">
                                  <p:stCondLst>
                                    <p:cond delay="0"/>
                                  </p:stCondLst>
                                  <p:childTnLst>
                                    <p:set>
                                      <p:cBhvr>
                                        <p:cTn id="26" dur="1" fill="hold">
                                          <p:stCondLst>
                                            <p:cond delay="0"/>
                                          </p:stCondLst>
                                        </p:cTn>
                                        <p:tgtEl>
                                          <p:spTgt spid="15364"/>
                                        </p:tgtEl>
                                        <p:attrNameLst>
                                          <p:attrName>style.visibility</p:attrName>
                                        </p:attrNameLst>
                                      </p:cBhvr>
                                      <p:to>
                                        <p:strVal val="visible"/>
                                      </p:to>
                                    </p:set>
                                    <p:anim calcmode="lin" valueType="num">
                                      <p:cBhvr>
                                        <p:cTn id="27" dur="1000" fill="hold"/>
                                        <p:tgtEl>
                                          <p:spTgt spid="15364"/>
                                        </p:tgtEl>
                                        <p:attrNameLst>
                                          <p:attrName>ppt_w</p:attrName>
                                        </p:attrNameLst>
                                      </p:cBhvr>
                                      <p:tavLst>
                                        <p:tav tm="0">
                                          <p:val>
                                            <p:strVal val="#ppt_w*0.70"/>
                                          </p:val>
                                        </p:tav>
                                        <p:tav tm="100000">
                                          <p:val>
                                            <p:strVal val="#ppt_w"/>
                                          </p:val>
                                        </p:tav>
                                      </p:tavLst>
                                    </p:anim>
                                    <p:anim calcmode="lin" valueType="num">
                                      <p:cBhvr>
                                        <p:cTn id="28" dur="1000" fill="hold"/>
                                        <p:tgtEl>
                                          <p:spTgt spid="15364"/>
                                        </p:tgtEl>
                                        <p:attrNameLst>
                                          <p:attrName>ppt_h</p:attrName>
                                        </p:attrNameLst>
                                      </p:cBhvr>
                                      <p:tavLst>
                                        <p:tav tm="0">
                                          <p:val>
                                            <p:strVal val="#ppt_h"/>
                                          </p:val>
                                        </p:tav>
                                        <p:tav tm="100000">
                                          <p:val>
                                            <p:strVal val="#ppt_h"/>
                                          </p:val>
                                        </p:tav>
                                      </p:tavLst>
                                    </p:anim>
                                    <p:animEffect transition="in" filter="fade">
                                      <p:cBhvr>
                                        <p:cTn id="29" dur="1000"/>
                                        <p:tgtEl>
                                          <p:spTgt spid="1536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5364"/>
                                        </p:tgtEl>
                                        <p:attrNameLst>
                                          <p:attrName>style.visibility</p:attrName>
                                        </p:attrNameLst>
                                      </p:cBhvr>
                                      <p:to>
                                        <p:strVal val="hidden"/>
                                      </p:to>
                                    </p:set>
                                  </p:childTnLst>
                                </p:cTn>
                              </p:par>
                              <p:par>
                                <p:cTn id="39" presetID="55" presetClass="entr" presetSubtype="0" fill="hold" nodeType="withEffect">
                                  <p:stCondLst>
                                    <p:cond delay="0"/>
                                  </p:stCondLst>
                                  <p:childTnLst>
                                    <p:set>
                                      <p:cBhvr>
                                        <p:cTn id="40" dur="1" fill="hold">
                                          <p:stCondLst>
                                            <p:cond delay="0"/>
                                          </p:stCondLst>
                                        </p:cTn>
                                        <p:tgtEl>
                                          <p:spTgt spid="15366"/>
                                        </p:tgtEl>
                                        <p:attrNameLst>
                                          <p:attrName>style.visibility</p:attrName>
                                        </p:attrNameLst>
                                      </p:cBhvr>
                                      <p:to>
                                        <p:strVal val="visible"/>
                                      </p:to>
                                    </p:set>
                                    <p:anim calcmode="lin" valueType="num">
                                      <p:cBhvr>
                                        <p:cTn id="41" dur="1000" fill="hold"/>
                                        <p:tgtEl>
                                          <p:spTgt spid="15366"/>
                                        </p:tgtEl>
                                        <p:attrNameLst>
                                          <p:attrName>ppt_w</p:attrName>
                                        </p:attrNameLst>
                                      </p:cBhvr>
                                      <p:tavLst>
                                        <p:tav tm="0">
                                          <p:val>
                                            <p:strVal val="#ppt_w*0.70"/>
                                          </p:val>
                                        </p:tav>
                                        <p:tav tm="100000">
                                          <p:val>
                                            <p:strVal val="#ppt_w"/>
                                          </p:val>
                                        </p:tav>
                                      </p:tavLst>
                                    </p:anim>
                                    <p:anim calcmode="lin" valueType="num">
                                      <p:cBhvr>
                                        <p:cTn id="42" dur="1000" fill="hold"/>
                                        <p:tgtEl>
                                          <p:spTgt spid="15366"/>
                                        </p:tgtEl>
                                        <p:attrNameLst>
                                          <p:attrName>ppt_h</p:attrName>
                                        </p:attrNameLst>
                                      </p:cBhvr>
                                      <p:tavLst>
                                        <p:tav tm="0">
                                          <p:val>
                                            <p:strVal val="#ppt_h"/>
                                          </p:val>
                                        </p:tav>
                                        <p:tav tm="100000">
                                          <p:val>
                                            <p:strVal val="#ppt_h"/>
                                          </p:val>
                                        </p:tav>
                                      </p:tavLst>
                                    </p:anim>
                                    <p:animEffect transition="in" filter="fade">
                                      <p:cBhvr>
                                        <p:cTn id="43"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Памятник Петру I у Михайловского замка.Санкт-Петербург.Рельеф.Битва под Полтавой"/>
          <p:cNvPicPr>
            <a:picLocks noChangeAspect="1" noChangeArrowheads="1"/>
          </p:cNvPicPr>
          <p:nvPr/>
        </p:nvPicPr>
        <p:blipFill>
          <a:blip r:embed="rId2" cstate="print"/>
          <a:srcRect/>
          <a:stretch>
            <a:fillRect/>
          </a:stretch>
        </p:blipFill>
        <p:spPr bwMode="auto">
          <a:xfrm>
            <a:off x="1475656" y="332656"/>
            <a:ext cx="6278515" cy="4954141"/>
          </a:xfrm>
          <a:prstGeom prst="rect">
            <a:avLst/>
          </a:prstGeom>
          <a:ln>
            <a:noFill/>
          </a:ln>
          <a:effectLst>
            <a:softEdge rad="112500"/>
          </a:effectLst>
        </p:spPr>
      </p:pic>
      <p:sp>
        <p:nvSpPr>
          <p:cNvPr id="11267" name="Прямоугольник 4"/>
          <p:cNvSpPr>
            <a:spLocks noChangeArrowheads="1"/>
          </p:cNvSpPr>
          <p:nvPr/>
        </p:nvSpPr>
        <p:spPr bwMode="auto">
          <a:xfrm>
            <a:off x="2916238" y="188913"/>
            <a:ext cx="3168650" cy="246062"/>
          </a:xfrm>
          <a:prstGeom prst="rect">
            <a:avLst/>
          </a:prstGeom>
          <a:noFill/>
          <a:ln w="9525">
            <a:noFill/>
            <a:miter lim="800000"/>
            <a:headEnd/>
            <a:tailEnd/>
          </a:ln>
        </p:spPr>
        <p:txBody>
          <a:bodyPr>
            <a:spAutoFit/>
          </a:bodyPr>
          <a:lstStyle/>
          <a:p>
            <a:r>
              <a:rPr lang="en-US" sz="1000">
                <a:latin typeface="Times New Roman" pitchFamily="18" charset="0"/>
                <a:hlinkClick r:id="rId3"/>
              </a:rPr>
              <a:t>http://hellopiter.ru/Monument_to_peter_photo.html</a:t>
            </a:r>
            <a:endParaRPr lang="ru-RU" sz="1000">
              <a:latin typeface="Times New Roman" pitchFamily="18" charset="0"/>
            </a:endParaRPr>
          </a:p>
        </p:txBody>
      </p:sp>
      <p:sp>
        <p:nvSpPr>
          <p:cNvPr id="6" name="Прямоугольник 5"/>
          <p:cNvSpPr>
            <a:spLocks noChangeArrowheads="1"/>
          </p:cNvSpPr>
          <p:nvPr/>
        </p:nvSpPr>
        <p:spPr bwMode="auto">
          <a:xfrm>
            <a:off x="250825" y="5373688"/>
            <a:ext cx="8569325" cy="1200150"/>
          </a:xfrm>
          <a:prstGeom prst="rect">
            <a:avLst/>
          </a:prstGeom>
          <a:noFill/>
          <a:ln w="9525">
            <a:noFill/>
            <a:miter lim="800000"/>
            <a:headEnd/>
            <a:tailEnd/>
          </a:ln>
        </p:spPr>
        <p:txBody>
          <a:bodyPr>
            <a:spAutoFit/>
          </a:bodyPr>
          <a:lstStyle/>
          <a:p>
            <a:pPr algn="just"/>
            <a:r>
              <a:rPr lang="en-US"/>
              <a:t>In the bas-relief devoted to the battle of Poltava, the Russian troops are depicted on the right. In the foreground Peter I stands pointing out with his sword the way to pursue the fleeing Swedes. Next to the tsar is his friend and comrade-in-arms, Alexander Menshikov, who commanded the Russian cavalry. </a:t>
            </a:r>
            <a:endParaRPr lang="ru-RU"/>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ye_bee_se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eye_bee_see</Template>
  <TotalTime>338</TotalTime>
  <Words>490</Words>
  <Application>Microsoft Office PowerPoint</Application>
  <PresentationFormat>Экран (4:3)</PresentationFormat>
  <Paragraphs>45</Paragraphs>
  <Slides>14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Times New Roman</vt:lpstr>
      <vt:lpstr>Arial</vt:lpstr>
      <vt:lpstr>Calibri</vt:lpstr>
      <vt:lpstr>Bernard MT Condensed</vt:lpstr>
      <vt:lpstr>eye_bee_see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Larisa</cp:lastModifiedBy>
  <cp:revision>58</cp:revision>
  <dcterms:created xsi:type="dcterms:W3CDTF">2012-05-22T19:26:38Z</dcterms:created>
  <dcterms:modified xsi:type="dcterms:W3CDTF">2012-10-04T12:22:28Z</dcterms:modified>
</cp:coreProperties>
</file>