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61" r:id="rId5"/>
    <p:sldId id="264" r:id="rId6"/>
    <p:sldId id="266" r:id="rId7"/>
    <p:sldId id="273" r:id="rId8"/>
    <p:sldId id="267" r:id="rId9"/>
    <p:sldId id="271" r:id="rId10"/>
    <p:sldId id="272" r:id="rId11"/>
    <p:sldId id="260" r:id="rId12"/>
    <p:sldId id="268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000099"/>
    <a:srgbClr val="FFFFD9"/>
    <a:srgbClr val="FFFFD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D522DF-04C4-407B-B58D-8296E0ED3E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C86-5D72-4DA3-BBEB-6202398393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D031-2F3B-4268-B71A-B002F390B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A57A-84B6-4ACA-B000-C7DB817DB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4D49-FD3C-4B7A-8AC2-279F35EEDA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FD90-DD8B-4E94-9EF6-86531036F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FACD-42A6-471F-8264-930E8130E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8723-7287-4FFA-A189-5D9BBACBE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845D-88EC-4D02-8D8C-ABE3A82A2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A3C1-390C-42B5-B5CD-A78761076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2F92-D400-4341-A12A-8124FCCC3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033B-4AF9-4D46-882A-8C9F68400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873DE74-24B1-41B3-821D-7491ED869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79" r:id="rId7"/>
    <p:sldLayoutId id="2147483680" r:id="rId8"/>
    <p:sldLayoutId id="2147483689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2553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hlink"/>
                </a:solidFill>
              </a:rPr>
              <a:t>«Оттепель» </a:t>
            </a:r>
            <a:br>
              <a:rPr lang="ru-RU" altLang="ru-RU" b="1" dirty="0">
                <a:solidFill>
                  <a:schemeClr val="hlink"/>
                </a:solidFill>
              </a:rPr>
            </a:br>
            <a:r>
              <a:rPr lang="ru-RU" altLang="ru-RU" b="1" dirty="0">
                <a:solidFill>
                  <a:schemeClr val="hlink"/>
                </a:solidFill>
              </a:rPr>
              <a:t>(1953-1964 гг.)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13100"/>
            <a:ext cx="6221412" cy="1752600"/>
          </a:xfrm>
        </p:spPr>
        <p:txBody>
          <a:bodyPr/>
          <a:lstStyle/>
          <a:p>
            <a:r>
              <a:rPr lang="ru-RU" smtClean="0">
                <a:solidFill>
                  <a:srgbClr val="595959"/>
                </a:solidFill>
              </a:rPr>
              <a:t>Известный советский писатель И.Г. Эренбург назвал этот период «оттепелью», наступившей после долгой и суровой сталинской «зимы».</a:t>
            </a:r>
          </a:p>
          <a:p>
            <a:endParaRPr lang="ru-RU" altLang="ru-RU" sz="2800" smtClean="0">
              <a:solidFill>
                <a:schemeClr val="hlink"/>
              </a:solidFill>
            </a:endParaRPr>
          </a:p>
        </p:txBody>
      </p:sp>
      <p:pic>
        <p:nvPicPr>
          <p:cNvPr id="9220" name="Picture 4" descr="картинка  оттеп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35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860800"/>
            <a:ext cx="27336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0525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hlink"/>
                </a:solidFill>
              </a:rPr>
              <a:t>РАЗВИТИЕ АТОМНОЙ ЭНЕРГЕТИКИ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301875"/>
            <a:ext cx="7186612" cy="4525963"/>
          </a:xfrm>
        </p:spPr>
        <p:txBody>
          <a:bodyPr/>
          <a:lstStyle/>
          <a:p>
            <a:pPr marL="285750" indent="-285750">
              <a:buFont typeface="Courier New" pitchFamily="49" charset="0"/>
              <a:buChar char="o"/>
            </a:pPr>
            <a:r>
              <a:rPr lang="ru-RU" altLang="ru-RU" smtClean="0"/>
              <a:t>В 1957 г. в СССР был запущен самый мощный в мире синхрофазотрон.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altLang="ru-RU" smtClean="0"/>
              <a:t>Стали создаваться и атомные электростанции.</a:t>
            </a:r>
            <a:r>
              <a:rPr lang="en-US" altLang="ru-RU" smtClean="0"/>
              <a:t> </a:t>
            </a:r>
            <a:r>
              <a:rPr lang="ru-RU" altLang="ru-RU" smtClean="0"/>
              <a:t>В 1954 г. вступила в строй первая в мире Обнинская АЭС.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altLang="ru-RU" smtClean="0"/>
              <a:t>В середине 60-х гг. были построены Белоярская (в Свердловской области) и Ново-Воронежская АЭС.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827088" y="2060575"/>
            <a:ext cx="3756025" cy="4176713"/>
          </a:xfrm>
        </p:spPr>
        <p:txBody>
          <a:bodyPr rtlCol="0">
            <a:normAutofit lnSpcReduction="10000"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A50021"/>
                </a:solidFill>
              </a:rPr>
              <a:t>Реформы управления народным хозяйством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A50021"/>
                </a:solidFill>
              </a:rPr>
              <a:t>Меры по улучшению жизни советских людей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A50021"/>
                </a:solidFill>
              </a:rPr>
              <a:t>«Оттепель» в культурной жизни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A50021"/>
                </a:solidFill>
              </a:rPr>
              <a:t>Новые реальности внешней политики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A50021"/>
                </a:solidFill>
              </a:rPr>
              <a:t>Мирное сосуществование и расширение сотрудничества с зарубежными странами</a:t>
            </a:r>
            <a:r>
              <a:rPr lang="ru-RU" altLang="ru-RU" sz="2400" dirty="0"/>
              <a:t>	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ru-RU" sz="2000" dirty="0"/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20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1412875"/>
            <a:ext cx="6192838" cy="549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Противоречивое реформаторство </a:t>
            </a:r>
            <a:r>
              <a:rPr lang="ru-RU" altLang="ru-RU" sz="2400" dirty="0" err="1"/>
              <a:t>Н.С.Хрущева</a:t>
            </a:r>
            <a:endParaRPr lang="ru-RU" altLang="ru-RU" sz="2400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716463" y="1916113"/>
            <a:ext cx="3671887" cy="4249737"/>
          </a:xfrm>
        </p:spPr>
        <p:txBody>
          <a:bodyPr rtlCol="0">
            <a:normAutofit fontScale="92500"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/>
              <a:t>Экономические «пробуксовки» и миф о светлом коммунистическом будущем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/>
              <a:t>Повышение цен. Трагедия в Новочеркасске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/>
              <a:t>Усиление контроля со стороны партийного аппарата 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деятельностью творческой интеллигенции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200" dirty="0"/>
              <a:t>Гонка вооружений. Ввод войск стран ОВД в Венгрию.  Карибский кризис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6440488" cy="909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/>
              <a:t>Нарастание недовольства в обществе политикой </a:t>
            </a:r>
            <a:r>
              <a:rPr lang="ru-RU" altLang="ru-RU" sz="2000" b="1" dirty="0" err="1"/>
              <a:t>Н.С.Хрущева</a:t>
            </a:r>
            <a:r>
              <a:rPr lang="ru-RU" altLang="ru-RU" sz="2000" b="1" dirty="0"/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7500" lnSpcReduction="20000"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b="1" u="sng" dirty="0"/>
              <a:t>Горожане</a:t>
            </a:r>
            <a:r>
              <a:rPr lang="ru-RU" altLang="ru-RU" sz="2800" dirty="0"/>
              <a:t> – недовольны повышением цен на продовольственные товары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b="1" u="sng" dirty="0"/>
              <a:t>Крестьяне</a:t>
            </a:r>
            <a:r>
              <a:rPr lang="ru-RU" altLang="ru-RU" sz="2800" dirty="0"/>
              <a:t> – недовольны урезанием личных подсобных хозяйств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b="1" u="sng" dirty="0"/>
              <a:t>Интеллигенция</a:t>
            </a:r>
            <a:r>
              <a:rPr lang="ru-RU" altLang="ru-RU" sz="2800" dirty="0"/>
              <a:t> – недовольны непоследовательностью культурной «оттепелью»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b="1" u="sng" dirty="0"/>
              <a:t>Военные</a:t>
            </a:r>
            <a:r>
              <a:rPr lang="ru-RU" altLang="ru-RU" sz="2800" dirty="0"/>
              <a:t> – недовольны сокращением армии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b="1" u="sng" dirty="0"/>
              <a:t>Чиновники</a:t>
            </a:r>
            <a:r>
              <a:rPr lang="ru-RU" altLang="ru-RU" sz="2800" dirty="0"/>
              <a:t> – недовольны постоянной перетряской кадров</a:t>
            </a:r>
          </a:p>
        </p:txBody>
      </p:sp>
      <p:sp>
        <p:nvSpPr>
          <p:cNvPr id="204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504825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20725" y="2230438"/>
            <a:ext cx="75231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8088" bIns="38088" anchor="ctr"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00"/>
                </a:solidFill>
              </a:rPr>
              <a:t>Целина - 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</a:rPr>
              <a:t>общее название слабоосвоенных земель в Казахстане, Поволжье, на Урале, в Сибири, на Дальнем Востоке. 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</a:rPr>
              <a:t>Термин появился в СССР, когда в 1954–1960 гг. была предпринята попытка за счет т.н. «освоения целины» ликвидировать отставание сельского хозяйства и увеличить производство зерна.</a:t>
            </a:r>
          </a:p>
        </p:txBody>
      </p:sp>
      <p:sp>
        <p:nvSpPr>
          <p:cNvPr id="22531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15900" y="583723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2532" name="Рисунок 5" descr="m_67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35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Диаграмма 4" descr="_478_YLPGVTVV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872038"/>
            <a:ext cx="41433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1052513"/>
            <a:ext cx="6400800" cy="11445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i="1" dirty="0">
                <a:solidFill>
                  <a:schemeClr val="hlink"/>
                </a:solidFill>
              </a:rPr>
              <a:t>«Оттепель» </a:t>
            </a:r>
            <a:r>
              <a:rPr lang="en-US" altLang="ru-RU" sz="4000" b="1" i="1" dirty="0">
                <a:solidFill>
                  <a:schemeClr val="hlink"/>
                </a:solidFill>
              </a:rPr>
              <a:t/>
            </a:r>
            <a:br>
              <a:rPr lang="en-US" altLang="ru-RU" sz="4000" b="1" i="1" dirty="0">
                <a:solidFill>
                  <a:schemeClr val="hlink"/>
                </a:solidFill>
              </a:rPr>
            </a:br>
            <a:r>
              <a:rPr lang="ru-RU" altLang="ru-RU" sz="4000" b="1" i="1" dirty="0">
                <a:solidFill>
                  <a:schemeClr val="hlink"/>
                </a:solidFill>
              </a:rPr>
              <a:t>(1953-1964 гг.</a:t>
            </a:r>
            <a:r>
              <a:rPr lang="en-US" altLang="ru-RU" sz="4000" b="1" i="1" dirty="0">
                <a:solidFill>
                  <a:schemeClr val="hlink"/>
                </a:solidFill>
              </a:rPr>
              <a:t>)</a:t>
            </a:r>
            <a:endParaRPr lang="ru-RU" altLang="ru-RU" sz="4000" b="1" i="1" dirty="0">
              <a:solidFill>
                <a:schemeClr val="hlink"/>
              </a:solidFill>
            </a:endParaRPr>
          </a:p>
        </p:txBody>
      </p:sp>
      <p:sp>
        <p:nvSpPr>
          <p:cNvPr id="10243" name="Rectangle 8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</a:rPr>
              <a:t>«Оттепель»-неофициальное обозначение периода в истории СССР после смерти Сталина .Характеризовался </a:t>
            </a:r>
            <a:r>
              <a:rPr lang="ru-RU" smtClean="0">
                <a:solidFill>
                  <a:srgbClr val="002060"/>
                </a:solidFill>
              </a:rPr>
              <a:t>осуждением</a:t>
            </a:r>
            <a:r>
              <a:rPr lang="ru-RU" smtClean="0">
                <a:solidFill>
                  <a:srgbClr val="000000"/>
                </a:solidFill>
              </a:rPr>
              <a:t> культа личности Сталина, репрессий 1930-х гг., </a:t>
            </a:r>
            <a:r>
              <a:rPr lang="ru-RU" smtClean="0">
                <a:solidFill>
                  <a:srgbClr val="002060"/>
                </a:solidFill>
              </a:rPr>
              <a:t>либерализацией </a:t>
            </a:r>
            <a:r>
              <a:rPr lang="ru-RU" smtClean="0">
                <a:solidFill>
                  <a:srgbClr val="000000"/>
                </a:solidFill>
              </a:rPr>
              <a:t>режима, освобождением политических заключенных, отказом власти от решения внутренних споров </a:t>
            </a:r>
            <a:r>
              <a:rPr lang="ru-RU" smtClean="0">
                <a:solidFill>
                  <a:srgbClr val="002060"/>
                </a:solidFill>
              </a:rPr>
              <a:t>путем насилия</a:t>
            </a:r>
            <a:r>
              <a:rPr lang="ru-RU" smtClean="0">
                <a:solidFill>
                  <a:srgbClr val="000000"/>
                </a:solidFill>
              </a:rPr>
              <a:t>, </a:t>
            </a:r>
            <a:r>
              <a:rPr lang="ru-RU" smtClean="0">
                <a:solidFill>
                  <a:srgbClr val="002060"/>
                </a:solidFill>
              </a:rPr>
              <a:t>ослаблением тоталитарной </a:t>
            </a:r>
            <a:r>
              <a:rPr lang="ru-RU" smtClean="0">
                <a:solidFill>
                  <a:srgbClr val="000000"/>
                </a:solidFill>
              </a:rPr>
              <a:t>власти, появлением некоторой </a:t>
            </a:r>
            <a:r>
              <a:rPr lang="ru-RU" smtClean="0">
                <a:solidFill>
                  <a:srgbClr val="002060"/>
                </a:solidFill>
              </a:rPr>
              <a:t>свободы слова</a:t>
            </a:r>
            <a:r>
              <a:rPr lang="ru-RU" smtClean="0">
                <a:solidFill>
                  <a:srgbClr val="000000"/>
                </a:solidFill>
              </a:rPr>
              <a:t>, относительной демократизацией политической и общественной жизни, открытостью западному миру, большей свободой творческой деятельности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9700" y="1773238"/>
            <a:ext cx="3317875" cy="2663825"/>
          </a:xfrm>
        </p:spPr>
        <p:txBody>
          <a:bodyPr rtlCol="0">
            <a:normAutofit fontScale="92500" lnSpcReduction="10000"/>
          </a:bodyPr>
          <a:lstStyle/>
          <a:p>
            <a:pPr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dirty="0"/>
              <a:t>Доклад </a:t>
            </a:r>
            <a:r>
              <a:rPr lang="ru-RU" altLang="ru-RU" sz="2400" dirty="0" err="1"/>
              <a:t>Н.С.Хрущева</a:t>
            </a:r>
            <a:r>
              <a:rPr lang="ru-RU" altLang="ru-RU" sz="2400" dirty="0"/>
              <a:t> </a:t>
            </a:r>
          </a:p>
          <a:p>
            <a:pPr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dirty="0"/>
              <a:t>на ХХ съезде КПСС </a:t>
            </a:r>
          </a:p>
          <a:p>
            <a:pPr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dirty="0"/>
              <a:t>«О культе личности и его последствиях» (февраль 1956 г.)</a:t>
            </a:r>
          </a:p>
        </p:txBody>
      </p:sp>
      <p:pic>
        <p:nvPicPr>
          <p:cNvPr id="11267" name="Picture 8" descr="[IS8IR_6-44]_[TD_02-r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39274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412875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hlink"/>
                </a:solidFill>
              </a:rPr>
              <a:t>«Оттепель» в экономике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276475"/>
            <a:ext cx="6727825" cy="3786188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Децентрализация управления экономикой и перестройка руководства промышленностью с отраслевого принципа на территориальный (совнархозы, 1957 г.)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Развитие новых отраслей промышленности (атомной, космической)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Списание долгов с колхозов и уменьшение налогообложения колхозов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Расширение хозяйственной самостоятельности колхозов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Освоение </a:t>
            </a:r>
            <a:r>
              <a:rPr lang="ru-RU" altLang="ru-RU" dirty="0">
                <a:hlinkClick r:id="rId2" action="ppaction://hlinksldjump"/>
              </a:rPr>
              <a:t>целины</a:t>
            </a:r>
            <a:endParaRPr lang="ru-RU" altLang="ru-RU" dirty="0"/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Ликвидация МТС и продажа техники колхозам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«Кукурузная эпопея»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/>
              <a:t>Необоснованные задания по заготовке мяса, значительное сокращение поголовья скота</a:t>
            </a:r>
          </a:p>
          <a:p>
            <a:pPr indent="-27432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b="1" dirty="0"/>
          </a:p>
          <a:p>
            <a:pPr indent="-27432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b="1" dirty="0"/>
              <a:t>ИТОГ</a:t>
            </a:r>
          </a:p>
          <a:p>
            <a:pPr indent="-27432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/>
              <a:t>Падение сельскохозяйственного производства.</a:t>
            </a:r>
          </a:p>
          <a:p>
            <a:pPr indent="-27432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/>
              <a:t>Ухудшение снабжения населения продуктами питания.</a:t>
            </a:r>
          </a:p>
          <a:p>
            <a:pPr indent="-27432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/>
              <a:t>Начало импорта зерна из-за границы.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557338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hlink"/>
                </a:solidFill>
              </a:rPr>
              <a:t>«Оттепель» в социальной сфере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altLang="ru-RU" sz="2800" dirty="0"/>
              <a:t>Повышение минимальной зарплаты на 35%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altLang="ru-RU" sz="2800" dirty="0"/>
              <a:t>Увеличение размера пенсий по старости в 2 раза и снижение на 5 лет пенсионного возраста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altLang="ru-RU" sz="2800" dirty="0"/>
              <a:t>Развертывание массового жилищного строительства («</a:t>
            </a:r>
            <a:r>
              <a:rPr lang="ru-RU" altLang="ru-RU" sz="2800" dirty="0">
                <a:hlinkClick r:id="rId2" action="ppaction://hlinksldjump"/>
              </a:rPr>
              <a:t>Хрущевки</a:t>
            </a:r>
            <a:r>
              <a:rPr lang="ru-RU" altLang="ru-RU" sz="2800" dirty="0"/>
              <a:t>»)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altLang="ru-RU" sz="2800" dirty="0"/>
              <a:t>Введение денежной оплаты труда колхозникам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altLang="ru-RU" sz="2800" dirty="0"/>
              <a:t>Установление 7-часовго рабочего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>
                <a:solidFill>
                  <a:srgbClr val="A50021"/>
                </a:solidFill>
              </a:rPr>
              <a:t>Нормализация отношений с Югославией (1954-1955 гг.)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>
                <a:solidFill>
                  <a:srgbClr val="A50021"/>
                </a:solidFill>
              </a:rPr>
              <a:t>Подписание мирного договора с Австрией и возвращение ей суверенитета (1955 г.)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>
                <a:solidFill>
                  <a:srgbClr val="A50021"/>
                </a:solidFill>
              </a:rPr>
              <a:t>Встреча Н.Хрущева и Д.Эйзенхауэра (1959 г.)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>
                <a:solidFill>
                  <a:srgbClr val="A50021"/>
                </a:solidFill>
              </a:rPr>
              <a:t>Одностороннее сокращение армии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>
                <a:solidFill>
                  <a:srgbClr val="A50021"/>
                </a:solidFill>
              </a:rPr>
              <a:t>Договор между СССР, США и Великобританией о запрещении ядерных испытаний в атмосфере и под водой (1963 г.)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84313"/>
            <a:ext cx="76327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hlink"/>
                </a:solidFill>
              </a:rPr>
              <a:t>«Оттепель» </a:t>
            </a:r>
            <a:br>
              <a:rPr lang="ru-RU" altLang="ru-RU" sz="4000" dirty="0">
                <a:solidFill>
                  <a:schemeClr val="hlink"/>
                </a:solidFill>
              </a:rPr>
            </a:br>
            <a:r>
              <a:rPr lang="ru-RU" altLang="ru-RU" sz="4000" dirty="0">
                <a:solidFill>
                  <a:schemeClr val="hlink"/>
                </a:solidFill>
              </a:rPr>
              <a:t>во внешней политике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 rtlCol="0">
            <a:normAutofit lnSpcReduction="10000"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/>
              <a:t>Создание ОВД (1955 г.)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/>
              <a:t>Подавление народного восстания в Венгрии (1956 г.)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/>
              <a:t>Обострение отношений с ФРГ и Возведение Берлинской стены (1962 г.)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/>
              <a:t>Карибский кризис и ядерное противостояние СССР и США (1962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357188" y="285750"/>
            <a:ext cx="5510212" cy="620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реформа образования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313" y="1214438"/>
            <a:ext cx="1800225" cy="287337"/>
          </a:xfrm>
          <a:prstGeom prst="rect">
            <a:avLst/>
          </a:prstGeom>
          <a:solidFill>
            <a:srgbClr val="FFFF66"/>
          </a:solidFill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3300"/>
                </a:solidFill>
              </a:rPr>
              <a:t>Цель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429000" y="1143000"/>
            <a:ext cx="5472113" cy="4318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Укрепление связи школы и производства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2000250" y="1311275"/>
            <a:ext cx="1285875" cy="460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71875" y="1928813"/>
            <a:ext cx="5327650" cy="7207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Ликвидация 7 летнего обязательного и </a:t>
            </a:r>
          </a:p>
          <a:p>
            <a:pPr algn="ctr"/>
            <a:r>
              <a:rPr lang="ru-RU" altLang="ru-RU" b="1">
                <a:solidFill>
                  <a:srgbClr val="800080"/>
                </a:solidFill>
              </a:rPr>
              <a:t>10 летнего полного образования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71875" y="2928938"/>
            <a:ext cx="5214938" cy="785812"/>
          </a:xfrm>
          <a:prstGeom prst="rect">
            <a:avLst/>
          </a:prstGeom>
          <a:solidFill>
            <a:srgbClr val="FFFF66"/>
          </a:solidFill>
          <a:ln w="19050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Введение обязательного 8 летнего обучения. </a:t>
            </a:r>
          </a:p>
          <a:p>
            <a:pPr algn="ctr"/>
            <a:r>
              <a:rPr lang="ru-RU" altLang="ru-RU" b="1">
                <a:solidFill>
                  <a:srgbClr val="800080"/>
                </a:solidFill>
              </a:rPr>
              <a:t>Получение среднего образования через: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3850" y="2500313"/>
            <a:ext cx="2374900" cy="785812"/>
          </a:xfrm>
          <a:prstGeom prst="rect">
            <a:avLst/>
          </a:prstGeom>
          <a:solidFill>
            <a:srgbClr val="FFFF66"/>
          </a:solidFill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3300"/>
                </a:solidFill>
              </a:rPr>
              <a:t>Основные </a:t>
            </a:r>
          </a:p>
          <a:p>
            <a:pPr algn="ctr"/>
            <a:r>
              <a:rPr lang="ru-RU" altLang="ru-RU" b="1">
                <a:solidFill>
                  <a:srgbClr val="FF3300"/>
                </a:solidFill>
              </a:rPr>
              <a:t>направления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700338" y="2286000"/>
            <a:ext cx="728662" cy="27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2700338" y="2708275"/>
            <a:ext cx="871537" cy="4349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779838" y="3929063"/>
            <a:ext cx="1584325" cy="785812"/>
          </a:xfrm>
          <a:prstGeom prst="ellipse">
            <a:avLst/>
          </a:prstGeom>
          <a:solidFill>
            <a:srgbClr val="FFFF66"/>
          </a:solidFill>
          <a:ln w="1905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Техникум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975350" y="3857625"/>
            <a:ext cx="3168650" cy="1000125"/>
          </a:xfrm>
          <a:prstGeom prst="ellipse">
            <a:avLst/>
          </a:prstGeom>
          <a:solidFill>
            <a:srgbClr val="FFFF66"/>
          </a:solidFill>
          <a:ln w="1905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3-х годичное </a:t>
            </a:r>
          </a:p>
          <a:p>
            <a:pPr algn="ctr"/>
            <a:r>
              <a:rPr lang="ru-RU" altLang="ru-RU" b="1">
                <a:solidFill>
                  <a:srgbClr val="800080"/>
                </a:solidFill>
              </a:rPr>
              <a:t>производственное </a:t>
            </a:r>
          </a:p>
          <a:p>
            <a:pPr algn="ctr"/>
            <a:r>
              <a:rPr lang="ru-RU" altLang="ru-RU" b="1">
                <a:solidFill>
                  <a:srgbClr val="800080"/>
                </a:solidFill>
              </a:rPr>
              <a:t>обучение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1785938" y="3857625"/>
            <a:ext cx="1584325" cy="936625"/>
          </a:xfrm>
          <a:prstGeom prst="ellipse">
            <a:avLst/>
          </a:prstGeom>
          <a:solidFill>
            <a:srgbClr val="FFFF66"/>
          </a:solidFill>
          <a:ln w="1905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ШРМ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2786063" y="3500438"/>
            <a:ext cx="1800225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4643438" y="3643313"/>
            <a:ext cx="0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4357688" y="4714875"/>
            <a:ext cx="71437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214938" y="3643313"/>
            <a:ext cx="1728787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7429500" y="4857750"/>
            <a:ext cx="71438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2500313" y="4786313"/>
            <a:ext cx="71437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14313" y="5072063"/>
            <a:ext cx="8642350" cy="6492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b="1">
                <a:solidFill>
                  <a:srgbClr val="800080"/>
                </a:solidFill>
              </a:rPr>
              <a:t>Получение высшего образования при наличии производственного стажа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50825" y="6092825"/>
            <a:ext cx="2520950" cy="5048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3300"/>
                </a:solidFill>
              </a:rPr>
              <a:t>Последствия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500438" y="5786438"/>
            <a:ext cx="5111750" cy="431800"/>
          </a:xfrm>
          <a:prstGeom prst="rect">
            <a:avLst/>
          </a:prstGeom>
          <a:solidFill>
            <a:srgbClr val="FFFF66"/>
          </a:solidFill>
          <a:ln w="19050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Рост текучести кадров на производстве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617913" y="6313488"/>
            <a:ext cx="5111750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CC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Понижение уровня трудовой дисциплины</a:t>
            </a:r>
            <a:r>
              <a:rPr lang="ru-RU" altLang="ru-RU"/>
              <a:t> </a:t>
            </a: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786063" y="6500813"/>
            <a:ext cx="863600" cy="144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786063" y="6002338"/>
            <a:ext cx="720725" cy="212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857250" y="3286125"/>
            <a:ext cx="0" cy="1800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684213" y="2133600"/>
            <a:ext cx="4038600" cy="391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smtClean="0">
                <a:solidFill>
                  <a:srgbClr val="A50021"/>
                </a:solidFill>
              </a:rPr>
              <a:t>Начало реабилитации, критика «культа личности» Сталина</a:t>
            </a:r>
          </a:p>
          <a:p>
            <a:pPr>
              <a:lnSpc>
                <a:spcPct val="90000"/>
              </a:lnSpc>
            </a:pPr>
            <a:r>
              <a:rPr lang="ru-RU" altLang="ru-RU" sz="2000" smtClean="0">
                <a:solidFill>
                  <a:srgbClr val="A50021"/>
                </a:solidFill>
              </a:rPr>
              <a:t>Начало выхода в свет новых журналов «Юность», «Иностранная литература»</a:t>
            </a:r>
          </a:p>
          <a:p>
            <a:pPr>
              <a:lnSpc>
                <a:spcPct val="90000"/>
              </a:lnSpc>
            </a:pPr>
            <a:r>
              <a:rPr lang="ru-RU" altLang="ru-RU" sz="2000" smtClean="0">
                <a:solidFill>
                  <a:srgbClr val="A50021"/>
                </a:solidFill>
              </a:rPr>
              <a:t>«Оттепель» в литературе (И.Эренбург, А.Твардовский, А.Солженицын)</a:t>
            </a:r>
          </a:p>
          <a:p>
            <a:pPr>
              <a:lnSpc>
                <a:spcPct val="90000"/>
              </a:lnSpc>
            </a:pPr>
            <a:r>
              <a:rPr lang="ru-RU" altLang="ru-RU" sz="2000" smtClean="0">
                <a:solidFill>
                  <a:srgbClr val="A50021"/>
                </a:solidFill>
              </a:rPr>
              <a:t>Появление новых театральных коллективов («Современник», Театр на «Таганке»)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052513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hlink"/>
                </a:solidFill>
              </a:rPr>
              <a:t>«Оттепель» в культуре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787900" y="2276475"/>
            <a:ext cx="4038600" cy="3168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smtClean="0"/>
              <a:t>Контроль партийного аппарата за деятельностью творческой интеллигенции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Гонения на Б.Пастернака за роман «Доктор Живаго»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Возобновление арестов за «антисоветскую деятельность»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6913" y="942975"/>
            <a:ext cx="5157787" cy="649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hlink"/>
                </a:solidFill>
              </a:rPr>
              <a:t>ОСВОЕНИЕ КОСМОСА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1557338"/>
            <a:ext cx="4918075" cy="4089400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altLang="ru-RU" sz="2400" dirty="0"/>
              <a:t>октябрь 1957 г. </a:t>
            </a:r>
            <a:r>
              <a:rPr lang="ru-RU" altLang="ru-RU" sz="2400" b="1" dirty="0">
                <a:solidFill>
                  <a:schemeClr val="hlink"/>
                </a:solidFill>
              </a:rPr>
              <a:t>впервые в мире</a:t>
            </a:r>
            <a:r>
              <a:rPr lang="ru-RU" altLang="ru-RU" sz="2400" dirty="0"/>
              <a:t> выведен на космическую орбиту </a:t>
            </a:r>
            <a:r>
              <a:rPr lang="ru-RU" altLang="ru-RU" sz="2400" b="1" dirty="0">
                <a:solidFill>
                  <a:schemeClr val="hlink"/>
                </a:solidFill>
              </a:rPr>
              <a:t>искусственный спутник Земли.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altLang="ru-RU" sz="2400" dirty="0"/>
              <a:t>В апреле 1961 г. советский космонавт Ю.А. Гагарин совершил первый в истории пилотируемый космический полет.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altLang="ru-RU" sz="2400" dirty="0"/>
              <a:t>Затем последовали полеты Г. Титова, А. Николаева, А. Поповича В. Терешковой и Р. Быковского</a:t>
            </a:r>
            <a:r>
              <a:rPr lang="ru-RU" altLang="ru-RU" sz="2400" dirty="0" smtClean="0"/>
              <a:t>.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ru-RU" sz="2400" dirty="0" smtClean="0"/>
              <a:t>P.S</a:t>
            </a:r>
            <a:r>
              <a:rPr lang="ru-RU" altLang="ru-RU" sz="2400" dirty="0"/>
              <a:t>.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Американцы хотели первыми послать человека в космос, но мы их уделали) </a:t>
            </a:r>
            <a:endParaRPr lang="ru-RU" altLang="ru-RU" sz="2400" dirty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4005263"/>
            <a:ext cx="17954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Хрущев  и  Гагар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908050"/>
            <a:ext cx="30972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625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«Оттепель»  (1953-1964 гг.)</vt:lpstr>
      <vt:lpstr>«Оттепель»  (1953-1964 гг.)</vt:lpstr>
      <vt:lpstr>Слайд 3</vt:lpstr>
      <vt:lpstr>«Оттепель» в экономике</vt:lpstr>
      <vt:lpstr>«Оттепель» в социальной сфере</vt:lpstr>
      <vt:lpstr>«Оттепель»  во внешней политике </vt:lpstr>
      <vt:lpstr>Слайд 7</vt:lpstr>
      <vt:lpstr>«Оттепель» в культуре</vt:lpstr>
      <vt:lpstr>ОСВОЕНИЕ КОСМОСА</vt:lpstr>
      <vt:lpstr>РАЗВИТИЕ АТОМНОЙ ЭНЕРГЕТИКИ</vt:lpstr>
      <vt:lpstr>Противоречивое реформаторство Н.С.Хрущева</vt:lpstr>
      <vt:lpstr>Нарастание недовольства в обществе политикой Н.С.Хрущева:</vt:lpstr>
      <vt:lpstr>Слайд 13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«Оттепель»</dc:title>
  <dc:creator>1</dc:creator>
  <cp:lastModifiedBy>11k65m</cp:lastModifiedBy>
  <cp:revision>15</cp:revision>
  <dcterms:created xsi:type="dcterms:W3CDTF">2009-04-17T14:06:58Z</dcterms:created>
  <dcterms:modified xsi:type="dcterms:W3CDTF">2014-05-19T15:40:59Z</dcterms:modified>
</cp:coreProperties>
</file>