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4" r:id="rId10"/>
    <p:sldId id="265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94660"/>
  </p:normalViewPr>
  <p:slideViewPr>
    <p:cSldViewPr>
      <p:cViewPr varScale="1">
        <p:scale>
          <a:sx n="98" d="100"/>
          <a:sy n="98" d="100"/>
        </p:scale>
        <p:origin x="-11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CD5A-6105-4ED6-B203-F1F69C376303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E1203-D962-48F3-9D78-2C32AF7988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CD5A-6105-4ED6-B203-F1F69C376303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E1203-D962-48F3-9D78-2C32AF7988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CD5A-6105-4ED6-B203-F1F69C376303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E1203-D962-48F3-9D78-2C32AF7988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CD5A-6105-4ED6-B203-F1F69C376303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E1203-D962-48F3-9D78-2C32AF7988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CD5A-6105-4ED6-B203-F1F69C376303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E1203-D962-48F3-9D78-2C32AF7988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CD5A-6105-4ED6-B203-F1F69C376303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E1203-D962-48F3-9D78-2C32AF7988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CD5A-6105-4ED6-B203-F1F69C376303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E1203-D962-48F3-9D78-2C32AF7988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CD5A-6105-4ED6-B203-F1F69C376303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E1203-D962-48F3-9D78-2C32AF7988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CD5A-6105-4ED6-B203-F1F69C376303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E1203-D962-48F3-9D78-2C32AF7988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CD5A-6105-4ED6-B203-F1F69C376303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E1203-D962-48F3-9D78-2C32AF7988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CD5A-6105-4ED6-B203-F1F69C376303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E1203-D962-48F3-9D78-2C32AF7988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BDACD5A-6105-4ED6-B203-F1F69C376303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BEE1203-D962-48F3-9D78-2C32AF7988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Изменения в культуре и быте в эпоху Петра </a:t>
            </a:r>
            <a:r>
              <a:rPr lang="en-US" dirty="0" smtClean="0"/>
              <a:t>I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4788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Образование при Петре </a:t>
            </a:r>
            <a:r>
              <a:rPr lang="en-US" dirty="0" smtClean="0"/>
              <a:t>I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399" y="1700808"/>
            <a:ext cx="7840555" cy="4318992"/>
          </a:xfrm>
        </p:spPr>
        <p:txBody>
          <a:bodyPr/>
          <a:lstStyle/>
          <a:p>
            <a:r>
              <a:rPr lang="ru-RU" dirty="0" smtClean="0"/>
              <a:t>Дети крестьян	</a:t>
            </a:r>
            <a:r>
              <a:rPr lang="ru-RU" dirty="0"/>
              <a:t>	</a:t>
            </a:r>
            <a:r>
              <a:rPr lang="ru-RU" dirty="0" smtClean="0"/>
              <a:t>	Дети дворян</a:t>
            </a:r>
          </a:p>
        </p:txBody>
      </p:sp>
      <p:pic>
        <p:nvPicPr>
          <p:cNvPr id="8194" name="Picture 2" descr="14i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869" y="2348880"/>
            <a:ext cx="4315325" cy="286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14g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8694" y="2348880"/>
            <a:ext cx="4038939" cy="315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9193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5050"/>
            <a:ext cx="8435280" cy="11569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Первая печатная газета и новый алфавит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культура 18 в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35673"/>
            <a:ext cx="4850424" cy="439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14j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535672"/>
            <a:ext cx="2880320" cy="453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1373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5517"/>
            <a:ext cx="7772400" cy="1143000"/>
          </a:xfrm>
        </p:spPr>
        <p:txBody>
          <a:bodyPr/>
          <a:lstStyle/>
          <a:p>
            <a:r>
              <a:rPr lang="ru-RU" dirty="0" smtClean="0"/>
              <a:t>Живопись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7"/>
            <a:ext cx="4217294" cy="5118412"/>
          </a:xfrm>
        </p:spPr>
        <p:txBody>
          <a:bodyPr>
            <a:normAutofit fontScale="70000" lnSpcReduction="20000"/>
          </a:bodyPr>
          <a:lstStyle/>
          <a:p>
            <a:r>
              <a:rPr lang="ru-RU" sz="2800" dirty="0" smtClean="0"/>
              <a:t>Начало </a:t>
            </a:r>
            <a:r>
              <a:rPr lang="ru-RU" sz="2800" dirty="0"/>
              <a:t>XVIII века- время утверждения светской живописи, приходящей на смену иконописи. В отличие от парсун XVII в. портреты </a:t>
            </a:r>
            <a:r>
              <a:rPr lang="ru-RU" sz="2800" dirty="0" err="1"/>
              <a:t>нач.XVIIIв</a:t>
            </a:r>
            <a:r>
              <a:rPr lang="ru-RU" sz="2800" dirty="0"/>
              <a:t>. окончательно освободились от канона</a:t>
            </a:r>
            <a:r>
              <a:rPr lang="ru-RU" sz="2800" dirty="0" smtClean="0"/>
              <a:t>.</a:t>
            </a:r>
          </a:p>
          <a:p>
            <a:endParaRPr lang="ru-RU" dirty="0" smtClean="0"/>
          </a:p>
          <a:p>
            <a:endParaRPr lang="ru-RU" sz="3100" dirty="0" smtClean="0"/>
          </a:p>
          <a:p>
            <a:r>
              <a:rPr lang="ru-RU" sz="3100" dirty="0" smtClean="0"/>
              <a:t>Умение </a:t>
            </a:r>
            <a:r>
              <a:rPr lang="ru-RU" sz="3100" dirty="0"/>
              <a:t>передавать внутренний </a:t>
            </a:r>
            <a:r>
              <a:rPr lang="ru-RU" sz="3100" dirty="0" smtClean="0"/>
              <a:t>мир героев</a:t>
            </a:r>
            <a:r>
              <a:rPr lang="ru-RU" sz="3100" dirty="0"/>
              <a:t>, духовную индивидуальность позволило русскому портрету первой половины XVIII в. занять место в ряду выдающихся достижений мирового искусства.</a:t>
            </a:r>
          </a:p>
        </p:txBody>
      </p:sp>
      <p:pic>
        <p:nvPicPr>
          <p:cNvPr id="10242" name="Picture 2" descr="C:\Documents and Settings\Женя\Мои документы\Петр 1\И.Н.Никити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5772" y="2067169"/>
            <a:ext cx="1988567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Documents and Settings\Женя\Мои документы\Петр 1\Никитин Портет Головкина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3" y="3573016"/>
            <a:ext cx="2131955" cy="236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Documents and Settings\Женя\Мои документы\Петр 1\Никитин . Петр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0404" y="404664"/>
            <a:ext cx="2773962" cy="280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4221" y="3029985"/>
            <a:ext cx="404136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Придворный художник </a:t>
            </a:r>
            <a:r>
              <a:rPr lang="ru-RU" dirty="0" err="1" smtClean="0"/>
              <a:t>И.Н.Никитин</a:t>
            </a:r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6370038" y="6089847"/>
            <a:ext cx="26282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Портрет </a:t>
            </a:r>
            <a:r>
              <a:rPr lang="ru-RU" dirty="0" err="1"/>
              <a:t>Г.И.Головкина</a:t>
            </a: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54684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620688"/>
            <a:ext cx="7056784" cy="5904656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 результате реформ Петра I культурная жизнь страны кардинально изменилась. Коренным образом изменилось отношение к Европе- в России перешли к масштабным заимствованиям опыта европейских государств</a:t>
            </a:r>
            <a:r>
              <a:rPr lang="ru-RU" dirty="0" smtClean="0"/>
              <a:t>.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Однако нельзя забывать о том, что все эти преобразования исходили исключительно сверху, а потому были достаточно болезненны как для высших, так и для низших слоев общества. Насильственный характер некоторых из этих преобразований внушал отвращение к ним и вел к резкому неприятию остальных, пусть даже самых прогрессивных, начинаний. Петр стремился сделать Россию европейской страной во всех смыслах этого слова и придавал большое значение даже самым мелким деталям процесса. 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8588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84" y="197768"/>
            <a:ext cx="7772400" cy="1143000"/>
          </a:xfrm>
        </p:spPr>
        <p:txBody>
          <a:bodyPr/>
          <a:lstStyle/>
          <a:p>
            <a:r>
              <a:rPr lang="ru-RU" dirty="0" smtClean="0"/>
              <a:t>Дворянский быт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340768"/>
            <a:ext cx="42484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Реформы </a:t>
            </a:r>
            <a:r>
              <a:rPr lang="ru-RU" sz="2800" dirty="0"/>
              <a:t>Петра коснулись всех областей жизни, но самыми впечатляющими, пожалуй, были преобразования в быту и культуре. Внешний вид современников Петра разительно изменился.</a:t>
            </a:r>
          </a:p>
        </p:txBody>
      </p:sp>
      <p:pic>
        <p:nvPicPr>
          <p:cNvPr id="1028" name="Picture 4" descr="C:\Documents and Settings\Женя\Мои документы\Петр 1\Портрет Петр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0760" y="714356"/>
            <a:ext cx="2736304" cy="335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5022253"/>
              </p:ext>
            </p:extLst>
          </p:nvPr>
        </p:nvGraphicFramePr>
        <p:xfrm>
          <a:off x="1475656" y="6093296"/>
          <a:ext cx="7925321" cy="567347"/>
        </p:xfrm>
        <a:graphic>
          <a:graphicData uri="http://schemas.openxmlformats.org/drawingml/2006/table">
            <a:tbl>
              <a:tblPr/>
              <a:tblGrid>
                <a:gridCol w="7925321"/>
              </a:tblGrid>
              <a:tr h="567347">
                <a:tc>
                  <a:txBody>
                    <a:bodyPr/>
                    <a:lstStyle/>
                    <a:p>
                      <a:r>
                        <a:rPr lang="ru-RU" b="0" i="0" dirty="0">
                          <a:effectLst/>
                          <a:latin typeface="inherit"/>
                        </a:rPr>
                        <a:t>Сам надев европейское платье, он требовал этого и от других.</a:t>
                      </a:r>
                    </a:p>
                  </a:txBody>
                  <a:tcPr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30" name="Picture 6" descr="Изображение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8391" y="2924944"/>
            <a:ext cx="3240360" cy="300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937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449" y="116632"/>
            <a:ext cx="7772400" cy="1143000"/>
          </a:xfrm>
        </p:spPr>
        <p:txBody>
          <a:bodyPr/>
          <a:lstStyle/>
          <a:p>
            <a:r>
              <a:rPr lang="ru-RU" dirty="0" smtClean="0"/>
              <a:t>Мужская одежда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964488" cy="4572000"/>
          </a:xfrm>
        </p:spPr>
        <p:txBody>
          <a:bodyPr/>
          <a:lstStyle/>
          <a:p>
            <a:pPr lvl="1"/>
            <a:r>
              <a:rPr lang="ru-RU" dirty="0" smtClean="0"/>
              <a:t>До Петра </a:t>
            </a:r>
            <a:r>
              <a:rPr lang="en-US" dirty="0" smtClean="0"/>
              <a:t>I</a:t>
            </a:r>
            <a:r>
              <a:rPr lang="ru-RU" dirty="0" smtClean="0"/>
              <a:t>                     			   При Петре </a:t>
            </a:r>
            <a:r>
              <a:rPr lang="en-US" dirty="0" smtClean="0"/>
              <a:t>I</a:t>
            </a:r>
            <a:endParaRPr lang="ru-RU" dirty="0"/>
          </a:p>
        </p:txBody>
      </p:sp>
      <p:pic>
        <p:nvPicPr>
          <p:cNvPr id="2050" name="Picture 2" descr="одежда 3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24480"/>
            <a:ext cx="2160240" cy="403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Петр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50274"/>
            <a:ext cx="2766075" cy="353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3366" y="5638804"/>
            <a:ext cx="89206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Преобразования в моде. Петр отринул старомосковские традиции в одежде и быту. Случалось, он собственноручно обрезал боярам полы кафтанов.</a:t>
            </a:r>
          </a:p>
        </p:txBody>
      </p:sp>
    </p:spTree>
    <p:extLst>
      <p:ext uri="{BB962C8B-B14F-4D97-AF65-F5344CB8AC3E}">
        <p14:creationId xmlns:p14="http://schemas.microsoft.com/office/powerpoint/2010/main" xmlns="" val="103448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Женская одежда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До Петра </a:t>
            </a:r>
            <a:r>
              <a:rPr lang="en-US" dirty="0" smtClean="0"/>
              <a:t>I                                      </a:t>
            </a:r>
            <a:r>
              <a:rPr lang="ru-RU" dirty="0" smtClean="0"/>
              <a:t>При Петре </a:t>
            </a:r>
            <a:r>
              <a:rPr lang="en-US" dirty="0" smtClean="0"/>
              <a:t>I</a:t>
            </a:r>
            <a:endParaRPr lang="ru-RU" dirty="0"/>
          </a:p>
        </p:txBody>
      </p:sp>
      <p:pic>
        <p:nvPicPr>
          <p:cNvPr id="3074" name="Picture 2" descr="2488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18539"/>
            <a:ext cx="2232248" cy="454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одежда 18 в 9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048722"/>
            <a:ext cx="3653770" cy="451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6269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7724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Мужские и женские прически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одежда 18 в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31232"/>
            <a:ext cx="2900830" cy="337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одежда 18 в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2625" y="4104483"/>
            <a:ext cx="185716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одежда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4434" y="2318332"/>
            <a:ext cx="2200303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одежда 18 в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431045"/>
            <a:ext cx="2016224" cy="293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6872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238" y="740487"/>
            <a:ext cx="7772400" cy="1143000"/>
          </a:xfrm>
        </p:spPr>
        <p:txBody>
          <a:bodyPr/>
          <a:lstStyle/>
          <a:p>
            <a:r>
              <a:rPr lang="ru-RU" dirty="0" smtClean="0"/>
              <a:t>Новые обычаи </a:t>
            </a:r>
            <a:endParaRPr lang="ru-RU" dirty="0"/>
          </a:p>
        </p:txBody>
      </p:sp>
      <p:pic>
        <p:nvPicPr>
          <p:cNvPr id="5122" name="Picture 2" descr="s98894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828121"/>
            <a:ext cx="2837683" cy="400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27983" y="476672"/>
            <a:ext cx="6993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Курить табак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Пить кофе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Есть картофель</a:t>
            </a:r>
            <a:endParaRPr lang="ru-RU" sz="2400" dirty="0"/>
          </a:p>
        </p:txBody>
      </p:sp>
      <p:pic>
        <p:nvPicPr>
          <p:cNvPr id="5124" name="Picture 4" descr="ассамблея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108" y="2060848"/>
            <a:ext cx="5338176" cy="3319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0798" y="5631056"/>
            <a:ext cx="3245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Введены ассамблеи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54238" y="6021288"/>
            <a:ext cx="7336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Ассамблеи-дворянский увеселительный </a:t>
            </a:r>
            <a:r>
              <a:rPr lang="ru-RU" sz="2400" dirty="0" err="1" smtClean="0"/>
              <a:t>бал,вечер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09517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5555" y="-18256"/>
            <a:ext cx="7772400" cy="1143000"/>
          </a:xfrm>
        </p:spPr>
        <p:txBody>
          <a:bodyPr/>
          <a:lstStyle/>
          <a:p>
            <a:r>
              <a:rPr lang="ru-RU" dirty="0" smtClean="0"/>
              <a:t>Новые обычаи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1126082"/>
            <a:ext cx="63367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 </a:t>
            </a:r>
            <a:r>
              <a:rPr lang="ru-RU" dirty="0"/>
              <a:t>книге «Юности честное зерцало» говорилось о том, как должны себя вести молодые дворяне 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Над </a:t>
            </a:r>
            <a:r>
              <a:rPr lang="ru-RU" dirty="0"/>
              <a:t>едой не чавкай, как свинья, и головы не чеши 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Не </a:t>
            </a:r>
            <a:r>
              <a:rPr lang="ru-RU" dirty="0"/>
              <a:t>проглотив куска, не говори, ибо так делают крестьяне</a:t>
            </a:r>
            <a:r>
              <a:rPr lang="ru-RU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dirty="0"/>
              <a:t>Наипаче всего должны дети отца и матерь в великой чести содержать Новые обычаи</a:t>
            </a:r>
          </a:p>
        </p:txBody>
      </p:sp>
      <p:pic>
        <p:nvPicPr>
          <p:cNvPr id="6146" name="Picture 2" descr="C:\Documents and Settings\Женя\Мои документы\Петр 1\юности..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71" y="1106812"/>
            <a:ext cx="2513404" cy="396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Documents and Settings\Женя\Мои документы\Петр 1\Юности честное-текс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5837" y="3480887"/>
            <a:ext cx="5184576" cy="313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6619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Науки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363272" cy="4607024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Важнейшим этапом в проведении реформ стало посещение Петром в составе Великого посольства ряда европейских стран. По возвращении Петр направляет много молодых дворян в Европу для изучения различных специальностей, главным образом для овладения морскими науками. Царь заботился и о развитии образования в России</a:t>
            </a:r>
          </a:p>
        </p:txBody>
      </p:sp>
    </p:spTree>
    <p:extLst>
      <p:ext uri="{BB962C8B-B14F-4D97-AF65-F5344CB8AC3E}">
        <p14:creationId xmlns:p14="http://schemas.microsoft.com/office/powerpoint/2010/main" xmlns="" val="313152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7772400" cy="1143000"/>
          </a:xfrm>
        </p:spPr>
        <p:txBody>
          <a:bodyPr/>
          <a:lstStyle/>
          <a:p>
            <a:r>
              <a:rPr lang="ru-RU" dirty="0"/>
              <a:t>Просвещение и науки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4968552" cy="5805264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1701г</a:t>
            </a:r>
            <a:r>
              <a:rPr lang="ru-RU" dirty="0"/>
              <a:t>. - </a:t>
            </a:r>
            <a:r>
              <a:rPr lang="ru-RU" dirty="0" err="1"/>
              <a:t>Навигацкая</a:t>
            </a:r>
            <a:r>
              <a:rPr lang="ru-RU" dirty="0"/>
              <a:t> и Артиллерийская школы </a:t>
            </a:r>
            <a:endParaRPr lang="ru-RU" dirty="0" smtClean="0"/>
          </a:p>
          <a:p>
            <a:r>
              <a:rPr lang="ru-RU" dirty="0" smtClean="0"/>
              <a:t>1712г</a:t>
            </a:r>
            <a:r>
              <a:rPr lang="ru-RU" dirty="0"/>
              <a:t>. - Инженерная </a:t>
            </a:r>
            <a:r>
              <a:rPr lang="ru-RU" dirty="0" smtClean="0"/>
              <a:t>школа</a:t>
            </a:r>
          </a:p>
          <a:p>
            <a:r>
              <a:rPr lang="ru-RU" dirty="0" smtClean="0"/>
              <a:t> </a:t>
            </a:r>
            <a:r>
              <a:rPr lang="ru-RU" dirty="0"/>
              <a:t>1707г.- Медицинское училище </a:t>
            </a:r>
            <a:endParaRPr lang="ru-RU" dirty="0" smtClean="0"/>
          </a:p>
          <a:p>
            <a:r>
              <a:rPr lang="ru-RU" dirty="0" smtClean="0"/>
              <a:t>Для </a:t>
            </a:r>
            <a:r>
              <a:rPr lang="ru-RU" dirty="0"/>
              <a:t>детей провинциальных дворян и чиновников были созданы цифирные школы(училища низшей ступени). Дети мастеровых учились в горных школах, солдатские - в гарнизонных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По указу 20 января 1714г. запрещалось жениться тем дворянам, которые не окончат хотя бы цифирной школы. Главная цель реформирования образования-подготовка специалистов.</a:t>
            </a:r>
          </a:p>
        </p:txBody>
      </p:sp>
      <p:pic>
        <p:nvPicPr>
          <p:cNvPr id="7170" name="Picture 2" descr="C:\Documents and Settings\Женя\Мои документы\Петр 1\Навигацкая школ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1390" y="1412776"/>
            <a:ext cx="3657913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3427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187</TotalTime>
  <Words>330</Words>
  <Application>Microsoft Office PowerPoint</Application>
  <PresentationFormat>Экран (4:3)</PresentationFormat>
  <Paragraphs>41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Паркет</vt:lpstr>
      <vt:lpstr>Изменения в культуре и быте в эпоху Петра I</vt:lpstr>
      <vt:lpstr>Дворянский быт</vt:lpstr>
      <vt:lpstr>Мужская одежда</vt:lpstr>
      <vt:lpstr>Женская одежда</vt:lpstr>
      <vt:lpstr>Мужские и женские прически</vt:lpstr>
      <vt:lpstr>Новые обычаи </vt:lpstr>
      <vt:lpstr>Новые обычаи </vt:lpstr>
      <vt:lpstr>Науки</vt:lpstr>
      <vt:lpstr>Просвещение и науки </vt:lpstr>
      <vt:lpstr>Образование при Петре I</vt:lpstr>
      <vt:lpstr>Первая печатная газета и новый алфавит</vt:lpstr>
      <vt:lpstr>Живопись</vt:lpstr>
      <vt:lpstr>Слайд 13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Изменения в культуре и быте в эпоху Петра I</dc:title>
  <dc:creator>Лиля</dc:creator>
  <cp:lastModifiedBy>Атлант</cp:lastModifiedBy>
  <cp:revision>8</cp:revision>
  <dcterms:created xsi:type="dcterms:W3CDTF">2014-04-01T11:45:11Z</dcterms:created>
  <dcterms:modified xsi:type="dcterms:W3CDTF">2014-05-26T15:12:58Z</dcterms:modified>
</cp:coreProperties>
</file>