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9" r:id="rId5"/>
    <p:sldId id="260" r:id="rId6"/>
    <p:sldId id="287" r:id="rId7"/>
    <p:sldId id="265" r:id="rId8"/>
    <p:sldId id="264" r:id="rId9"/>
    <p:sldId id="283" r:id="rId10"/>
    <p:sldId id="279" r:id="rId11"/>
    <p:sldId id="266" r:id="rId12"/>
    <p:sldId id="267" r:id="rId13"/>
    <p:sldId id="268" r:id="rId14"/>
    <p:sldId id="269" r:id="rId15"/>
    <p:sldId id="270" r:id="rId16"/>
    <p:sldId id="288" r:id="rId17"/>
    <p:sldId id="271" r:id="rId18"/>
    <p:sldId id="272" r:id="rId19"/>
    <p:sldId id="274" r:id="rId20"/>
    <p:sldId id="284" r:id="rId21"/>
    <p:sldId id="275" r:id="rId22"/>
    <p:sldId id="285" r:id="rId23"/>
    <p:sldId id="276" r:id="rId24"/>
    <p:sldId id="286" r:id="rId25"/>
    <p:sldId id="280" r:id="rId26"/>
    <p:sldId id="281" r:id="rId27"/>
    <p:sldId id="290" r:id="rId28"/>
    <p:sldId id="277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9A08-CCAF-4281-B92E-3037178270CD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801C-082B-4141-8FFF-C98D0D77E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9A08-CCAF-4281-B92E-3037178270CD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801C-082B-4141-8FFF-C98D0D77E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9A08-CCAF-4281-B92E-3037178270CD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801C-082B-4141-8FFF-C98D0D77E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9A08-CCAF-4281-B92E-3037178270CD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801C-082B-4141-8FFF-C98D0D77E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9A08-CCAF-4281-B92E-3037178270CD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801C-082B-4141-8FFF-C98D0D77E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9A08-CCAF-4281-B92E-3037178270CD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801C-082B-4141-8FFF-C98D0D77E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9A08-CCAF-4281-B92E-3037178270CD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801C-082B-4141-8FFF-C98D0D77E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9A08-CCAF-4281-B92E-3037178270CD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801C-082B-4141-8FFF-C98D0D77E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9A08-CCAF-4281-B92E-3037178270CD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801C-082B-4141-8FFF-C98D0D77E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9A08-CCAF-4281-B92E-3037178270CD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801C-082B-4141-8FFF-C98D0D77E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9A08-CCAF-4281-B92E-3037178270CD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801C-082B-4141-8FFF-C98D0D77E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F9A08-CCAF-4281-B92E-3037178270CD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8801C-082B-4141-8FFF-C98D0D77E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7772400" cy="2016223"/>
          </a:xfrm>
        </p:spPr>
        <p:txBody>
          <a:bodyPr/>
          <a:lstStyle/>
          <a:p>
            <a:r>
              <a:rPr lang="ru-RU" kern="10" dirty="0" smtClean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Черепано</a:t>
            </a:r>
            <a:r>
              <a:rPr lang="ru-RU" kern="10" dirty="0" smtClean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ва </a:t>
            </a:r>
            <a:r>
              <a:rPr lang="ru-RU" kern="10" dirty="0" smtClean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Э.Ж.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852936"/>
            <a:ext cx="7344816" cy="364996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учитель немецкого языка</a:t>
            </a:r>
            <a:r>
              <a:rPr lang="ru-RU" b="1" dirty="0" smtClean="0">
                <a:solidFill>
                  <a:srgbClr val="D60093"/>
                </a:solidFill>
              </a:rPr>
              <a:t>     </a:t>
            </a:r>
            <a:r>
              <a:rPr lang="ru-RU" b="1" dirty="0" err="1" smtClean="0">
                <a:solidFill>
                  <a:srgbClr val="D60093"/>
                </a:solidFill>
              </a:rPr>
              <a:t>Ыныргинской</a:t>
            </a:r>
            <a:r>
              <a:rPr lang="ru-RU" b="1" dirty="0" smtClean="0">
                <a:solidFill>
                  <a:srgbClr val="D60093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    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общеобразовательной школы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  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pPr lvl="0"/>
            <a:r>
              <a:rPr lang="en-US" sz="6000" b="1" dirty="0" smtClean="0"/>
              <a:t> II </a:t>
            </a:r>
            <a:r>
              <a:rPr lang="ru-RU" sz="6000" b="1" dirty="0" smtClean="0"/>
              <a:t>станция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5400" dirty="0" smtClean="0"/>
              <a:t> Sag mal </a:t>
            </a:r>
            <a:r>
              <a:rPr lang="en-US" sz="5400" dirty="0" err="1" smtClean="0"/>
              <a:t>bitte</a:t>
            </a:r>
            <a:r>
              <a:rPr lang="en-US" sz="5400" dirty="0" smtClean="0"/>
              <a:t> auf Deutsch!</a:t>
            </a:r>
            <a:r>
              <a:rPr lang="ru-RU" sz="5400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</a:t>
            </a:r>
          </a:p>
        </p:txBody>
      </p:sp>
      <p:pic>
        <p:nvPicPr>
          <p:cNvPr id="2050" name="Picture 2" descr="C:\Users\имя\Desktop\iCAJ40Y6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012" y="1916832"/>
            <a:ext cx="3037975" cy="420933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 </a:t>
            </a:r>
            <a:endParaRPr lang="ru-RU" dirty="0"/>
          </a:p>
        </p:txBody>
      </p:sp>
      <p:pic>
        <p:nvPicPr>
          <p:cNvPr id="3074" name="Picture 2" descr="C:\Users\имя\Desktop\iCA16YTB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012" y="1600200"/>
            <a:ext cx="3037975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Она  </a:t>
            </a:r>
            <a:endParaRPr lang="ru-RU" dirty="0"/>
          </a:p>
        </p:txBody>
      </p:sp>
      <p:pic>
        <p:nvPicPr>
          <p:cNvPr id="4098" name="Picture 2" descr="C:\Users\имя\Desktop\img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839119"/>
            <a:ext cx="2857500" cy="40481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Ты </a:t>
            </a:r>
            <a:endParaRPr lang="ru-RU" dirty="0"/>
          </a:p>
        </p:txBody>
      </p:sp>
      <p:pic>
        <p:nvPicPr>
          <p:cNvPr id="5122" name="Picture 2" descr="C:\Users\имя\Desktop\nadpiscomuaprosi-proshhen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841" y="1600200"/>
            <a:ext cx="67363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 </a:t>
            </a:r>
            <a:endParaRPr lang="ru-RU" dirty="0"/>
          </a:p>
        </p:txBody>
      </p:sp>
      <p:pic>
        <p:nvPicPr>
          <p:cNvPr id="6146" name="Picture 2" descr="C:\Users\имя\Desktop\video_146091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253456"/>
            <a:ext cx="4286250" cy="32194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оно</a:t>
            </a:r>
            <a:endParaRPr lang="ru-RU" dirty="0"/>
          </a:p>
        </p:txBody>
      </p:sp>
      <p:pic>
        <p:nvPicPr>
          <p:cNvPr id="7170" name="Picture 2" descr="C:\Users\имя\Desktop\article-1215937-0692DF0D000005DC-753_468x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372" y="1600200"/>
            <a:ext cx="6767255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Они </a:t>
            </a:r>
            <a:endParaRPr lang="ru-RU" dirty="0"/>
          </a:p>
        </p:txBody>
      </p:sp>
      <p:pic>
        <p:nvPicPr>
          <p:cNvPr id="7170" name="Picture 2" descr="C:\Users\имя\Desktop\13-21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096294"/>
            <a:ext cx="4762500" cy="35337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</a:t>
            </a:r>
            <a:endParaRPr lang="ru-RU" dirty="0"/>
          </a:p>
        </p:txBody>
      </p:sp>
      <p:pic>
        <p:nvPicPr>
          <p:cNvPr id="8194" name="Picture 2" descr="C:\Users\имя\Desktop\5e1a3f218409bebed1b887616e06e28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Turnen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9218" name="Picture 2" descr="D:\анимашки\detia-81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2"/>
            <a:ext cx="5040560" cy="352839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468049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16600" kern="10" dirty="0" smtClean="0">
                <a:ln w="571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Impact"/>
              </a:rPr>
              <a:t>Урок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sz="6000" b="1" dirty="0" smtClean="0">
                <a:solidFill>
                  <a:srgbClr val="0000FF"/>
                </a:solidFill>
              </a:rPr>
              <a:t>немецкого языка</a:t>
            </a:r>
            <a:r>
              <a:rPr lang="ru-RU" sz="5400" b="1" dirty="0" smtClean="0">
                <a:solidFill>
                  <a:srgbClr val="FF00FF"/>
                </a:solidFill>
              </a:rPr>
              <a:t>        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во 2 классе</a:t>
            </a:r>
            <a:endParaRPr lang="en-US" sz="6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  <a:buNone/>
            </a:pPr>
            <a:r>
              <a:rPr lang="ru-RU" sz="9400" b="1" dirty="0" smtClean="0">
                <a:solidFill>
                  <a:srgbClr val="FF0000"/>
                </a:solidFill>
              </a:rPr>
              <a:t>«Путешествие!»</a:t>
            </a:r>
            <a:endParaRPr lang="en-US" sz="94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  <a:buNone/>
            </a:pPr>
            <a:endParaRPr lang="ru-RU" sz="6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282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47" y="260648"/>
            <a:ext cx="9059453" cy="62510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4248472" cy="1066130"/>
          </a:xfrm>
        </p:spPr>
        <p:txBody>
          <a:bodyPr/>
          <a:lstStyle/>
          <a:p>
            <a:r>
              <a:rPr lang="en-US" b="1" dirty="0" smtClean="0"/>
              <a:t>Die </a:t>
            </a:r>
            <a:r>
              <a:rPr lang="en-US" b="1" dirty="0" err="1" smtClean="0"/>
              <a:t>Reise</a:t>
            </a:r>
            <a:r>
              <a:rPr lang="ru-RU" b="1" dirty="0" smtClean="0"/>
              <a:t>!</a:t>
            </a:r>
            <a:endParaRPr lang="ru-RU" b="1" dirty="0"/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 rot="16200000" flipV="1">
            <a:off x="6120172" y="1952836"/>
            <a:ext cx="1728192" cy="648072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>
          <a:xfrm rot="10800000" flipV="1">
            <a:off x="7380312" y="1781200"/>
            <a:ext cx="1592560" cy="135976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0800000" flipV="1">
            <a:off x="3923928" y="1412776"/>
            <a:ext cx="2664296" cy="21602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10800000" flipV="1">
            <a:off x="1619672" y="1628800"/>
            <a:ext cx="2232248" cy="864096"/>
          </a:xfrm>
          <a:prstGeom prst="curvedConnector3">
            <a:avLst>
              <a:gd name="adj1" fmla="val 5738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rot="10800000">
            <a:off x="1691680" y="2492896"/>
            <a:ext cx="3168352" cy="936104"/>
          </a:xfrm>
          <a:prstGeom prst="curvedConnector3">
            <a:avLst>
              <a:gd name="adj1" fmla="val 6040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5400000" flipH="1" flipV="1">
            <a:off x="4103948" y="3825044"/>
            <a:ext cx="1080120" cy="43204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rot="10800000">
            <a:off x="1763688" y="3933056"/>
            <a:ext cx="2592288" cy="72008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Содержимое 3" descr="transporta-88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56176" y="836712"/>
            <a:ext cx="1080120" cy="900101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39306E-6 C -0.04792 0.00416 -0.09583 0.00855 -0.12309 0.01318 C -0.15035 0.0178 -0.13316 0.0222 -0.16406 0.02844 C -0.19496 0.03468 -0.28437 0.04647 -0.30833 0.05017 " pathEditMode="relative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 </a:t>
            </a:r>
            <a:r>
              <a:rPr lang="ru-RU" dirty="0" smtClean="0"/>
              <a:t>станция</a:t>
            </a:r>
            <a:br>
              <a:rPr lang="ru-RU" dirty="0" smtClean="0"/>
            </a:br>
            <a:r>
              <a:rPr lang="en-US" dirty="0" err="1" smtClean="0"/>
              <a:t>Schreiben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ru-RU" dirty="0" smtClean="0"/>
              <a:t>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D:\анимашки\detia-74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040560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282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47" y="260648"/>
            <a:ext cx="9059453" cy="62510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4248472" cy="1066130"/>
          </a:xfrm>
        </p:spPr>
        <p:txBody>
          <a:bodyPr/>
          <a:lstStyle/>
          <a:p>
            <a:r>
              <a:rPr lang="en-US" b="1" dirty="0" smtClean="0"/>
              <a:t>Die </a:t>
            </a:r>
            <a:r>
              <a:rPr lang="en-US" b="1" dirty="0" err="1" smtClean="0"/>
              <a:t>Reise</a:t>
            </a:r>
            <a:r>
              <a:rPr lang="ru-RU" b="1" dirty="0" smtClean="0"/>
              <a:t>!</a:t>
            </a:r>
            <a:endParaRPr lang="ru-RU" b="1" dirty="0"/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 rot="16200000" flipV="1">
            <a:off x="6120172" y="1952836"/>
            <a:ext cx="1728192" cy="648072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>
          <a:xfrm rot="10800000" flipV="1">
            <a:off x="7380312" y="1781200"/>
            <a:ext cx="1592560" cy="135976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0800000" flipV="1">
            <a:off x="3923928" y="1412776"/>
            <a:ext cx="2664296" cy="21602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10800000" flipV="1">
            <a:off x="1619672" y="1628800"/>
            <a:ext cx="2232248" cy="864096"/>
          </a:xfrm>
          <a:prstGeom prst="curvedConnector3">
            <a:avLst>
              <a:gd name="adj1" fmla="val 5738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rot="10800000">
            <a:off x="1691680" y="2492896"/>
            <a:ext cx="3168352" cy="936104"/>
          </a:xfrm>
          <a:prstGeom prst="curvedConnector3">
            <a:avLst>
              <a:gd name="adj1" fmla="val 6040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5400000" flipH="1" flipV="1">
            <a:off x="4103948" y="3825044"/>
            <a:ext cx="1080120" cy="43204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rot="10800000">
            <a:off x="1763688" y="3933056"/>
            <a:ext cx="2592288" cy="72008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Содержимое 3" descr="transporta-88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1124744"/>
            <a:ext cx="1080120" cy="900101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8.03468E-6 C -0.05903 0.00532 -0.11806 0.01087 -0.14098 0.01966 C -0.1639 0.02845 -0.13629 0.04278 -0.13785 0.05249 C -0.13942 0.0622 -0.13317 0.06729 -0.15088 0.07862 C -0.16858 0.08995 -0.22865 0.1133 -0.24428 0.12024 " pathEditMode="relative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en-US" dirty="0" smtClean="0"/>
              <a:t>IV </a:t>
            </a:r>
            <a:r>
              <a:rPr lang="ru-RU" dirty="0" smtClean="0"/>
              <a:t>станция</a:t>
            </a:r>
            <a:br>
              <a:rPr lang="ru-RU" dirty="0" smtClean="0"/>
            </a:br>
            <a:r>
              <a:rPr lang="en-US" dirty="0" err="1" smtClean="0"/>
              <a:t>Zeigen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!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 descr="D:\анимашки\detia-84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04864"/>
            <a:ext cx="3528392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282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47" y="260648"/>
            <a:ext cx="9059453" cy="62510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4248472" cy="1066130"/>
          </a:xfrm>
        </p:spPr>
        <p:txBody>
          <a:bodyPr/>
          <a:lstStyle/>
          <a:p>
            <a:r>
              <a:rPr lang="en-US" b="1" dirty="0" smtClean="0"/>
              <a:t>Die </a:t>
            </a:r>
            <a:r>
              <a:rPr lang="en-US" b="1" dirty="0" err="1" smtClean="0"/>
              <a:t>Reise</a:t>
            </a:r>
            <a:r>
              <a:rPr lang="ru-RU" b="1" dirty="0" smtClean="0"/>
              <a:t>!</a:t>
            </a:r>
            <a:endParaRPr lang="ru-RU" b="1" dirty="0"/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 rot="16200000" flipV="1">
            <a:off x="6120172" y="1952836"/>
            <a:ext cx="1728192" cy="648072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>
          <a:xfrm rot="10800000" flipV="1">
            <a:off x="7380312" y="1781200"/>
            <a:ext cx="1592560" cy="135976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0800000" flipV="1">
            <a:off x="3923928" y="1412776"/>
            <a:ext cx="2664296" cy="21602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10800000" flipV="1">
            <a:off x="1619672" y="1628800"/>
            <a:ext cx="2232248" cy="864096"/>
          </a:xfrm>
          <a:prstGeom prst="curvedConnector3">
            <a:avLst>
              <a:gd name="adj1" fmla="val 5738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rot="10800000">
            <a:off x="1691680" y="2492896"/>
            <a:ext cx="3168352" cy="936104"/>
          </a:xfrm>
          <a:prstGeom prst="curvedConnector3">
            <a:avLst>
              <a:gd name="adj1" fmla="val 6040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5400000" flipH="1" flipV="1">
            <a:off x="4103948" y="3825044"/>
            <a:ext cx="1080120" cy="43204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rot="10800000">
            <a:off x="1763688" y="3933056"/>
            <a:ext cx="2592288" cy="72008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Содержимое 3" descr="transporta-88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1043608" y="1988840"/>
            <a:ext cx="1080120" cy="900101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04046E-6 C 0.04305 0.00278 0.08611 0.00578 0.11145 0.02174 C 0.1368 0.03769 0.11336 0.07677 0.15243 0.09596 C 0.19149 0.11515 0.26857 0.12625 0.34583 0.13734 " pathEditMode="relative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</a:t>
            </a:r>
            <a:r>
              <a:rPr lang="ru-RU" dirty="0" smtClean="0"/>
              <a:t>станция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003232" cy="2476872"/>
          </a:xfrm>
        </p:spPr>
        <p:txBody>
          <a:bodyPr/>
          <a:lstStyle/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Arial Narrow" pitchFamily="34" charset="0"/>
              </a:rPr>
              <a:t>« </a:t>
            </a:r>
            <a:r>
              <a:rPr lang="en-US" sz="9600" b="1" dirty="0" smtClean="0">
                <a:solidFill>
                  <a:srgbClr val="FF0000"/>
                </a:solidFill>
                <a:latin typeface="Arial Narrow" pitchFamily="34" charset="0"/>
              </a:rPr>
              <a:t>Bingo-Spiel</a:t>
            </a:r>
            <a:r>
              <a:rPr lang="ru-RU" sz="9600" b="1" dirty="0" smtClean="0">
                <a:solidFill>
                  <a:srgbClr val="FF0000"/>
                </a:solidFill>
                <a:latin typeface="Arial Narrow" pitchFamily="34" charset="0"/>
              </a:rPr>
              <a:t> »</a:t>
            </a:r>
            <a:r>
              <a:rPr lang="en-US" sz="96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endParaRPr lang="ru-RU" sz="96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23528" y="404664"/>
            <a:ext cx="8286750" cy="56102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CCCCFF"/>
              </a:gs>
            </a:gsLst>
            <a:lin ang="2700000" scaled="1"/>
          </a:gra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ru-RU" b="1" smtClean="0">
              <a:solidFill>
                <a:srgbClr val="CC00CC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endParaRPr lang="ru-RU" b="1" dirty="0">
              <a:solidFill>
                <a:srgbClr val="CC00CC"/>
              </a:solidFill>
              <a:latin typeface="Arial Narrow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8625" y="2286000"/>
            <a:ext cx="8215313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7188" y="4143375"/>
            <a:ext cx="8286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178594" y="3250407"/>
            <a:ext cx="5572125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107531" y="3250407"/>
            <a:ext cx="55022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Box 14"/>
          <p:cNvSpPr txBox="1">
            <a:spLocks noChangeArrowheads="1"/>
          </p:cNvSpPr>
          <p:nvPr/>
        </p:nvSpPr>
        <p:spPr bwMode="auto">
          <a:xfrm>
            <a:off x="857250" y="1214438"/>
            <a:ext cx="1914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dobe Garamond Pro Bold" pitchFamily="18" charset="0"/>
              </a:rPr>
              <a:t>drei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2536" name="TextBox 15"/>
          <p:cNvSpPr txBox="1">
            <a:spLocks noChangeArrowheads="1"/>
          </p:cNvSpPr>
          <p:nvPr/>
        </p:nvSpPr>
        <p:spPr bwMode="auto">
          <a:xfrm>
            <a:off x="323528" y="2786063"/>
            <a:ext cx="2736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3333FF"/>
                </a:solidFill>
                <a:latin typeface="Adobe Garamond Pro Bold" pitchFamily="18" charset="0"/>
              </a:rPr>
              <a:t>sieben</a:t>
            </a:r>
            <a:endParaRPr lang="ru-RU" sz="6000" dirty="0">
              <a:solidFill>
                <a:srgbClr val="3333FF"/>
              </a:solidFill>
            </a:endParaRPr>
          </a:p>
        </p:txBody>
      </p: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714375" y="4572000"/>
            <a:ext cx="1785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 err="1">
                <a:solidFill>
                  <a:srgbClr val="FF3399"/>
                </a:solidFill>
                <a:latin typeface="Adobe Garamond Pro Bold" pitchFamily="18" charset="0"/>
              </a:rPr>
              <a:t>eins</a:t>
            </a:r>
            <a:endParaRPr lang="ru-RU" sz="6000" dirty="0">
              <a:solidFill>
                <a:srgbClr val="FF3399"/>
              </a:solidFill>
            </a:endParaRPr>
          </a:p>
        </p:txBody>
      </p:sp>
      <p:sp>
        <p:nvSpPr>
          <p:cNvPr id="22538" name="TextBox 17"/>
          <p:cNvSpPr txBox="1">
            <a:spLocks noChangeArrowheads="1"/>
          </p:cNvSpPr>
          <p:nvPr/>
        </p:nvSpPr>
        <p:spPr bwMode="auto">
          <a:xfrm>
            <a:off x="3429000" y="1071563"/>
            <a:ext cx="1928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 err="1">
                <a:solidFill>
                  <a:srgbClr val="CC00CC"/>
                </a:solidFill>
                <a:latin typeface="Adobe Garamond Pro Bold" pitchFamily="18" charset="0"/>
              </a:rPr>
              <a:t>neun</a:t>
            </a:r>
            <a:endParaRPr lang="ru-RU" sz="6000" dirty="0">
              <a:solidFill>
                <a:srgbClr val="CC00CC"/>
              </a:solidFill>
            </a:endParaRPr>
          </a:p>
        </p:txBody>
      </p:sp>
      <p:sp>
        <p:nvSpPr>
          <p:cNvPr id="22540" name="TextBox 19"/>
          <p:cNvSpPr txBox="1">
            <a:spLocks noChangeArrowheads="1"/>
          </p:cNvSpPr>
          <p:nvPr/>
        </p:nvSpPr>
        <p:spPr bwMode="auto">
          <a:xfrm>
            <a:off x="3286125" y="4572000"/>
            <a:ext cx="1785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 err="1">
                <a:solidFill>
                  <a:srgbClr val="008000"/>
                </a:solidFill>
                <a:latin typeface="Adobe Garamond Pro Bold" pitchFamily="18" charset="0"/>
              </a:rPr>
              <a:t>vier</a:t>
            </a:r>
            <a:endParaRPr lang="ru-RU" sz="6000" dirty="0">
              <a:solidFill>
                <a:srgbClr val="008000"/>
              </a:solidFill>
            </a:endParaRPr>
          </a:p>
        </p:txBody>
      </p:sp>
      <p:sp>
        <p:nvSpPr>
          <p:cNvPr id="22541" name="TextBox 20"/>
          <p:cNvSpPr txBox="1">
            <a:spLocks noChangeArrowheads="1"/>
          </p:cNvSpPr>
          <p:nvPr/>
        </p:nvSpPr>
        <p:spPr bwMode="auto">
          <a:xfrm>
            <a:off x="6143625" y="1214438"/>
            <a:ext cx="2143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Adobe Garamond Pro Bold" pitchFamily="18" charset="0"/>
              </a:rPr>
              <a:t>acht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22542" name="TextBox 21"/>
          <p:cNvSpPr txBox="1">
            <a:spLocks noChangeArrowheads="1"/>
          </p:cNvSpPr>
          <p:nvPr/>
        </p:nvSpPr>
        <p:spPr bwMode="auto">
          <a:xfrm>
            <a:off x="6012160" y="2786063"/>
            <a:ext cx="23762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Adobe Garamond Pro Bold" pitchFamily="18" charset="0"/>
              </a:rPr>
              <a:t>  </a:t>
            </a:r>
            <a:r>
              <a:rPr lang="en-US" sz="6000" dirty="0" err="1" smtClean="0">
                <a:solidFill>
                  <a:srgbClr val="C00000"/>
                </a:solidFill>
                <a:latin typeface="Adobe Garamond Pro Bold" pitchFamily="18" charset="0"/>
              </a:rPr>
              <a:t>funf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22543" name="TextBox 22"/>
          <p:cNvSpPr txBox="1">
            <a:spLocks noChangeArrowheads="1"/>
          </p:cNvSpPr>
          <p:nvPr/>
        </p:nvSpPr>
        <p:spPr bwMode="auto">
          <a:xfrm>
            <a:off x="6143624" y="4581127"/>
            <a:ext cx="23168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FF0066"/>
                </a:solidFill>
                <a:latin typeface="Adobe Garamond Pro Bold" pitchFamily="18" charset="0"/>
              </a:rPr>
              <a:t>zehn</a:t>
            </a:r>
            <a:endParaRPr lang="ru-RU" sz="6000" dirty="0">
              <a:solidFill>
                <a:srgbClr val="FF0066"/>
              </a:solidFill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1259632" y="332656"/>
            <a:ext cx="5760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3851920" y="203156"/>
            <a:ext cx="7200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>
                <a:solidFill>
                  <a:srgbClr val="CC00CC"/>
                </a:solidFill>
              </a:rPr>
              <a:t>9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516216" y="260648"/>
            <a:ext cx="936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>
                <a:solidFill>
                  <a:srgbClr val="009A00"/>
                </a:solidFill>
              </a:rPr>
              <a:t>8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1214438" y="1988840"/>
            <a:ext cx="12969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>
                <a:solidFill>
                  <a:srgbClr val="0000CC"/>
                </a:solidFill>
              </a:rPr>
              <a:t>7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3714750" y="1988840"/>
            <a:ext cx="11525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9600" b="1" dirty="0">
              <a:solidFill>
                <a:srgbClr val="009A00"/>
              </a:solidFill>
            </a:endParaRP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6876256" y="2132856"/>
            <a:ext cx="10081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smtClean="0">
                <a:solidFill>
                  <a:srgbClr val="FF3300"/>
                </a:solidFill>
              </a:rPr>
              <a:t>5</a:t>
            </a:r>
            <a:endParaRPr lang="ru-RU" sz="8000" b="1" dirty="0">
              <a:solidFill>
                <a:srgbClr val="FF3300"/>
              </a:solidFill>
            </a:endParaRP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1071563" y="3717032"/>
            <a:ext cx="12255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929063" y="3789040"/>
            <a:ext cx="9366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>
                <a:solidFill>
                  <a:srgbClr val="009A00"/>
                </a:solidFill>
              </a:rPr>
              <a:t>4</a:t>
            </a: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6588224" y="3933056"/>
            <a:ext cx="18001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3399"/>
                </a:solidFill>
              </a:rPr>
              <a:t>10</a:t>
            </a:r>
          </a:p>
        </p:txBody>
      </p:sp>
      <p:pic>
        <p:nvPicPr>
          <p:cNvPr id="27" name="Picture 43" descr="Рисунок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16832"/>
            <a:ext cx="207336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Управляющая кнопка: в конец 27">
            <a:hlinkClick r:id="rId3" action="ppaction://hlinksldjump" highlightClick="1"/>
          </p:cNvPr>
          <p:cNvSpPr/>
          <p:nvPr/>
        </p:nvSpPr>
        <p:spPr>
          <a:xfrm>
            <a:off x="6876256" y="6309320"/>
            <a:ext cx="1944216" cy="5486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  <p:bldP spid="22537" grpId="0"/>
      <p:bldP spid="22538" grpId="0"/>
      <p:bldP spid="22540" grpId="0"/>
      <p:bldP spid="22541" grpId="0"/>
      <p:bldP spid="22542" grpId="0"/>
      <p:bldP spid="22543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282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47" y="260648"/>
            <a:ext cx="9059453" cy="62510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4248472" cy="1066130"/>
          </a:xfrm>
        </p:spPr>
        <p:txBody>
          <a:bodyPr/>
          <a:lstStyle/>
          <a:p>
            <a:r>
              <a:rPr lang="en-US" b="1" dirty="0" smtClean="0"/>
              <a:t>Die </a:t>
            </a:r>
            <a:r>
              <a:rPr lang="en-US" b="1" dirty="0" err="1" smtClean="0"/>
              <a:t>Reise</a:t>
            </a:r>
            <a:r>
              <a:rPr lang="ru-RU" b="1" dirty="0" smtClean="0"/>
              <a:t>!</a:t>
            </a:r>
            <a:endParaRPr lang="ru-RU" b="1" dirty="0"/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 rot="16200000" flipV="1">
            <a:off x="6120172" y="1952836"/>
            <a:ext cx="1728192" cy="648072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>
          <a:xfrm rot="10800000" flipV="1">
            <a:off x="7380312" y="1781200"/>
            <a:ext cx="1592560" cy="135976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0800000" flipV="1">
            <a:off x="3923928" y="1412776"/>
            <a:ext cx="2664296" cy="21602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10800000" flipV="1">
            <a:off x="1619672" y="1628800"/>
            <a:ext cx="2232248" cy="864096"/>
          </a:xfrm>
          <a:prstGeom prst="curvedConnector3">
            <a:avLst>
              <a:gd name="adj1" fmla="val 5738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rot="10800000">
            <a:off x="1691680" y="2492896"/>
            <a:ext cx="3168352" cy="936104"/>
          </a:xfrm>
          <a:prstGeom prst="curvedConnector3">
            <a:avLst>
              <a:gd name="adj1" fmla="val 6040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5400000" flipH="1" flipV="1">
            <a:off x="4103948" y="3825044"/>
            <a:ext cx="1080120" cy="43204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rot="10800000">
            <a:off x="1763688" y="3933056"/>
            <a:ext cx="2592288" cy="72008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Содержимое 3" descr="transporta-88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996952"/>
            <a:ext cx="1080120" cy="900101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44509E-6 C -0.01735 0.03352 -0.03454 0.06728 -0.04253 0.08948 C -0.05051 0.11167 -0.03506 0.12162 -0.04756 0.13318 C -0.06006 0.14474 -0.09322 0.16508 -0.11805 0.1593 C -0.14287 0.15352 -0.17378 0.11329 -0.19669 0.09826 C -0.21961 0.08323 -0.23037 0.07167 -0.25572 0.06982 C -0.28107 0.06797 -0.33419 0.08439 -0.34912 0.0874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2 из 16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543174"/>
            <a:ext cx="4391025" cy="4314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Какое у меня настроение после урока?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340768"/>
            <a:ext cx="2674640" cy="2332855"/>
          </a:xfrm>
          <a:prstGeom prst="smileyFace">
            <a:avLst>
              <a:gd name="adj" fmla="val 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6300192" y="1340768"/>
            <a:ext cx="2571750" cy="2428875"/>
          </a:xfrm>
          <a:prstGeom prst="smileyFace">
            <a:avLst>
              <a:gd name="adj" fmla="val -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veh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813690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5373216"/>
            <a:ext cx="509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66"/>
                </a:solidFill>
              </a:rPr>
              <a:t>Auf </a:t>
            </a:r>
            <a:r>
              <a:rPr lang="en-US" sz="4800" b="1" dirty="0" err="1" smtClean="0">
                <a:solidFill>
                  <a:srgbClr val="FF0066"/>
                </a:solidFill>
              </a:rPr>
              <a:t>Wiedersehen</a:t>
            </a:r>
            <a:endParaRPr lang="ru-RU" sz="48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6748" y="3717032"/>
            <a:ext cx="8137252" cy="1036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4 ,5 ,21 ,20 ,19 ,3 ,8 ,12 ,1 ,14 ,4</a:t>
            </a:r>
            <a:endParaRPr lang="ru-RU" sz="4800" b="1" dirty="0"/>
          </a:p>
        </p:txBody>
      </p:sp>
      <p:pic>
        <p:nvPicPr>
          <p:cNvPr id="4" name="Рисунок 3" descr="resim-barkod.jpg"/>
          <p:cNvPicPr>
            <a:picLocks noChangeAspect="1"/>
          </p:cNvPicPr>
          <p:nvPr/>
        </p:nvPicPr>
        <p:blipFill>
          <a:blip r:embed="rId2" cstate="print"/>
          <a:srcRect l="3847" t="4862" r="4181" b="27075"/>
          <a:stretch>
            <a:fillRect/>
          </a:stretch>
        </p:blipFill>
        <p:spPr>
          <a:xfrm>
            <a:off x="899592" y="1700808"/>
            <a:ext cx="7848872" cy="20162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11760" y="332656"/>
            <a:ext cx="4077177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БИЛЕТ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3138" y="4305870"/>
            <a:ext cx="820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D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50936" y="4233862"/>
            <a:ext cx="71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e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4221088"/>
            <a:ext cx="741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u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4233862"/>
            <a:ext cx="576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t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62609" y="4233862"/>
            <a:ext cx="625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s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4233862"/>
            <a:ext cx="652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c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58683" y="4305870"/>
            <a:ext cx="741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h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91632" y="4305870"/>
            <a:ext cx="484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l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10372" y="4221088"/>
            <a:ext cx="701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a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62939" y="4233862"/>
            <a:ext cx="741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n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511011" y="4293096"/>
            <a:ext cx="741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d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99792" y="5445224"/>
            <a:ext cx="3661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Германия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282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47" y="260648"/>
            <a:ext cx="9059453" cy="62510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4248472" cy="1066130"/>
          </a:xfrm>
        </p:spPr>
        <p:txBody>
          <a:bodyPr/>
          <a:lstStyle/>
          <a:p>
            <a:r>
              <a:rPr lang="en-US" b="1" dirty="0" smtClean="0"/>
              <a:t>Die </a:t>
            </a:r>
            <a:r>
              <a:rPr lang="en-US" b="1" dirty="0" err="1" smtClean="0"/>
              <a:t>Reise</a:t>
            </a:r>
            <a:r>
              <a:rPr lang="ru-RU" b="1" dirty="0" smtClean="0"/>
              <a:t>!</a:t>
            </a:r>
            <a:endParaRPr lang="ru-RU" b="1" dirty="0"/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 rot="16200000" flipV="1">
            <a:off x="6120172" y="1952836"/>
            <a:ext cx="1728192" cy="648072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>
          <a:xfrm rot="10800000" flipV="1">
            <a:off x="7380312" y="1781200"/>
            <a:ext cx="1592560" cy="135976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0800000" flipV="1">
            <a:off x="3923928" y="1412776"/>
            <a:ext cx="2664296" cy="21602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10800000" flipV="1">
            <a:off x="1619672" y="1628800"/>
            <a:ext cx="2232248" cy="864096"/>
          </a:xfrm>
          <a:prstGeom prst="curvedConnector3">
            <a:avLst>
              <a:gd name="adj1" fmla="val 5738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rot="10800000">
            <a:off x="1691680" y="2492896"/>
            <a:ext cx="3168352" cy="936104"/>
          </a:xfrm>
          <a:prstGeom prst="curvedConnector3">
            <a:avLst>
              <a:gd name="adj1" fmla="val 6040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5400000" flipH="1" flipV="1">
            <a:off x="4103948" y="3825044"/>
            <a:ext cx="1080120" cy="43204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rot="10800000">
            <a:off x="1763688" y="3933056"/>
            <a:ext cx="2592288" cy="72008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Содержимое 3" descr="transporta-88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63880" y="908720"/>
            <a:ext cx="1080120" cy="900101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6867 C -0.04271 0.14867 -0.10173 0.2289 -0.12621 0.26081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229600" cy="2439144"/>
          </a:xfrm>
        </p:spPr>
        <p:txBody>
          <a:bodyPr>
            <a:normAutofit/>
          </a:bodyPr>
          <a:lstStyle/>
          <a:p>
            <a:r>
              <a:rPr lang="en-US" sz="6000" i="1" dirty="0" smtClean="0"/>
              <a:t>I </a:t>
            </a:r>
            <a:r>
              <a:rPr lang="ru-RU" sz="6000" i="1" dirty="0" smtClean="0"/>
              <a:t>станция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8000" dirty="0" err="1" smtClean="0"/>
              <a:t>Schreiben</a:t>
            </a:r>
            <a:r>
              <a:rPr lang="en-US" sz="8000" dirty="0" smtClean="0"/>
              <a:t> </a:t>
            </a:r>
            <a:r>
              <a:rPr lang="en-US" sz="8000" dirty="0" err="1" smtClean="0"/>
              <a:t>wir</a:t>
            </a:r>
            <a:r>
              <a:rPr lang="en-US" sz="8000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/>
          <a:lstStyle/>
          <a:p>
            <a:pPr algn="ctr">
              <a:buNone/>
            </a:pPr>
            <a:endParaRPr lang="ru-RU" sz="4000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ru-RU" sz="4000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en-US" sz="4000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en-US" sz="40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ru-RU" dirty="0"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1640" y="332656"/>
            <a:ext cx="1450504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I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latin typeface="Aharoni" pitchFamily="2" charset="-79"/>
                <a:cs typeface="Aharoni" pitchFamily="2" charset="-79"/>
              </a:rPr>
              <a:t>_</a:t>
            </a: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itar</a:t>
            </a:r>
            <a:r>
              <a:rPr lang="ru-RU" sz="4000" dirty="0" smtClean="0">
                <a:latin typeface="Aharoni" pitchFamily="2" charset="-79"/>
                <a:cs typeface="Aharoni" pitchFamily="2" charset="-79"/>
              </a:rPr>
              <a:t>_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e </a:t>
            </a: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spie</a:t>
            </a:r>
            <a:r>
              <a:rPr lang="ru-RU" sz="4000" dirty="0" smtClean="0">
                <a:latin typeface="Aharoni" pitchFamily="2" charset="-79"/>
                <a:cs typeface="Aharoni" pitchFamily="2" charset="-79"/>
              </a:rPr>
              <a:t>_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en</a:t>
            </a:r>
            <a:endParaRPr lang="ru-RU" sz="4000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ru-RU" sz="4000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ru-RU" sz="4000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en-US" sz="4000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en-US" sz="40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ru-RU" dirty="0">
              <a:cs typeface="Aharoni" pitchFamily="2" charset="-79"/>
            </a:endParaRPr>
          </a:p>
        </p:txBody>
      </p:sp>
      <p:pic>
        <p:nvPicPr>
          <p:cNvPr id="1028" name="Picture 4" descr="D:\анимашки\muzikaa-114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7"/>
            <a:ext cx="3784251" cy="2736304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die B</a:t>
            </a:r>
            <a:r>
              <a:rPr lang="ru-RU" sz="4000" dirty="0" smtClean="0">
                <a:latin typeface="Aharoni" pitchFamily="2" charset="-79"/>
                <a:cs typeface="Aharoni" pitchFamily="2" charset="-79"/>
              </a:rPr>
              <a:t>_</a:t>
            </a: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ie</a:t>
            </a:r>
            <a:r>
              <a:rPr lang="ru-RU" sz="4000" dirty="0" smtClean="0">
                <a:latin typeface="Aharoni" pitchFamily="2" charset="-79"/>
                <a:cs typeface="Aharoni" pitchFamily="2" charset="-79"/>
              </a:rPr>
              <a:t>_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mark</a:t>
            </a:r>
            <a:r>
              <a:rPr lang="ru-RU" sz="4000" dirty="0" smtClean="0">
                <a:latin typeface="Aharoni" pitchFamily="2" charset="-79"/>
                <a:cs typeface="Aharoni" pitchFamily="2" charset="-79"/>
              </a:rPr>
              <a:t>_</a:t>
            </a:r>
            <a:endParaRPr lang="ru-RU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Picture 2" descr="C:\Users\имя\Desktop\1296107057_ru109c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3372995" cy="2376264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1034988" y="3392996"/>
            <a:ext cx="685800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5"/>
          <p:cNvSpPr txBox="1">
            <a:spLocks/>
          </p:cNvSpPr>
          <p:nvPr/>
        </p:nvSpPr>
        <p:spPr>
          <a:xfrm>
            <a:off x="5868144" y="260648"/>
            <a:ext cx="1450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87727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</a:t>
            </a:r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itar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</a:t>
            </a:r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e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spie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en</a:t>
            </a:r>
            <a:endParaRPr lang="ru-RU" sz="36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788024" y="5949280"/>
            <a:ext cx="4038600" cy="596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die B</a:t>
            </a:r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ie</a:t>
            </a:r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mark</a:t>
            </a:r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340768"/>
            <a:ext cx="3106688" cy="1143000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_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r_eiten</a:t>
            </a:r>
            <a:endParaRPr lang="ru-RU" dirty="0"/>
          </a:p>
        </p:txBody>
      </p:sp>
      <p:pic>
        <p:nvPicPr>
          <p:cNvPr id="4098" name="Picture 2" descr="C:\Users\имя\Desktop\9848_NpAdvHo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564904"/>
            <a:ext cx="3915475" cy="292355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340768"/>
            <a:ext cx="24117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Aharoni" pitchFamily="2" charset="-79"/>
                <a:ea typeface="+mj-ea"/>
                <a:cs typeface="Aharoni" pitchFamily="2" charset="-79"/>
              </a:rPr>
              <a:t>_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in_en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331640" y="332656"/>
            <a:ext cx="1450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6228184" y="404664"/>
            <a:ext cx="1450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D:\анимашки\muzikaa-117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3816424" cy="2856000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034988" y="3392996"/>
            <a:ext cx="685800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115616" y="5229200"/>
            <a:ext cx="24117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 smtClean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s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in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en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148064" y="5445224"/>
            <a:ext cx="3106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 smtClean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a</a:t>
            </a:r>
            <a:r>
              <a:rPr lang="en-US" sz="4400" noProof="0" dirty="0" err="1" smtClean="0">
                <a:latin typeface="Aharoni" pitchFamily="2" charset="-79"/>
                <a:ea typeface="+mj-ea"/>
                <a:cs typeface="Aharoni" pitchFamily="2" charset="-79"/>
              </a:rPr>
              <a:t>r</a:t>
            </a:r>
            <a:r>
              <a:rPr lang="en-US" sz="4400" noProof="0" dirty="0" err="1" smtClean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b</a:t>
            </a:r>
            <a:r>
              <a:rPr lang="en-US" sz="4400" noProof="0" dirty="0" err="1" smtClean="0">
                <a:latin typeface="Aharoni" pitchFamily="2" charset="-79"/>
                <a:ea typeface="+mj-ea"/>
                <a:cs typeface="Aharoni" pitchFamily="2" charset="-79"/>
              </a:rPr>
              <a:t>eiten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4048" y="1340768"/>
            <a:ext cx="35855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ru-RU" dirty="0" smtClean="0">
                <a:latin typeface="Aharoni" pitchFamily="2" charset="-79"/>
                <a:cs typeface="Aharoni" pitchFamily="2" charset="-79"/>
              </a:rPr>
              <a:t>_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om</a:t>
            </a:r>
            <a:r>
              <a:rPr lang="ru-RU" dirty="0" smtClean="0">
                <a:latin typeface="Aharoni" pitchFamily="2" charset="-79"/>
                <a:cs typeface="Aharoni" pitchFamily="2" charset="-79"/>
              </a:rPr>
              <a:t>_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uter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890972" y="3392996"/>
            <a:ext cx="685800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5"/>
          <p:cNvSpPr txBox="1">
            <a:spLocks/>
          </p:cNvSpPr>
          <p:nvPr/>
        </p:nvSpPr>
        <p:spPr>
          <a:xfrm>
            <a:off x="6228184" y="188640"/>
            <a:ext cx="1450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1115616" y="260648"/>
            <a:ext cx="1450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1177329-db3eeae7e5adbca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3528392" cy="3548104"/>
          </a:xfrm>
          <a:prstGeom prst="rect">
            <a:avLst/>
          </a:prstGeom>
        </p:spPr>
      </p:pic>
      <p:pic>
        <p:nvPicPr>
          <p:cNvPr id="11" name="Picture 4" descr="hhh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44824"/>
            <a:ext cx="4896544" cy="387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95536" y="1268760"/>
            <a:ext cx="3585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sz="4400" dirty="0" err="1" smtClean="0">
                <a:latin typeface="Aharoni" pitchFamily="2" charset="-79"/>
                <a:ea typeface="+mj-ea"/>
                <a:cs typeface="Aharoni" pitchFamily="2" charset="-79"/>
              </a:rPr>
              <a:t>fa_len_en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5715000"/>
            <a:ext cx="3585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sz="4400" dirty="0" err="1" smtClean="0">
                <a:latin typeface="Aharoni" pitchFamily="2" charset="-79"/>
                <a:ea typeface="+mj-ea"/>
                <a:cs typeface="Aharoni" pitchFamily="2" charset="-79"/>
              </a:rPr>
              <a:t>fa</a:t>
            </a:r>
            <a:r>
              <a:rPr lang="en-US" sz="4400" dirty="0" err="1" smtClean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u</a:t>
            </a:r>
            <a:r>
              <a:rPr lang="en-US" sz="4400" dirty="0" err="1" smtClean="0">
                <a:latin typeface="Aharoni" pitchFamily="2" charset="-79"/>
                <a:ea typeface="+mj-ea"/>
                <a:cs typeface="Aharoni" pitchFamily="2" charset="-79"/>
              </a:rPr>
              <a:t>len</a:t>
            </a:r>
            <a:r>
              <a:rPr lang="en-US" sz="4400" dirty="0" err="1" smtClean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z</a:t>
            </a:r>
            <a:r>
              <a:rPr lang="en-US" sz="4400" dirty="0" err="1" smtClean="0">
                <a:latin typeface="Aharoni" pitchFamily="2" charset="-79"/>
                <a:ea typeface="+mj-ea"/>
                <a:cs typeface="Aharoni" pitchFamily="2" charset="-79"/>
              </a:rPr>
              <a:t>en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04048" y="5517232"/>
            <a:ext cx="3585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C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om</a:t>
            </a:r>
            <a:r>
              <a:rPr lang="en-US" sz="4400" dirty="0" smtClean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p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uter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282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47" y="260648"/>
            <a:ext cx="9059453" cy="6251023"/>
          </a:xfrm>
          <a:prstGeom prst="rect">
            <a:avLst/>
          </a:prstGeom>
        </p:spPr>
      </p:pic>
      <p:cxnSp>
        <p:nvCxnSpPr>
          <p:cNvPr id="7" name="Скругленная соединительная линия 6"/>
          <p:cNvCxnSpPr/>
          <p:nvPr/>
        </p:nvCxnSpPr>
        <p:spPr>
          <a:xfrm rot="16200000" flipV="1">
            <a:off x="6120172" y="1952836"/>
            <a:ext cx="1728192" cy="648072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>
          <a:xfrm rot="10800000" flipV="1">
            <a:off x="7380312" y="1781200"/>
            <a:ext cx="1592560" cy="135976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0800000" flipV="1">
            <a:off x="3923928" y="1412776"/>
            <a:ext cx="2664296" cy="21602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10800000" flipV="1">
            <a:off x="1619672" y="1628800"/>
            <a:ext cx="2232248" cy="864096"/>
          </a:xfrm>
          <a:prstGeom prst="curvedConnector3">
            <a:avLst>
              <a:gd name="adj1" fmla="val 5738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rot="10800000">
            <a:off x="1691680" y="2492896"/>
            <a:ext cx="3168352" cy="936104"/>
          </a:xfrm>
          <a:prstGeom prst="curvedConnector3">
            <a:avLst>
              <a:gd name="adj1" fmla="val 6040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5400000" flipH="1" flipV="1">
            <a:off x="4103948" y="3825044"/>
            <a:ext cx="1080120" cy="43204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rot="10800000">
            <a:off x="1763688" y="3933056"/>
            <a:ext cx="2592288" cy="72008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Содержимое 3" descr="transporta-88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48264" y="2636912"/>
            <a:ext cx="1080120" cy="900101"/>
          </a:xfr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32948E-6 C -0.00382 -0.0504 -0.00764 -0.10058 -0.01476 -0.12231 C -0.02188 -0.14405 -0.03281 -0.10728 -0.04271 -0.13087 C -0.05261 -0.15445 -0.06858 -0.24185 -0.07379 -0.26405 " pathEditMode="relative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160</Words>
  <Application>Microsoft Office PowerPoint</Application>
  <PresentationFormat>Экран (4:3)</PresentationFormat>
  <Paragraphs>84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Черепанова Э.Ж.</vt:lpstr>
      <vt:lpstr>Слайд 2</vt:lpstr>
      <vt:lpstr>Слайд 3</vt:lpstr>
      <vt:lpstr>Die Reise!</vt:lpstr>
      <vt:lpstr>I станция Schreiben wir!</vt:lpstr>
      <vt:lpstr>I</vt:lpstr>
      <vt:lpstr>_r_eiten</vt:lpstr>
      <vt:lpstr> _om_uter </vt:lpstr>
      <vt:lpstr>Слайд 9</vt:lpstr>
      <vt:lpstr> II станция  Sag mal bitte auf Deutsch! </vt:lpstr>
      <vt:lpstr>  Я</vt:lpstr>
      <vt:lpstr>Он </vt:lpstr>
      <vt:lpstr>Она  </vt:lpstr>
      <vt:lpstr>Ты </vt:lpstr>
      <vt:lpstr>Вы </vt:lpstr>
      <vt:lpstr>оно</vt:lpstr>
      <vt:lpstr>Они </vt:lpstr>
      <vt:lpstr>Мы </vt:lpstr>
      <vt:lpstr>Turnen wir!</vt:lpstr>
      <vt:lpstr>Die Reise!</vt:lpstr>
      <vt:lpstr>III станция Schreiben wir! </vt:lpstr>
      <vt:lpstr>Die Reise!</vt:lpstr>
      <vt:lpstr>IV станция Zeigen wir! </vt:lpstr>
      <vt:lpstr>Die Reise!</vt:lpstr>
      <vt:lpstr>V станция</vt:lpstr>
      <vt:lpstr>Слайд 26</vt:lpstr>
      <vt:lpstr>Die Reise!</vt:lpstr>
      <vt:lpstr> Какое у меня настроение после урока?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Уйчиева Э.Ж.</dc:title>
  <dc:creator>имя</dc:creator>
  <cp:lastModifiedBy>имя</cp:lastModifiedBy>
  <cp:revision>43</cp:revision>
  <dcterms:created xsi:type="dcterms:W3CDTF">2011-04-14T01:58:45Z</dcterms:created>
  <dcterms:modified xsi:type="dcterms:W3CDTF">2012-09-25T14:39:18Z</dcterms:modified>
</cp:coreProperties>
</file>