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65" r:id="rId4"/>
    <p:sldId id="281" r:id="rId5"/>
    <p:sldId id="273" r:id="rId6"/>
    <p:sldId id="282" r:id="rId7"/>
    <p:sldId id="271" r:id="rId8"/>
    <p:sldId id="274" r:id="rId9"/>
    <p:sldId id="284" r:id="rId10"/>
    <p:sldId id="272" r:id="rId11"/>
    <p:sldId id="280" r:id="rId12"/>
    <p:sldId id="270" r:id="rId13"/>
    <p:sldId id="276" r:id="rId14"/>
    <p:sldId id="277" r:id="rId15"/>
    <p:sldId id="285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00"/>
    <a:srgbClr val="FFDDBF"/>
    <a:srgbClr val="EBBB8A"/>
    <a:srgbClr val="E7B98A"/>
    <a:srgbClr val="050403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9" autoAdjust="0"/>
    <p:restoredTop sz="75758" autoAdjust="0"/>
  </p:normalViewPr>
  <p:slideViewPr>
    <p:cSldViewPr>
      <p:cViewPr varScale="1">
        <p:scale>
          <a:sx n="74" d="100"/>
          <a:sy n="7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7ABC76-9EBB-4D2D-9ACC-11E2552930AA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45834-979F-4F56-938A-A4F7A7219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Рисунок – журнал «Новый солдат» № 83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45E238-ADE6-46B2-B052-84FA60815E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66AFF-CFEA-4829-A339-A553FFD45D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таблицы.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472AC-1675-4629-A782-5158C6FF0D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A66A2-8EDD-49F3-AEBE-A008152EDA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A5C96D-12FC-4C5B-A892-F58DA28091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FE3D1-0CD4-440A-B21A-A835CDF15C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CBE88-E5B2-425B-9AB3-3B4658E2DA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8E17-39D8-46A5-99B6-84E22A8542FD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655C-55C9-4FE9-880E-6719BE3CF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4F7A-6CF0-429A-A24E-73C05C09478C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6B19-42AD-46AA-88E6-F2B4B6121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332B-F6A2-4AE4-B668-FE8B0A39F942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68B6-CCC2-450C-9991-7F00F65D9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16688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9A02-178B-4E92-80A7-2E28CCC2EB3E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C062-178B-49E0-88B0-F981B9072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F748-90B5-4221-9687-AE9C87506047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F6B7-352D-4FCA-8C96-9C630F7F9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16688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B415-532F-48BF-A844-5B9019A9C584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51AD-6CFB-4303-9778-2E8284731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9709-A649-4098-BD48-F3237C23090B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F5A2-B859-4EB6-8854-99BFB8F98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16688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0460-936F-4D12-87A6-4844C101529C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079F-DA3C-481C-B9DC-783E15A73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3" name="Рисунок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16688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DB59-5490-4A8A-9DCB-93FB50DB6D59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1017-BD2A-413C-B48E-FA0DC30F6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36DC0-E7F0-44D8-A39A-09AAA8239520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D892-822C-45DD-9F6F-598752CBB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3A63-1FFC-4C6A-B5B7-B0C4804C26FF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26809-0EFA-4D71-B71A-B9BA824EE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485F2-689C-45C5-9418-EDBAA6B618F4}" type="datetimeFigureOut">
              <a:rPr lang="ru-RU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33684F-126C-49C6-BF56-C74B21181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12" Type="http://schemas.openxmlformats.org/officeDocument/2006/relationships/image" Target="../media/image1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1997075"/>
            <a:ext cx="1541462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750" y="2144713"/>
            <a:ext cx="7772400" cy="14700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АФИНСКАЯ ДЕМОКРАТИЯ ПРИ ПЕРИКЛЕ</a:t>
            </a:r>
            <a:endParaRPr lang="ru-RU" dirty="0"/>
          </a:p>
        </p:txBody>
      </p:sp>
      <p:pic>
        <p:nvPicPr>
          <p:cNvPr id="14339" name="Рисунок 5" descr="лента времени_2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763" y="3357563"/>
            <a:ext cx="2628901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1979613" y="5805488"/>
            <a:ext cx="36734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Разработала учитель истории </a:t>
            </a:r>
          </a:p>
          <a:p>
            <a:pPr algn="ctr"/>
            <a:r>
              <a:rPr lang="ru-RU"/>
              <a:t>МОУ СОШ № 35 г.Саранска</a:t>
            </a:r>
          </a:p>
          <a:p>
            <a:pPr algn="ctr"/>
            <a:r>
              <a:rPr lang="ru-RU"/>
              <a:t>Федюшкина Лариса Павловна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1520" y="972000"/>
            <a:ext cx="8640000" cy="337113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5125">
              <a:defRPr/>
            </a:pPr>
            <a:r>
              <a:rPr lang="ru-RU" sz="24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Необходимый уровень. </a:t>
            </a:r>
            <a:r>
              <a:rPr lang="ru-RU" sz="2400" dirty="0">
                <a:solidFill>
                  <a:srgbClr val="800000"/>
                </a:solidFill>
                <a:latin typeface="Comic Sans MS" pitchFamily="66" charset="0"/>
                <a:cs typeface="+mn-cs"/>
              </a:rPr>
              <a:t>При помощи учебника определите, какие должности избирались по жребию.</a:t>
            </a:r>
          </a:p>
          <a:p>
            <a:pPr indent="365125">
              <a:defRPr/>
            </a:pPr>
            <a:r>
              <a:rPr lang="ru-RU" sz="2400" dirty="0">
                <a:solidFill>
                  <a:srgbClr val="800000"/>
                </a:solidFill>
                <a:latin typeface="Comic Sans MS" pitchFamily="66" charset="0"/>
                <a:cs typeface="+mn-cs"/>
              </a:rPr>
              <a:t>1.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Должности судьи, сборщика налогов, смотрителя рынка избирали по жребию.</a:t>
            </a:r>
          </a:p>
          <a:p>
            <a:pPr indent="365125">
              <a:defRPr/>
            </a:pPr>
            <a:r>
              <a:rPr lang="ru-RU" sz="24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 </a:t>
            </a:r>
            <a:r>
              <a:rPr lang="ru-RU" sz="2400" dirty="0">
                <a:solidFill>
                  <a:srgbClr val="800000"/>
                </a:solidFill>
                <a:latin typeface="Comic Sans MS" pitchFamily="66" charset="0"/>
                <a:cs typeface="+mn-cs"/>
              </a:rPr>
              <a:t>Как вы думаете, почему стратега избирали не по жребию, а поднятием рук?</a:t>
            </a:r>
          </a:p>
          <a:p>
            <a:pPr indent="365125">
              <a:defRPr/>
            </a:pPr>
            <a:r>
              <a:rPr lang="ru-RU" sz="2400" dirty="0">
                <a:solidFill>
                  <a:srgbClr val="800000"/>
                </a:solidFill>
                <a:latin typeface="Comic Sans MS" pitchFamily="66" charset="0"/>
                <a:cs typeface="+mn-cs"/>
              </a:rPr>
              <a:t>2.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Афиняне считали. Что не каждый обладает талантом полководца.</a:t>
            </a:r>
          </a:p>
        </p:txBody>
      </p:sp>
      <p:grpSp>
        <p:nvGrpSpPr>
          <p:cNvPr id="2662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9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5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Оплата государственной службы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 bwMode="auto">
          <a:xfrm>
            <a:off x="5797771" y="4531201"/>
            <a:ext cx="2442942" cy="1836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 bwMode="auto">
          <a:xfrm>
            <a:off x="276255" y="4509120"/>
            <a:ext cx="3072118" cy="1836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35971" y="3419322"/>
            <a:ext cx="771454" cy="923814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1520" y="972000"/>
            <a:ext cx="8640000" cy="534614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5125"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Необходимый  уровень. </a:t>
            </a:r>
            <a:r>
              <a:rPr lang="ru-RU" sz="2800" dirty="0">
                <a:latin typeface="Comic Sans MS" pitchFamily="66" charset="0"/>
                <a:cs typeface="+mn-cs"/>
              </a:rPr>
              <a:t>Предположите, почему в Афинах на государственные должности соглашались только состоятельные граждане?</a:t>
            </a:r>
          </a:p>
          <a:p>
            <a:pPr indent="365125">
              <a:defRPr/>
            </a:pPr>
            <a:r>
              <a:rPr lang="ru-RU" sz="2800" dirty="0">
                <a:latin typeface="Comic Sans MS" pitchFamily="66" charset="0"/>
                <a:cs typeface="+mn-cs"/>
              </a:rPr>
              <a:t>1.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Занятие должности было почетным, но оплаты никакой не было.</a:t>
            </a:r>
          </a:p>
          <a:p>
            <a:pPr indent="365125"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 </a:t>
            </a:r>
            <a:r>
              <a:rPr lang="ru-RU" sz="2800" dirty="0">
                <a:latin typeface="Comic Sans MS" pitchFamily="66" charset="0"/>
                <a:cs typeface="+mn-cs"/>
              </a:rPr>
              <a:t>Предположите, почему Перикл издал закон об оплате государственной службы?</a:t>
            </a:r>
          </a:p>
          <a:p>
            <a:pPr indent="365125">
              <a:defRPr/>
            </a:pPr>
            <a:r>
              <a:rPr lang="ru-RU" sz="2800" dirty="0">
                <a:latin typeface="Comic Sans MS" pitchFamily="66" charset="0"/>
                <a:cs typeface="+mn-cs"/>
              </a:rPr>
              <a:t>2.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Перикл стремился, чтобы все граждане участвовали в управлении и в судах.</a:t>
            </a:r>
          </a:p>
        </p:txBody>
      </p:sp>
      <p:grpSp>
        <p:nvGrpSpPr>
          <p:cNvPr id="2867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8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8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Оплата государственной службы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3"/>
          <p:cNvGrpSpPr>
            <a:grpSpLocks/>
          </p:cNvGrpSpPr>
          <p:nvPr/>
        </p:nvGrpSpPr>
        <p:grpSpPr bwMode="auto">
          <a:xfrm>
            <a:off x="206375" y="971550"/>
            <a:ext cx="8686800" cy="1055688"/>
            <a:chOff x="206239" y="2967335"/>
            <a:chExt cx="8686241" cy="105560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06239" y="2967335"/>
              <a:ext cx="8686241" cy="105560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+mn-lt"/>
                  <a:cs typeface="+mn-cs"/>
                </a:rPr>
                <a:t>	Почему правление Перикла считают временем расцвета афинской демократии?</a:t>
              </a:r>
            </a:p>
          </p:txBody>
        </p:sp>
        <p:sp>
          <p:nvSpPr>
            <p:cNvPr id="19" name="Овал 18"/>
            <p:cNvSpPr>
              <a:spLocks noChangeAspect="1"/>
            </p:cNvSpPr>
            <p:nvPr/>
          </p:nvSpPr>
          <p:spPr>
            <a:xfrm>
              <a:off x="864000" y="3150000"/>
              <a:ext cx="252000" cy="252000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</p:grpSp>
      <p:grpSp>
        <p:nvGrpSpPr>
          <p:cNvPr id="3072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3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29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ВОЖДЬ НАРОДА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514717" y="2132856"/>
            <a:ext cx="2185075" cy="360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79388" y="5876925"/>
            <a:ext cx="2867025" cy="9191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Перикл.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Древний бюст</a:t>
            </a:r>
          </a:p>
        </p:txBody>
      </p:sp>
      <p:sp>
        <p:nvSpPr>
          <p:cNvPr id="33799" name="TextBox 5"/>
          <p:cNvSpPr txBox="1">
            <a:spLocks noChangeArrowheads="1"/>
          </p:cNvSpPr>
          <p:nvPr/>
        </p:nvSpPr>
        <p:spPr bwMode="auto">
          <a:xfrm>
            <a:off x="2813050" y="2593975"/>
            <a:ext cx="61737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1.</a:t>
            </a:r>
            <a:r>
              <a:rPr lang="ru-RU" sz="2400" dirty="0">
                <a:latin typeface="Comic Sans MS" pitchFamily="66" charset="0"/>
                <a:cs typeface="+mn-cs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Афинами управляет не горсть людей,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 а большинство народа.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2. Бедность не мешает занять 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государственную должность.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3. Посещать город можно всем.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4. Каждый может проявить свои 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1005240"/>
            <a:ext cx="8640000" cy="105560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  <a:cs typeface="+mn-cs"/>
              </a:rPr>
              <a:t>Необходимый уровень. </a:t>
            </a:r>
            <a:r>
              <a:rPr lang="ru-RU" sz="2800" dirty="0">
                <a:latin typeface="+mn-lt"/>
                <a:cs typeface="+mn-cs"/>
              </a:rPr>
              <a:t>Расставь события и явления в правильной последовательности.</a:t>
            </a:r>
          </a:p>
        </p:txBody>
      </p:sp>
      <p:grpSp>
        <p:nvGrpSpPr>
          <p:cNvPr id="3174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7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4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6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22" name="Группа 4"/>
          <p:cNvGrpSpPr>
            <a:grpSpLocks/>
          </p:cNvGrpSpPr>
          <p:nvPr/>
        </p:nvGrpSpPr>
        <p:grpSpPr bwMode="auto">
          <a:xfrm>
            <a:off x="260350" y="5891213"/>
            <a:ext cx="8623300" cy="777875"/>
            <a:chOff x="259593" y="5458406"/>
            <a:chExt cx="8624812" cy="778905"/>
          </a:xfrm>
        </p:grpSpPr>
        <p:sp>
          <p:nvSpPr>
            <p:cNvPr id="10" name="Полилиния 9"/>
            <p:cNvSpPr/>
            <p:nvPr/>
          </p:nvSpPr>
          <p:spPr>
            <a:xfrm>
              <a:off x="259593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>
                  <a:solidFill>
                    <a:srgbClr val="800000"/>
                  </a:solidFill>
                  <a:cs typeface="Arial" charset="0"/>
                </a:rPr>
                <a:t>. 3. .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690662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437156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>
                  <a:solidFill>
                    <a:srgbClr val="800000"/>
                  </a:solidFill>
                  <a:cs typeface="Arial" charset="0"/>
                </a:rPr>
                <a:t>. . </a:t>
              </a:r>
              <a:r>
                <a:rPr lang="ru-RU" sz="5400" dirty="0" smtClean="0">
                  <a:solidFill>
                    <a:srgbClr val="800000"/>
                  </a:solidFill>
                  <a:cs typeface="Arial" charset="0"/>
                </a:rPr>
                <a:t>1. </a:t>
              </a:r>
              <a:endParaRPr lang="ru-RU" sz="5400" dirty="0">
                <a:solidFill>
                  <a:srgbClr val="800000"/>
                </a:solidFill>
                <a:cs typeface="Arial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868224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614718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>
                  <a:solidFill>
                    <a:srgbClr val="800000"/>
                  </a:solidFill>
                  <a:cs typeface="Arial" charset="0"/>
                </a:rPr>
                <a:t>. </a:t>
              </a:r>
              <a:r>
                <a:rPr lang="ru-RU" sz="5400" dirty="0" smtClean="0">
                  <a:solidFill>
                    <a:srgbClr val="800000"/>
                  </a:solidFill>
                  <a:cs typeface="Arial" charset="0"/>
                </a:rPr>
                <a:t>2. </a:t>
              </a:r>
              <a:r>
                <a:rPr lang="ru-RU" sz="5400" dirty="0">
                  <a:solidFill>
                    <a:srgbClr val="800000"/>
                  </a:solidFill>
                  <a:cs typeface="Arial" charset="0"/>
                </a:rPr>
                <a:t>. </a:t>
              </a:r>
            </a:p>
          </p:txBody>
        </p:sp>
      </p:grpSp>
      <p:sp>
        <p:nvSpPr>
          <p:cNvPr id="34823" name="Прямоугольник 2"/>
          <p:cNvSpPr>
            <a:spLocks noChangeArrowheads="1"/>
          </p:cNvSpPr>
          <p:nvPr/>
        </p:nvSpPr>
        <p:spPr bwMode="auto">
          <a:xfrm>
            <a:off x="225425" y="2205038"/>
            <a:ext cx="863123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4013">
              <a:defRPr/>
            </a:pPr>
            <a:r>
              <a:rPr lang="ru-RU" sz="2800" dirty="0">
                <a:latin typeface="Comic Sans MS" pitchFamily="66" charset="0"/>
                <a:cs typeface="+mn-cs"/>
              </a:rPr>
              <a:t>1.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Теперь любой — и богатый, и бедный — мог быть избран одним из должностных лиц.</a:t>
            </a:r>
          </a:p>
          <a:p>
            <a:pPr indent="354013">
              <a:defRPr/>
            </a:pPr>
            <a:r>
              <a:rPr lang="ru-RU" sz="2800" dirty="0">
                <a:latin typeface="Comic Sans MS" pitchFamily="66" charset="0"/>
                <a:cs typeface="+mn-cs"/>
              </a:rPr>
              <a:t>2.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Участие в народном собрании и служба на выборных должностях оплачивались из казны полиса.</a:t>
            </a:r>
          </a:p>
          <a:p>
            <a:pPr indent="354013">
              <a:defRPr/>
            </a:pPr>
            <a:r>
              <a:rPr lang="ru-RU" sz="2800" dirty="0">
                <a:latin typeface="Comic Sans MS" pitchFamily="66" charset="0"/>
                <a:cs typeface="+mn-cs"/>
              </a:rPr>
              <a:t>3.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Греки отстояли свою независимость в борьбе с персами.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ПРИМЕНЯЕМ НОВЫЕ 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1069394"/>
            <a:ext cx="8640000" cy="231552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 </a:t>
            </a:r>
            <a:r>
              <a:rPr lang="ru-RU" sz="2600" dirty="0">
                <a:latin typeface="Comic Sans MS" pitchFamily="66" charset="0"/>
                <a:cs typeface="+mn-cs"/>
              </a:rPr>
              <a:t>Как вы думаете, упадок или расцвет демократии произошел во время правления Перикла? Свой ответ обоснуйте.</a:t>
            </a:r>
          </a:p>
          <a:p>
            <a:pPr>
              <a:defRPr/>
            </a:pP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Максимальный уровень. </a:t>
            </a:r>
            <a:r>
              <a:rPr lang="ru-RU" sz="2600" dirty="0">
                <a:latin typeface="Comic Sans MS" pitchFamily="66" charset="0"/>
                <a:cs typeface="+mn-cs"/>
              </a:rPr>
              <a:t>Приведите примеры своего утверждения.</a:t>
            </a:r>
          </a:p>
        </p:txBody>
      </p:sp>
      <p:grpSp>
        <p:nvGrpSpPr>
          <p:cNvPr id="3379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1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1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6889" name="Group 25"/>
          <p:cNvGraphicFramePr>
            <a:graphicFrameLocks noGrp="1"/>
          </p:cNvGraphicFramePr>
          <p:nvPr/>
        </p:nvGraphicFramePr>
        <p:xfrm>
          <a:off x="263525" y="3860800"/>
          <a:ext cx="8639175" cy="2294141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147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ПРИМЕНЯЕМ НОВЫЕ 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/>
              <a:t>ПРИМЕНЯЕМ НОВЫЕ ЗНАНИЯ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1331913" y="1989138"/>
            <a:ext cx="5256212" cy="19367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3584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5" name="Овал 4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5853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84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0" name="Овал 9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5849" name="Рисунок 54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Скругленный прямоугольник 11"/>
          <p:cNvSpPr/>
          <p:nvPr/>
        </p:nvSpPr>
        <p:spPr>
          <a:xfrm>
            <a:off x="384062" y="1916832"/>
            <a:ext cx="8640000" cy="2009061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0838"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</a:t>
            </a:r>
            <a:r>
              <a:rPr lang="ru-RU" sz="2800" dirty="0">
                <a:latin typeface="Comic Sans MS" pitchFamily="66" charset="0"/>
                <a:cs typeface="+mn-cs"/>
              </a:rPr>
              <a:t> Сравните демократические порядки в Афинах при Перикле с Афинским полисом после законов Солона, Какие произошли изменения.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ВРЕМЕНА ПЕРИКЛА АФИНЫ СТАЛИ САМЫМ МОГУЩЕСТВЕННЫМ И ДЕМОКРАТИЧНЫМ ПОЛИСОМ ГРЕЦИИ.</a:t>
            </a:r>
          </a:p>
        </p:txBody>
      </p:sp>
      <p:grpSp>
        <p:nvGrpSpPr>
          <p:cNvPr id="3686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74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70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0" dirty="0" smtClean="0"/>
              <a:t>ДЕЛАЕМ ВЫВОД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79388" y="979488"/>
            <a:ext cx="4032250" cy="3889375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smtClean="0"/>
              <a:t>Афиняне придумали самое лучшее устройство — демократию. Все люди были равны, и каждый мог проявить себя, если хотел и у него были способности.</a:t>
            </a:r>
          </a:p>
          <a:p>
            <a:pPr marL="88900" indent="358775" eaLnBrk="1" hangingPunct="1">
              <a:lnSpc>
                <a:spcPct val="90000"/>
              </a:lnSpc>
              <a:spcBef>
                <a:spcPct val="0"/>
              </a:spcBef>
            </a:pPr>
            <a:endParaRPr lang="ru-RU" sz="2600" smtClean="0"/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076825" y="979488"/>
            <a:ext cx="3814763" cy="3889375"/>
          </a:xfrm>
          <a:ln>
            <a:round/>
          </a:ln>
        </p:spPr>
        <p:txBody>
          <a:bodyPr/>
          <a:lstStyle/>
          <a:p>
            <a:pPr marL="88900" indent="358775" eaLnBrk="1" hangingPunct="1">
              <a:spcBef>
                <a:spcPct val="0"/>
              </a:spcBef>
            </a:pPr>
            <a:r>
              <a:rPr lang="ru-RU" sz="2600" smtClean="0"/>
              <a:t>А вы знаете, что примерно треть афинского населения были рабами? Не все свободное население имело право участвовать в выборах?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667594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397500"/>
            <a:ext cx="287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5229225"/>
            <a:ext cx="8620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Сравните два мнения. 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758051" y="19016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жителей Афин обладал правом участвовать в управлении государством?</a:t>
            </a:r>
          </a:p>
        </p:txBody>
      </p:sp>
      <p:grpSp>
        <p:nvGrpSpPr>
          <p:cNvPr id="17410" name="Группа 3"/>
          <p:cNvGrpSpPr>
            <a:grpSpLocks/>
          </p:cNvGrpSpPr>
          <p:nvPr/>
        </p:nvGrpSpPr>
        <p:grpSpPr bwMode="auto">
          <a:xfrm>
            <a:off x="0" y="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5" y="133350"/>
            <a:ext cx="8640960" cy="720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pc="-150" dirty="0"/>
              <a:t>ВСПОМИНАЕМ ТО, ЧТО ЗНАЕМ</a:t>
            </a: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6799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19459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5" name="Овал 4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9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60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0" name="Овал 9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5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Скругленный прямоугольник 11"/>
          <p:cNvSpPr/>
          <p:nvPr/>
        </p:nvSpPr>
        <p:spPr>
          <a:xfrm>
            <a:off x="143127" y="1556792"/>
            <a:ext cx="8627811" cy="3744813"/>
          </a:xfrm>
          <a:prstGeom prst="roundRect">
            <a:avLst>
              <a:gd name="adj" fmla="val 10887"/>
            </a:avLst>
          </a:prstGeom>
          <a:blipFill>
            <a:blip r:embed="rId4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Необходимый уровень.</a:t>
            </a:r>
            <a:r>
              <a:rPr lang="ru-RU" sz="28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 </a:t>
            </a:r>
            <a:r>
              <a:rPr lang="ru-RU" sz="2800" dirty="0">
                <a:latin typeface="Comic Sans MS" pitchFamily="66" charset="0"/>
                <a:cs typeface="+mn-cs"/>
              </a:rPr>
              <a:t>Выбери в таблице  верные утверждения, и назови их.</a:t>
            </a:r>
          </a:p>
          <a:p>
            <a:pPr indent="357188"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</a:t>
            </a:r>
            <a:r>
              <a:rPr lang="ru-RU" sz="28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 </a:t>
            </a:r>
            <a:r>
              <a:rPr lang="ru-RU" sz="2800" dirty="0">
                <a:latin typeface="Comic Sans MS" pitchFamily="66" charset="0"/>
                <a:cs typeface="+mn-cs"/>
              </a:rPr>
              <a:t>Исправь неверные утверждения. </a:t>
            </a:r>
          </a:p>
          <a:p>
            <a:pPr indent="357188">
              <a:defRPr/>
            </a:pPr>
            <a:r>
              <a:rPr lang="ru-RU" sz="28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Повышенный уровень. </a:t>
            </a:r>
            <a:r>
              <a:rPr lang="ru-RU" sz="2800" dirty="0">
                <a:latin typeface="Comic Sans MS" pitchFamily="66" charset="0"/>
                <a:cs typeface="+mn-cs"/>
              </a:rPr>
              <a:t>Назови факты, свидетельствующие о том, что в Афинах установилась демократия.</a:t>
            </a:r>
          </a:p>
          <a:p>
            <a:pPr indent="357188">
              <a:defRPr/>
            </a:pPr>
            <a:endParaRPr lang="ru-RU" sz="2800" dirty="0"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90" name="Group 34"/>
          <p:cNvGraphicFramePr>
            <a:graphicFrameLocks noGrp="1"/>
          </p:cNvGraphicFramePr>
          <p:nvPr/>
        </p:nvGraphicFramePr>
        <p:xfrm>
          <a:off x="263525" y="1093788"/>
          <a:ext cx="8640762" cy="4846320"/>
        </p:xfrm>
        <a:graphic>
          <a:graphicData uri="http://schemas.openxmlformats.org/drawingml/2006/table">
            <a:tbl>
              <a:tblPr/>
              <a:tblGrid>
                <a:gridCol w="7891462"/>
                <a:gridCol w="74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Полис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— это город-государство, община свободных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полноправных граждан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, имеющих право на участие в его управлении.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Способ правления государством, при котором все основные вопросы власти решаются большинством голосов граждан, называют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аристократией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Раб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— это человек, лишённый свободы.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 древнегреческих полисах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граждане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не имели права на участие в управлении своим государством.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 результате реформ Солона в Афинах было отменено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долговое рабство.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2050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09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0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05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pc="-150" dirty="0"/>
              <a:t>ВСПОМИНАЕМ ТО, ЧТО ЗНАЕМ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525" y="849313"/>
            <a:ext cx="8642350" cy="47418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</a:rPr>
              <a:t>Необходимый уровень. </a:t>
            </a:r>
            <a:r>
              <a:rPr lang="ru-RU" dirty="0"/>
              <a:t>Перечисли </a:t>
            </a:r>
            <a:r>
              <a:rPr lang="ru-RU" dirty="0" smtClean="0"/>
              <a:t>из каких частей состоял древнегреческий театр, кто были участниками представлений?</a:t>
            </a:r>
          </a:p>
          <a:p>
            <a:pPr indent="350838" eaLnBrk="1" hangingPunct="1">
              <a:defRPr/>
            </a:pPr>
            <a:r>
              <a:rPr lang="ru-RU" b="1" dirty="0">
                <a:solidFill>
                  <a:srgbClr val="0070C0"/>
                </a:solidFill>
              </a:rPr>
              <a:t>Повышенный уровень.</a:t>
            </a:r>
            <a:r>
              <a:rPr lang="ru-RU" dirty="0"/>
              <a:t> </a:t>
            </a:r>
            <a:r>
              <a:rPr lang="ru-RU" dirty="0" smtClean="0"/>
              <a:t>Какие преобразования были проведены в Афинах Солоном, как называется эта форма правления.</a:t>
            </a:r>
            <a:endParaRPr lang="ru-RU" dirty="0"/>
          </a:p>
          <a:p>
            <a:pPr indent="350838" eaLnBrk="1" hangingPunct="1">
              <a:defRPr/>
            </a:pPr>
            <a:r>
              <a:rPr lang="ru-RU" b="1" dirty="0">
                <a:solidFill>
                  <a:srgbClr val="0070C0"/>
                </a:solidFill>
              </a:rPr>
              <a:t>Максимальный уровень. </a:t>
            </a:r>
            <a:r>
              <a:rPr lang="ru-RU" dirty="0" smtClean="0"/>
              <a:t>Приведи примеры, доказывающие, что в Афинах была демократия.</a:t>
            </a: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grpSp>
        <p:nvGrpSpPr>
          <p:cNvPr id="2253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5" name="Овал 4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38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0" name="Овал 9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34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4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0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740937"/>
            <a:ext cx="8640479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1. Чем занималось народное собрание.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1972" y="3284984"/>
            <a:ext cx="8640481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2. Оплата государственной службы из казны.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5018167"/>
            <a:ext cx="864096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3. Вождь народа.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1520" y="742365"/>
            <a:ext cx="8640960" cy="200906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65125">
              <a:defRPr/>
            </a:pPr>
            <a:r>
              <a:rPr lang="ru-RU" sz="28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Необходимый уровень. </a:t>
            </a:r>
            <a:r>
              <a:rPr lang="ru-RU" sz="2800" dirty="0">
                <a:latin typeface="Comic Sans MS" pitchFamily="66" charset="0"/>
                <a:cs typeface="+mn-cs"/>
              </a:rPr>
              <a:t>При помощи учебника определите как часто собиралось народное собрание, кто мог в нем участвовать. (стр. 191).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spc="-150" dirty="0" smtClean="0"/>
              <a:t>Чем занималось Народное собрание</a:t>
            </a:r>
            <a:endParaRPr lang="ru-RU" sz="3500" spc="-150" dirty="0"/>
          </a:p>
        </p:txBody>
      </p:sp>
      <p:grpSp>
        <p:nvGrpSpPr>
          <p:cNvPr id="2458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600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96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Скругленный прямоугольник 19"/>
          <p:cNvSpPr/>
          <p:nvPr/>
        </p:nvSpPr>
        <p:spPr>
          <a:xfrm>
            <a:off x="401638" y="2882482"/>
            <a:ext cx="8640000" cy="2962513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800">
                <a:latin typeface="Comic Sans MS" pitchFamily="66" charset="0"/>
              </a:rPr>
              <a:t>В собрании участвовали граждане, мужчины с 20-ти летнего возраста.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800">
                <a:latin typeface="Comic Sans MS" pitchFamily="66" charset="0"/>
              </a:rPr>
              <a:t>Для решения вопросов они собирались 3-4 раза в месяц.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800">
                <a:latin typeface="Comic Sans MS" pitchFamily="66" charset="0"/>
              </a:rPr>
              <a:t>Приходили все, независимо от богатства и рода занятий.</a:t>
            </a:r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7461" y="1988840"/>
            <a:ext cx="1561956" cy="1161910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89181" y="4359068"/>
            <a:ext cx="828599" cy="790480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>
            <a:off x="8419206" y="5253362"/>
            <a:ext cx="539950" cy="539935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6136" y="5266647"/>
            <a:ext cx="704785" cy="485717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5266647"/>
            <a:ext cx="606216" cy="467944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10" cstate="email">
            <a:extLst/>
          </a:blip>
          <a:srcRect/>
          <a:stretch>
            <a:fillRect/>
          </a:stretch>
        </p:blipFill>
        <p:spPr bwMode="auto">
          <a:xfrm>
            <a:off x="5759524" y="5163372"/>
            <a:ext cx="577447" cy="719913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1" cstate="print">
            <a:extLst/>
          </a:blip>
          <a:srcRect/>
          <a:stretch>
            <a:fillRect/>
          </a:stretch>
        </p:blipFill>
        <p:spPr bwMode="auto">
          <a:xfrm>
            <a:off x="5103367" y="5225397"/>
            <a:ext cx="390489" cy="819051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12" cstate="email">
            <a:extLst/>
          </a:blip>
          <a:srcRect/>
          <a:stretch>
            <a:fillRect/>
          </a:stretch>
        </p:blipFill>
        <p:spPr bwMode="auto">
          <a:xfrm>
            <a:off x="4445737" y="5149548"/>
            <a:ext cx="488526" cy="719913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3" cstate="email">
            <a:extLst/>
          </a:blip>
          <a:srcRect/>
          <a:stretch>
            <a:fillRect/>
          </a:stretch>
        </p:blipFill>
        <p:spPr bwMode="auto">
          <a:xfrm>
            <a:off x="3790067" y="5183674"/>
            <a:ext cx="452358" cy="467944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pc="-150" dirty="0"/>
              <a:t>Чем занималось Народное собрание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Необходимый уровень. </a:t>
            </a:r>
            <a:r>
              <a:rPr lang="ru-RU" sz="2400" dirty="0" smtClean="0"/>
              <a:t>При помощи учебника определи, какие функции выполняло народное собрание (стр.191-192).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Выбирало десятерых стратегов, должность первого стратега была самой важной.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Тайным голосование Собрание объявляло войну, утверждало мир, принимало законы.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Любой гражданин мог выступить в собрании со своим предложением.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Распоряжалось казной и утверждало расходы стратегов.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400" dirty="0"/>
          </a:p>
        </p:txBody>
      </p:sp>
      <p:grpSp>
        <p:nvGrpSpPr>
          <p:cNvPr id="2560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5" name="Овал 4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13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0" name="Овал 9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09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5861" y="4653136"/>
            <a:ext cx="1676245" cy="961909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66945" y="3352065"/>
            <a:ext cx="1104798" cy="942862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05077" y="2348880"/>
            <a:ext cx="847647" cy="857147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4206</TotalTime>
  <Words>778</Words>
  <Application>Microsoft Office PowerPoint</Application>
  <PresentationFormat>Экран (4:3)</PresentationFormat>
  <Paragraphs>93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АФИНСКАЯ ДЕМОКРАТИЯ ПРИ ПЕРИКЛЕ</vt:lpstr>
      <vt:lpstr>ОПРЕДЕЛЯЕМ ПРОБЛЕМУ</vt:lpstr>
      <vt:lpstr>ОПРЕДЕЛЯЕМ ПРОБЛЕМУ</vt:lpstr>
      <vt:lpstr>ВСПОМИНАЕМ ТО, ЧТО ЗНАЕМ</vt:lpstr>
      <vt:lpstr>ВСПОМИНАЕМ ТО, ЧТО ЗНАЕМ</vt:lpstr>
      <vt:lpstr>ВСПОМИНАЕМ ТО, ЧТО ЗНАЕМ</vt:lpstr>
      <vt:lpstr>ОТКРЫВАЕМ НОВЫЕ ЗНАНИЯ</vt:lpstr>
      <vt:lpstr>Чем занималось Народное собрание</vt:lpstr>
      <vt:lpstr>Чем занималось Народное собрание</vt:lpstr>
      <vt:lpstr>Оплата государственной службы</vt:lpstr>
      <vt:lpstr>Оплата государственной службы</vt:lpstr>
      <vt:lpstr>ВОЖДЬ НАРОДА</vt:lpstr>
      <vt:lpstr>ПРИМЕНЯЕМ НОВЫЕ ЗНАНИЯ</vt:lpstr>
      <vt:lpstr>ПРИМЕНЯЕМ НОВЫЕ ЗНАНИЯ</vt:lpstr>
      <vt:lpstr>ПРИМЕНЯЕМ НОВЫЕ ЗНАНИЯ</vt:lpstr>
      <vt:lpstr>ДЕЛАЕМ ВЫВОД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СВОБОДА РАБОВЛАДЕЛЬЦЕВ</dc:title>
  <dc:creator>Telli</dc:creator>
  <cp:lastModifiedBy>Лариса П. Федюшкина</cp:lastModifiedBy>
  <cp:revision>232</cp:revision>
  <dcterms:created xsi:type="dcterms:W3CDTF">2012-04-06T18:00:09Z</dcterms:created>
  <dcterms:modified xsi:type="dcterms:W3CDTF">2014-02-21T05:22:13Z</dcterms:modified>
</cp:coreProperties>
</file>