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58" r:id="rId3"/>
    <p:sldId id="257" r:id="rId4"/>
    <p:sldId id="260" r:id="rId5"/>
    <p:sldId id="259" r:id="rId6"/>
    <p:sldId id="267" r:id="rId7"/>
    <p:sldId id="265" r:id="rId8"/>
    <p:sldId id="264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9DF4-EC8A-4587-B08C-190093FED556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C469-B1EC-41AC-AD02-A3DB2CFE66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9DF4-EC8A-4587-B08C-190093FED556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C469-B1EC-41AC-AD02-A3DB2CFE66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9DF4-EC8A-4587-B08C-190093FED556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C469-B1EC-41AC-AD02-A3DB2CFE66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9DF4-EC8A-4587-B08C-190093FED556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C469-B1EC-41AC-AD02-A3DB2CFE66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9DF4-EC8A-4587-B08C-190093FED556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C469-B1EC-41AC-AD02-A3DB2CFE66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9DF4-EC8A-4587-B08C-190093FED556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C469-B1EC-41AC-AD02-A3DB2CFE66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9DF4-EC8A-4587-B08C-190093FED556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C469-B1EC-41AC-AD02-A3DB2CFE66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9DF4-EC8A-4587-B08C-190093FED556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C469-B1EC-41AC-AD02-A3DB2CFE66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9DF4-EC8A-4587-B08C-190093FED556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C469-B1EC-41AC-AD02-A3DB2CFE66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9DF4-EC8A-4587-B08C-190093FED556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8C469-B1EC-41AC-AD02-A3DB2CFE666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9DF4-EC8A-4587-B08C-190093FED556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28C469-B1EC-41AC-AD02-A3DB2CFE666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7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728C469-B1EC-41AC-AD02-A3DB2CFE666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BB89DF4-EC8A-4587-B08C-190093FED556}" type="datetimeFigureOut">
              <a:rPr lang="ru-RU" smtClean="0"/>
              <a:t>15.12.2013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Простейшие задачи по теме «Цилиндр»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851920" y="4572000"/>
            <a:ext cx="4176464" cy="1066800"/>
          </a:xfrm>
        </p:spPr>
        <p:txBody>
          <a:bodyPr/>
          <a:lstStyle/>
          <a:p>
            <a:pPr algn="r"/>
            <a:r>
              <a:rPr lang="ru-RU" dirty="0" smtClean="0"/>
              <a:t>Учитель математики МБОУ ПСОШ им. Н. А. Образцова</a:t>
            </a:r>
          </a:p>
          <a:p>
            <a:pPr algn="r"/>
            <a:r>
              <a:rPr lang="ru-RU" dirty="0" smtClean="0"/>
              <a:t>Пичугина Е.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182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5936" y="321904"/>
            <a:ext cx="3937248" cy="6203439"/>
          </a:xfrm>
        </p:spPr>
        <p:txBody>
          <a:bodyPr/>
          <a:lstStyle/>
          <a:p>
            <a:pPr marL="11430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Образующая конуса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равна 18 см и наклонена к плоскости основания под углом 60°.</a:t>
            </a:r>
          </a:p>
          <a:p>
            <a:pPr marL="11430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Найдите радиус основания, высоту конуса, площадь осевого сечения и площадь полной поверхности конуса.</a:t>
            </a:r>
          </a:p>
          <a:p>
            <a:endParaRPr lang="ru-RU" dirty="0"/>
          </a:p>
        </p:txBody>
      </p:sp>
      <p:pic>
        <p:nvPicPr>
          <p:cNvPr id="7170" name="Picture 2" descr="http://festival.1september.ru/articles/529752/img1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3816424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795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4577" y="357098"/>
            <a:ext cx="4081264" cy="6240254"/>
          </a:xfrm>
        </p:spPr>
        <p:txBody>
          <a:bodyPr/>
          <a:lstStyle/>
          <a:p>
            <a:pPr marL="11430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Радиусы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оснований усеченного конуса 12 см и 6 см, высота его равна 8 см.</a:t>
            </a:r>
          </a:p>
          <a:p>
            <a:pPr marL="11430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Найдите образующую усеченного конуса, площадь осевого сечения, площадь боковой и полной поверхности усеченного конуса.</a:t>
            </a:r>
          </a:p>
          <a:p>
            <a:endParaRPr lang="ru-RU" dirty="0"/>
          </a:p>
        </p:txBody>
      </p:sp>
      <p:pic>
        <p:nvPicPr>
          <p:cNvPr id="8194" name="Picture 2" descr="http://festival.1september.ru/articles/529752/img1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029"/>
            <a:ext cx="3672408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555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83568" y="1967570"/>
            <a:ext cx="35554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Дуга 4"/>
          <p:cNvSpPr/>
          <p:nvPr/>
        </p:nvSpPr>
        <p:spPr>
          <a:xfrm>
            <a:off x="720099" y="5164580"/>
            <a:ext cx="3482902" cy="705303"/>
          </a:xfrm>
          <a:prstGeom prst="arc">
            <a:avLst>
              <a:gd name="adj1" fmla="val 10743960"/>
              <a:gd name="adj2" fmla="val 21530983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Цилиндр 2"/>
          <p:cNvSpPr/>
          <p:nvPr/>
        </p:nvSpPr>
        <p:spPr>
          <a:xfrm>
            <a:off x="683568" y="1496887"/>
            <a:ext cx="3538453" cy="4411474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34194" y="5544836"/>
            <a:ext cx="3519204" cy="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23" idx="5"/>
          </p:cNvCxnSpPr>
          <p:nvPr/>
        </p:nvCxnSpPr>
        <p:spPr>
          <a:xfrm flipH="1">
            <a:off x="720099" y="1987167"/>
            <a:ext cx="3502561" cy="353006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303159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70972" y="541487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59942" y="5398257"/>
            <a:ext cx="33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242925" y="1609381"/>
            <a:ext cx="33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258010" y="1598277"/>
            <a:ext cx="40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606316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Овал 21"/>
          <p:cNvSpPr/>
          <p:nvPr/>
        </p:nvSpPr>
        <p:spPr>
          <a:xfrm flipH="1">
            <a:off x="611560" y="1916832"/>
            <a:ext cx="73062" cy="8240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 flipH="1">
            <a:off x="4211960" y="1916832"/>
            <a:ext cx="73062" cy="8240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 flipH="1">
            <a:off x="682514" y="5445224"/>
            <a:ext cx="73062" cy="8240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 flipH="1">
            <a:off x="4139952" y="5517232"/>
            <a:ext cx="108310" cy="9782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 flipH="1">
            <a:off x="2375458" y="5517232"/>
            <a:ext cx="108310" cy="9782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flipH="1">
            <a:off x="2411760" y="1916832"/>
            <a:ext cx="108310" cy="9782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2041698" y="5566145"/>
            <a:ext cx="273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887494" y="1988368"/>
            <a:ext cx="489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r>
              <a:rPr lang="ru-RU" sz="1400" baseline="-25000" dirty="0" smtClean="0"/>
              <a:t>1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591547" y="404664"/>
            <a:ext cx="358085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1. Диагональ осевого сечения цилиндра равна 8       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дм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и образует с плоскостью основания цилиндра угол 45°. Найдите площадь полной поверхности цилиндра.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253783"/>
              </p:ext>
            </p:extLst>
          </p:nvPr>
        </p:nvGraphicFramePr>
        <p:xfrm>
          <a:off x="8037983" y="764704"/>
          <a:ext cx="360416" cy="322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Формула" r:id="rId6" imgW="241200" imgH="215640" progId="Equation.3">
                  <p:embed/>
                </p:oleObj>
              </mc:Choice>
              <mc:Fallback>
                <p:oleObj name="Формула" r:id="rId6" imgW="2412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037983" y="764704"/>
                        <a:ext cx="360416" cy="3224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591547" y="3562426"/>
            <a:ext cx="376036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Диагональ осевого сечения цилиндра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равна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дм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 образует с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образующей цилиндра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угол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60°.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Найдите площадь полной поверхности цилиндра.</a:t>
            </a:r>
          </a:p>
        </p:txBody>
      </p:sp>
    </p:spTree>
    <p:extLst>
      <p:ext uri="{BB962C8B-B14F-4D97-AF65-F5344CB8AC3E}">
        <p14:creationId xmlns:p14="http://schemas.microsoft.com/office/powerpoint/2010/main" val="1693277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Цилиндр 2"/>
          <p:cNvSpPr/>
          <p:nvPr/>
        </p:nvSpPr>
        <p:spPr>
          <a:xfrm>
            <a:off x="604423" y="805905"/>
            <a:ext cx="4342460" cy="5131554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>
            <a:off x="639068" y="4894979"/>
            <a:ext cx="4305765" cy="917678"/>
          </a:xfrm>
          <a:prstGeom prst="arc">
            <a:avLst>
              <a:gd name="adj1" fmla="val 10821287"/>
              <a:gd name="adj2" fmla="val 39785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004863" y="5111161"/>
            <a:ext cx="3541580" cy="59627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33" idx="1"/>
          </p:cNvCxnSpPr>
          <p:nvPr/>
        </p:nvCxnSpPr>
        <p:spPr>
          <a:xfrm>
            <a:off x="4392507" y="1743252"/>
            <a:ext cx="19615" cy="3978512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024836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556017" y="573821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65995" y="4476733"/>
            <a:ext cx="33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901700" y="395372"/>
            <a:ext cx="33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454679" y="1743252"/>
            <a:ext cx="40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979484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Овал 22"/>
          <p:cNvSpPr/>
          <p:nvPr/>
        </p:nvSpPr>
        <p:spPr>
          <a:xfrm flipH="1">
            <a:off x="4355976" y="1628800"/>
            <a:ext cx="73062" cy="824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 flipH="1">
            <a:off x="2987824" y="764704"/>
            <a:ext cx="73062" cy="824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 flipH="1">
            <a:off x="2555776" y="5373216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flipH="1">
            <a:off x="2591482" y="1268760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2372530" y="5517584"/>
            <a:ext cx="273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013996" y="1366586"/>
            <a:ext cx="52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r>
              <a:rPr lang="ru-RU" sz="1400" baseline="-25000" dirty="0" smtClean="0"/>
              <a:t>1</a:t>
            </a:r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 flipH="1">
            <a:off x="4319674" y="5707438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2630627" y="1314880"/>
            <a:ext cx="10791" cy="408880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3022622" y="902025"/>
            <a:ext cx="26191" cy="399295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 flipH="1">
            <a:off x="2987824" y="4797152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3049250" y="4934404"/>
            <a:ext cx="1422307" cy="81790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Овал 60"/>
          <p:cNvSpPr/>
          <p:nvPr/>
        </p:nvSpPr>
        <p:spPr>
          <a:xfrm flipH="1">
            <a:off x="3563888" y="5203382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3672198" y="4882963"/>
            <a:ext cx="270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cxnSp>
        <p:nvCxnSpPr>
          <p:cNvPr id="68" name="Прямая соединительная линия 67"/>
          <p:cNvCxnSpPr>
            <a:stCxn id="24" idx="3"/>
            <a:endCxn id="23" idx="5"/>
          </p:cNvCxnSpPr>
          <p:nvPr/>
        </p:nvCxnSpPr>
        <p:spPr>
          <a:xfrm>
            <a:off x="3050186" y="835039"/>
            <a:ext cx="1316490" cy="864096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V="1">
            <a:off x="2597162" y="4894979"/>
            <a:ext cx="470341" cy="49256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2692890" y="5439795"/>
            <a:ext cx="1773243" cy="35009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48064" y="156515"/>
            <a:ext cx="33123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1. Радиус цилиндра 10 см. Сечение, параллельное оси цилиндра и удаленное от нее на 8 см, имеет форму квадрата. Найдите площадь сечения.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148064" y="3631297"/>
            <a:ext cx="316835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2. Высота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цилиндра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см. Сечение, параллельное оси цилиндра и удаленное от нее на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см, имеет форму квадрата. Найдите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радиус цилиндра.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91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Цилиндр 2"/>
          <p:cNvSpPr/>
          <p:nvPr/>
        </p:nvSpPr>
        <p:spPr>
          <a:xfrm>
            <a:off x="1525684" y="764704"/>
            <a:ext cx="4342460" cy="5131554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>
            <a:off x="1562378" y="4894977"/>
            <a:ext cx="4305765" cy="743175"/>
          </a:xfrm>
          <a:prstGeom prst="arc">
            <a:avLst>
              <a:gd name="adj1" fmla="val 10821287"/>
              <a:gd name="adj2" fmla="val 39785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548564" y="5426511"/>
            <a:ext cx="4342459" cy="1432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3876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651066" y="552692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3608" y="5157609"/>
            <a:ext cx="33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043608" y="1145844"/>
            <a:ext cx="33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630334" y="776512"/>
            <a:ext cx="40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345762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Овал 22"/>
          <p:cNvSpPr/>
          <p:nvPr/>
        </p:nvSpPr>
        <p:spPr>
          <a:xfrm flipH="1">
            <a:off x="5795082" y="1268760"/>
            <a:ext cx="73062" cy="824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 flipH="1">
            <a:off x="1475656" y="1330374"/>
            <a:ext cx="73062" cy="824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 flipH="1">
            <a:off x="3599594" y="5373216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flipH="1">
            <a:off x="3527586" y="1268760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3131840" y="5411416"/>
            <a:ext cx="273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131840" y="1379275"/>
            <a:ext cx="440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r>
              <a:rPr lang="ru-RU" sz="1400" baseline="-25000" dirty="0" smtClean="0"/>
              <a:t>1</a:t>
            </a:r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 flipH="1">
            <a:off x="5759834" y="5373216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>
            <a:stCxn id="27" idx="3"/>
          </p:cNvCxnSpPr>
          <p:nvPr/>
        </p:nvCxnSpPr>
        <p:spPr>
          <a:xfrm>
            <a:off x="3620034" y="1352260"/>
            <a:ext cx="10791" cy="408880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27" idx="3"/>
          </p:cNvCxnSpPr>
          <p:nvPr/>
        </p:nvCxnSpPr>
        <p:spPr>
          <a:xfrm>
            <a:off x="3620034" y="1352260"/>
            <a:ext cx="735942" cy="37890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 flipH="1">
            <a:off x="3023530" y="4843342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3059832" y="4894978"/>
            <a:ext cx="2808311" cy="52715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Овал 60"/>
          <p:cNvSpPr/>
          <p:nvPr/>
        </p:nvSpPr>
        <p:spPr>
          <a:xfrm flipH="1">
            <a:off x="4283968" y="5085184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4392278" y="4672752"/>
            <a:ext cx="270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 flipV="1">
            <a:off x="1525684" y="1317673"/>
            <a:ext cx="4342459" cy="48913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>
            <a:stCxn id="26" idx="7"/>
          </p:cNvCxnSpPr>
          <p:nvPr/>
        </p:nvCxnSpPr>
        <p:spPr>
          <a:xfrm flipH="1" flipV="1">
            <a:off x="3059832" y="4894978"/>
            <a:ext cx="555624" cy="49256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15817" y="450912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939098" y="260648"/>
            <a:ext cx="252133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1. Хорда нижнего основания цилиндра отсекает от окружности основания дугу в 120°. Отрезок, соединяющий центр верхнего основания с серединой данной хорды, равен 4√2 см и образует с плоскостью основания угол 45°. Найдите площадь осевого сечения цилиндра.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59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Цилиндр 2"/>
          <p:cNvSpPr/>
          <p:nvPr/>
        </p:nvSpPr>
        <p:spPr>
          <a:xfrm>
            <a:off x="1525684" y="908720"/>
            <a:ext cx="4054428" cy="4987538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>
            <a:off x="1576242" y="5021926"/>
            <a:ext cx="4001200" cy="667509"/>
          </a:xfrm>
          <a:prstGeom prst="arc">
            <a:avLst>
              <a:gd name="adj1" fmla="val 10813947"/>
              <a:gd name="adj2" fmla="val 23278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979712" y="1096611"/>
            <a:ext cx="3312368" cy="6958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979712" y="5193196"/>
            <a:ext cx="3312368" cy="49624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33" idx="3"/>
          </p:cNvCxnSpPr>
          <p:nvPr/>
        </p:nvCxnSpPr>
        <p:spPr>
          <a:xfrm>
            <a:off x="3552898" y="1536890"/>
            <a:ext cx="1435288" cy="427986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689143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936908" y="465259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48107" y="5733256"/>
            <a:ext cx="33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647053" y="1831837"/>
            <a:ext cx="33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 flipH="1">
            <a:off x="1978658" y="1690413"/>
            <a:ext cx="145070" cy="1020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 flipH="1">
            <a:off x="5148064" y="1042342"/>
            <a:ext cx="145070" cy="824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 flipH="1">
            <a:off x="3527586" y="5373216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flipH="1">
            <a:off x="3491880" y="1412776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3186809" y="5453118"/>
            <a:ext cx="273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215350" y="1124744"/>
            <a:ext cx="489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r>
              <a:rPr lang="ru-RU" sz="1400" baseline="-25000" dirty="0" smtClean="0"/>
              <a:t>1</a:t>
            </a:r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 flipH="1">
            <a:off x="4895738" y="5733256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3520727" y="1536890"/>
            <a:ext cx="32171" cy="388523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26" idx="4"/>
            <a:endCxn id="46" idx="0"/>
          </p:cNvCxnSpPr>
          <p:nvPr/>
        </p:nvCxnSpPr>
        <p:spPr>
          <a:xfrm flipV="1">
            <a:off x="3581741" y="4915350"/>
            <a:ext cx="468350" cy="5556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 flipH="1">
            <a:off x="3995936" y="4915350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>
            <a:stCxn id="46" idx="3"/>
            <a:endCxn id="33" idx="0"/>
          </p:cNvCxnSpPr>
          <p:nvPr/>
        </p:nvCxnSpPr>
        <p:spPr>
          <a:xfrm>
            <a:off x="4088384" y="4998850"/>
            <a:ext cx="861509" cy="73440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Овал 60"/>
          <p:cNvSpPr/>
          <p:nvPr/>
        </p:nvSpPr>
        <p:spPr>
          <a:xfrm flipH="1">
            <a:off x="4427984" y="5275390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4279836" y="5372446"/>
            <a:ext cx="270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979712" y="1792505"/>
            <a:ext cx="0" cy="38969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292080" y="1096611"/>
            <a:ext cx="0" cy="413259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Овал 62"/>
          <p:cNvSpPr/>
          <p:nvPr/>
        </p:nvSpPr>
        <p:spPr>
          <a:xfrm flipH="1">
            <a:off x="5255778" y="5157192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 flipH="1">
            <a:off x="1907704" y="5661248"/>
            <a:ext cx="108310" cy="97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5" name="Прямая соединительная линия 64"/>
          <p:cNvCxnSpPr>
            <a:stCxn id="33" idx="0"/>
            <a:endCxn id="26" idx="6"/>
          </p:cNvCxnSpPr>
          <p:nvPr/>
        </p:nvCxnSpPr>
        <p:spPr>
          <a:xfrm flipH="1" flipV="1">
            <a:off x="3527586" y="5422129"/>
            <a:ext cx="1422307" cy="31112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293458" y="705971"/>
            <a:ext cx="33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32483" y="5831082"/>
            <a:ext cx="33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884288" y="4467928"/>
            <a:ext cx="33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5796136" y="548680"/>
            <a:ext cx="266429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Хорда нижнего основания цилиндра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удалена от центра нижнего основания на 2√3 см и отсекает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окружности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основания дугу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°. Отрезок, соединяющий центр верхнего основания с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одним из концов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данной хорды,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образует осью цилиндра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угол 45°. Найдите площадь осевого сечения цилиндра.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993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Простейшие задачи </a:t>
            </a:r>
            <a:r>
              <a:rPr lang="ru-RU" dirty="0" smtClean="0"/>
              <a:t>по теме «Конус»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851920" y="4572000"/>
            <a:ext cx="4176464" cy="1066800"/>
          </a:xfrm>
        </p:spPr>
        <p:txBody>
          <a:bodyPr/>
          <a:lstStyle/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703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47700" y="404664"/>
            <a:ext cx="7239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Образующая конуса, равная 12 см, наклонена к плоскости основания под углом 45°. Найдите площадь основания конуса.</a:t>
            </a:r>
          </a:p>
        </p:txBody>
      </p:sp>
      <p:pic>
        <p:nvPicPr>
          <p:cNvPr id="29700" name="Picture 4" descr="Cone_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23" y="2357587"/>
            <a:ext cx="4941168" cy="3670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2684314" y="2397166"/>
            <a:ext cx="2530177" cy="3109733"/>
          </a:xfrm>
          <a:prstGeom prst="rtTriangle">
            <a:avLst/>
          </a:prstGeom>
          <a:noFill/>
          <a:ln w="22225">
            <a:solidFill>
              <a:schemeClr val="tx1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667707" y="5336501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2674548" y="3727027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12 см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154187" y="212028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А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2180905" y="5290782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О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5010297" y="5667102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В</a:t>
            </a:r>
          </a:p>
        </p:txBody>
      </p:sp>
      <p:sp>
        <p:nvSpPr>
          <p:cNvPr id="29712" name="Freeform 16"/>
          <p:cNvSpPr>
            <a:spLocks/>
          </p:cNvSpPr>
          <p:nvPr/>
        </p:nvSpPr>
        <p:spPr bwMode="auto">
          <a:xfrm>
            <a:off x="4452143" y="4899476"/>
            <a:ext cx="241300" cy="607423"/>
          </a:xfrm>
          <a:custGeom>
            <a:avLst/>
            <a:gdLst>
              <a:gd name="T0" fmla="*/ 152 w 152"/>
              <a:gd name="T1" fmla="*/ 0 h 288"/>
              <a:gd name="T2" fmla="*/ 56 w 152"/>
              <a:gd name="T3" fmla="*/ 96 h 288"/>
              <a:gd name="T4" fmla="*/ 8 w 152"/>
              <a:gd name="T5" fmla="*/ 192 h 288"/>
              <a:gd name="T6" fmla="*/ 8 w 152"/>
              <a:gd name="T7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" h="288">
                <a:moveTo>
                  <a:pt x="152" y="0"/>
                </a:moveTo>
                <a:cubicBezTo>
                  <a:pt x="116" y="32"/>
                  <a:pt x="80" y="64"/>
                  <a:pt x="56" y="96"/>
                </a:cubicBezTo>
                <a:cubicBezTo>
                  <a:pt x="32" y="128"/>
                  <a:pt x="16" y="160"/>
                  <a:pt x="8" y="192"/>
                </a:cubicBezTo>
                <a:cubicBezTo>
                  <a:pt x="0" y="224"/>
                  <a:pt x="8" y="272"/>
                  <a:pt x="8" y="288"/>
                </a:cubicBezTo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3961606" y="4740159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dirty="0"/>
              <a:t>45</a:t>
            </a:r>
            <a:r>
              <a:rPr lang="ru-RU" dirty="0">
                <a:cs typeface="Times New Roman" pitchFamily="18" charset="0"/>
              </a:rPr>
              <a:t>°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961606" y="1403923"/>
            <a:ext cx="428011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2000" i="1" dirty="0"/>
              <a:t>Дано: </a:t>
            </a:r>
            <a:r>
              <a:rPr lang="ru-RU" sz="2000" i="1" dirty="0" smtClean="0"/>
              <a:t>конус, </a:t>
            </a:r>
            <a:r>
              <a:rPr lang="en-US" sz="2000" i="1" dirty="0" smtClean="0"/>
              <a:t>l</a:t>
            </a:r>
            <a:r>
              <a:rPr lang="ru-RU" sz="2000" i="1" dirty="0" smtClean="0"/>
              <a:t> </a:t>
            </a:r>
            <a:r>
              <a:rPr lang="ru-RU" sz="2000" i="1" dirty="0"/>
              <a:t>= 12 </a:t>
            </a:r>
            <a:r>
              <a:rPr lang="ru-RU" sz="2000" i="1" dirty="0" smtClean="0"/>
              <a:t>см, </a:t>
            </a:r>
            <a:r>
              <a:rPr lang="ru-RU" sz="2000" i="1" dirty="0" smtClean="0">
                <a:cs typeface="Times New Roman" pitchFamily="18" charset="0"/>
              </a:rPr>
              <a:t>α</a:t>
            </a:r>
            <a:r>
              <a:rPr lang="ru-RU" sz="2000" i="1" dirty="0" smtClean="0"/>
              <a:t> </a:t>
            </a:r>
            <a:r>
              <a:rPr lang="ru-RU" sz="2000" i="1" dirty="0"/>
              <a:t>= 45</a:t>
            </a:r>
            <a:r>
              <a:rPr lang="ru-RU" sz="2000" i="1" dirty="0">
                <a:cs typeface="Times New Roman" pitchFamily="18" charset="0"/>
              </a:rPr>
              <a:t>°</a:t>
            </a:r>
            <a:endParaRPr lang="ru-RU" sz="2000" i="1" dirty="0"/>
          </a:p>
          <a:p>
            <a:r>
              <a:rPr lang="ru-RU" sz="2000" i="1" dirty="0" smtClean="0"/>
              <a:t>Найти: </a:t>
            </a:r>
            <a:r>
              <a:rPr lang="en-US" sz="2000" i="1" dirty="0" smtClean="0"/>
              <a:t>S</a:t>
            </a:r>
            <a:r>
              <a:rPr lang="ru-RU" sz="2000" i="1" baseline="-25000" dirty="0" err="1"/>
              <a:t>осн</a:t>
            </a:r>
            <a:r>
              <a:rPr lang="ru-RU" sz="2000" i="1" baseline="-25000" dirty="0"/>
              <a:t>. </a:t>
            </a:r>
            <a:r>
              <a:rPr lang="ru-RU" sz="2000" i="1" dirty="0"/>
              <a:t>= ?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3586670" y="2143971"/>
            <a:ext cx="465504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 smtClean="0"/>
              <a:t>Решение:</a:t>
            </a:r>
          </a:p>
          <a:p>
            <a:r>
              <a:rPr lang="ru-RU" sz="2000" dirty="0" smtClean="0"/>
              <a:t>1</a:t>
            </a:r>
            <a:r>
              <a:rPr lang="ru-RU" sz="2000" dirty="0"/>
              <a:t>. Рассмотрим </a:t>
            </a:r>
            <a:r>
              <a:rPr lang="ru-RU" sz="2000" dirty="0">
                <a:sym typeface="Symbol" pitchFamily="18" charset="2"/>
              </a:rPr>
              <a:t>ОАВ – </a:t>
            </a:r>
            <a:r>
              <a:rPr lang="ru-RU" sz="2000" dirty="0" smtClean="0">
                <a:sym typeface="Symbol" pitchFamily="18" charset="2"/>
              </a:rPr>
              <a:t>прямоугольный</a:t>
            </a:r>
            <a:r>
              <a:rPr lang="ru-RU" sz="2000" dirty="0">
                <a:sym typeface="Symbol" pitchFamily="18" charset="2"/>
              </a:rPr>
              <a:t>:</a:t>
            </a:r>
          </a:p>
          <a:p>
            <a:r>
              <a:rPr lang="ru-RU" sz="2000" dirty="0">
                <a:sym typeface="Symbol" pitchFamily="18" charset="2"/>
              </a:rPr>
              <a:t>ОВА = ОАВ = </a:t>
            </a:r>
            <a:r>
              <a:rPr lang="ru-RU" sz="2000" dirty="0"/>
              <a:t>45</a:t>
            </a:r>
            <a:r>
              <a:rPr lang="ru-RU" sz="2000" dirty="0">
                <a:cs typeface="Times New Roman" pitchFamily="18" charset="0"/>
              </a:rPr>
              <a:t>°</a:t>
            </a:r>
            <a:r>
              <a:rPr lang="ru-RU" sz="2000" dirty="0"/>
              <a:t> =</a:t>
            </a:r>
            <a:r>
              <a:rPr lang="en-US" sz="2000" dirty="0"/>
              <a:t>&gt;</a:t>
            </a:r>
            <a:r>
              <a:rPr lang="ru-RU" sz="2000" dirty="0"/>
              <a:t> ОА = ОВ</a:t>
            </a:r>
          </a:p>
          <a:p>
            <a:r>
              <a:rPr lang="ru-RU" sz="2000" dirty="0"/>
              <a:t>по т. Пифагора АВ</a:t>
            </a:r>
            <a:r>
              <a:rPr lang="ru-RU" sz="2000" baseline="30000" dirty="0"/>
              <a:t>2 </a:t>
            </a:r>
            <a:r>
              <a:rPr lang="ru-RU" sz="2000" dirty="0"/>
              <a:t>= ОА</a:t>
            </a:r>
            <a:r>
              <a:rPr lang="ru-RU" sz="2000" baseline="30000" dirty="0"/>
              <a:t>2 </a:t>
            </a:r>
            <a:r>
              <a:rPr lang="ru-RU" sz="2000" dirty="0"/>
              <a:t>+ ОВ</a:t>
            </a:r>
            <a:r>
              <a:rPr lang="ru-RU" sz="2000" baseline="30000" dirty="0"/>
              <a:t>2 </a:t>
            </a:r>
            <a:endParaRPr lang="ru-RU" sz="2000" dirty="0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4692651" y="3592309"/>
            <a:ext cx="36242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2000" dirty="0"/>
              <a:t>2. </a:t>
            </a:r>
            <a:r>
              <a:rPr lang="en-US" sz="2000" dirty="0"/>
              <a:t>S</a:t>
            </a:r>
            <a:r>
              <a:rPr lang="ru-RU" sz="2000" baseline="-25000" dirty="0" err="1"/>
              <a:t>осн</a:t>
            </a:r>
            <a:r>
              <a:rPr lang="ru-RU" sz="2000" baseline="-25000" dirty="0"/>
              <a:t>. </a:t>
            </a:r>
            <a:r>
              <a:rPr lang="ru-RU" sz="2000" dirty="0"/>
              <a:t>= </a:t>
            </a:r>
            <a:r>
              <a:rPr lang="ru-RU" sz="2000" dirty="0">
                <a:sym typeface="Symbol" pitchFamily="18" charset="2"/>
              </a:rPr>
              <a:t></a:t>
            </a:r>
            <a:r>
              <a:rPr lang="en-US" sz="2000" dirty="0" smtClean="0">
                <a:sym typeface="Symbol" pitchFamily="18" charset="2"/>
              </a:rPr>
              <a:t>r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endParaRPr lang="en-US" sz="2000" baseline="300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2340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2" name="Picture 4" descr="Cone_1"/>
          <p:cNvPicPr>
            <a:picLocks noGrp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9145" y="2586583"/>
            <a:ext cx="7884071" cy="3751759"/>
          </a:xfr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4223930" y="2647089"/>
            <a:ext cx="0" cy="3086961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3768817" y="2189889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cs typeface="Times New Roman" pitchFamily="18" charset="0"/>
              </a:rPr>
              <a:t>F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3718017" y="550545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/>
              <a:t>О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575469" y="391641"/>
            <a:ext cx="770413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Фонарь установлен на высоте 8 м. </a:t>
            </a: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Угол рассеивания фонаря 120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Определите, какую поверхность освещает фонарь.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499" name="Arc 11"/>
          <p:cNvSpPr>
            <a:spLocks/>
          </p:cNvSpPr>
          <p:nvPr/>
        </p:nvSpPr>
        <p:spPr bwMode="auto">
          <a:xfrm rot="2564225" flipV="1">
            <a:off x="3778341" y="2585062"/>
            <a:ext cx="720725" cy="587375"/>
          </a:xfrm>
          <a:custGeom>
            <a:avLst/>
            <a:gdLst>
              <a:gd name="G0" fmla="+- 0 0 0"/>
              <a:gd name="G1" fmla="+- 21177 0 0"/>
              <a:gd name="G2" fmla="+- 21600 0 0"/>
              <a:gd name="T0" fmla="*/ 4253 w 21600"/>
              <a:gd name="T1" fmla="*/ 0 h 23540"/>
              <a:gd name="T2" fmla="*/ 21470 w 21600"/>
              <a:gd name="T3" fmla="*/ 23540 h 23540"/>
              <a:gd name="T4" fmla="*/ 0 w 21600"/>
              <a:gd name="T5" fmla="*/ 21177 h 23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540" fill="none" extrusionOk="0">
                <a:moveTo>
                  <a:pt x="4253" y="-1"/>
                </a:moveTo>
                <a:cubicBezTo>
                  <a:pt x="14341" y="2025"/>
                  <a:pt x="21600" y="10887"/>
                  <a:pt x="21600" y="21177"/>
                </a:cubicBezTo>
                <a:cubicBezTo>
                  <a:pt x="21600" y="21966"/>
                  <a:pt x="21556" y="22755"/>
                  <a:pt x="21470" y="23540"/>
                </a:cubicBezTo>
              </a:path>
              <a:path w="21600" h="23540" stroke="0" extrusionOk="0">
                <a:moveTo>
                  <a:pt x="4253" y="-1"/>
                </a:moveTo>
                <a:cubicBezTo>
                  <a:pt x="14341" y="2025"/>
                  <a:pt x="21600" y="10887"/>
                  <a:pt x="21600" y="21177"/>
                </a:cubicBezTo>
                <a:cubicBezTo>
                  <a:pt x="21600" y="21966"/>
                  <a:pt x="21556" y="22755"/>
                  <a:pt x="21470" y="23540"/>
                </a:cubicBezTo>
                <a:lnTo>
                  <a:pt x="0" y="21177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3419566" y="3414197"/>
            <a:ext cx="7191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120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°</a:t>
            </a: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4359274" y="4462463"/>
            <a:ext cx="8096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8м</a:t>
            </a:r>
          </a:p>
        </p:txBody>
      </p:sp>
      <p:cxnSp>
        <p:nvCxnSpPr>
          <p:cNvPr id="4" name="Прямая соединительная линия 3"/>
          <p:cNvCxnSpPr>
            <a:stCxn id="63494" idx="1"/>
          </p:cNvCxnSpPr>
          <p:nvPr/>
        </p:nvCxnSpPr>
        <p:spPr>
          <a:xfrm>
            <a:off x="4223931" y="5734050"/>
            <a:ext cx="3948469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028384" y="59626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482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4318" y="404664"/>
            <a:ext cx="3388906" cy="604867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 smtClean="0"/>
              <a:t>Через </a:t>
            </a:r>
            <a:r>
              <a:rPr lang="ru-RU" dirty="0"/>
              <a:t>вершину конуса и хорду АВ основания конуса, равную 16 см, проведено сечение, образующее с плоскостью основания угол 60°. Радиус основания конуса равен 10 см.</a:t>
            </a:r>
          </a:p>
          <a:p>
            <a:pPr marL="114300" indent="0">
              <a:buNone/>
            </a:pPr>
            <a:r>
              <a:rPr lang="ru-RU" dirty="0"/>
              <a:t>Найдите высоту конуса, расстояние от центра основания до плоскости сечения и площадь полной поверхности конуса.</a:t>
            </a:r>
          </a:p>
          <a:p>
            <a:endParaRPr lang="ru-RU" dirty="0"/>
          </a:p>
        </p:txBody>
      </p:sp>
      <p:pic>
        <p:nvPicPr>
          <p:cNvPr id="6146" name="Picture 2" descr="http://festival.1september.ru/articles/529752/img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4580790" cy="535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877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247</TotalTime>
  <Words>486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Соседство</vt:lpstr>
      <vt:lpstr>Формула</vt:lpstr>
      <vt:lpstr>Простейшие задачи по теме «Цилиндр»</vt:lpstr>
      <vt:lpstr>Презентация PowerPoint</vt:lpstr>
      <vt:lpstr>Презентация PowerPoint</vt:lpstr>
      <vt:lpstr>Презентация PowerPoint</vt:lpstr>
      <vt:lpstr>Презентация PowerPoint</vt:lpstr>
      <vt:lpstr>Простейшие задачи по теме «Конус»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Pi4uga</dc:creator>
  <cp:lastModifiedBy>Pi4uga</cp:lastModifiedBy>
  <cp:revision>24</cp:revision>
  <dcterms:created xsi:type="dcterms:W3CDTF">2013-11-26T11:56:29Z</dcterms:created>
  <dcterms:modified xsi:type="dcterms:W3CDTF">2013-12-15T11:22:05Z</dcterms:modified>
</cp:coreProperties>
</file>