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1" r:id="rId3"/>
    <p:sldId id="272" r:id="rId4"/>
    <p:sldId id="273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>
        <p:scale>
          <a:sx n="59" d="100"/>
          <a:sy n="59" d="100"/>
        </p:scale>
        <p:origin x="-1458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BEE4A-29C2-45EB-A3E9-DE4787F23D52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D4912-978A-4071-980F-6BCEA174AA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D4912-978A-4071-980F-6BCEA174AA3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9"/>
            <a:ext cx="7958166" cy="314327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Деловая игра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как активная форма </a:t>
            </a:r>
            <a:br>
              <a:rPr lang="ru-RU" sz="4400" dirty="0" smtClean="0"/>
            </a:br>
            <a:r>
              <a:rPr lang="ru-RU" sz="4400" dirty="0" smtClean="0"/>
              <a:t>проведения </a:t>
            </a:r>
            <a:r>
              <a:rPr lang="ru-RU" sz="4400" dirty="0" smtClean="0"/>
              <a:t>занятия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486680" cy="2214578"/>
          </a:xfrm>
        </p:spPr>
        <p:txBody>
          <a:bodyPr>
            <a:normAutofit/>
          </a:bodyPr>
          <a:lstStyle/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серьезных намерений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Предвыборные обещания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b="1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857365"/>
          <a:ext cx="8229600" cy="456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5143536"/>
                <a:gridCol w="1357322"/>
                <a:gridCol w="1014362"/>
              </a:tblGrid>
              <a:tr h="108522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Содержание обещаний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Приобретение</a:t>
                      </a:r>
                      <a:r>
                        <a:rPr lang="ru-RU" sz="1400" baseline="0" dirty="0" smtClean="0"/>
                        <a:t> голосов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миллей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Затраты</a:t>
                      </a:r>
                      <a:r>
                        <a:rPr lang="ru-RU" sz="1400" baseline="0" dirty="0" smtClean="0"/>
                        <a:t> бюджета, </a:t>
                      </a:r>
                      <a:r>
                        <a:rPr lang="ru-RU" sz="1400" baseline="0" dirty="0" err="1" smtClean="0"/>
                        <a:t>триллей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Отказ</a:t>
                      </a:r>
                      <a:r>
                        <a:rPr lang="ru-RU" sz="1400" baseline="0" dirty="0" smtClean="0"/>
                        <a:t> от государственных привилегий для себя, кроме предусмотренных законом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Отказ от государственных привилегий для членов своей семьи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Повышение в два раза пособия по безработице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Создание широкой сети домов</a:t>
                      </a:r>
                      <a:r>
                        <a:rPr lang="ru-RU" sz="1400" baseline="0" dirty="0" smtClean="0"/>
                        <a:t> для престарелых и инвалидов, нуждающихся в лечении и уходе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Введение</a:t>
                      </a:r>
                      <a:r>
                        <a:rPr lang="ru-RU" sz="1400" baseline="0" dirty="0" smtClean="0"/>
                        <a:t> бесплатных талонов на питание для остро нуждающихся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Снижение инфляции до уровня не выше 20% в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Регулярное знакомство читателей, телезрителей со</a:t>
                      </a:r>
                      <a:r>
                        <a:rPr lang="ru-RU" sz="1400" baseline="0" dirty="0" smtClean="0"/>
                        <a:t> своим бытом, показ воздержанности, отсутствие воздержанности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Потеря и приобретение голосов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 броске монет выпало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«Повышение налогов»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«Сокращение расходов»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«Предвыборные обещания»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Две решки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 голосов согласно табл.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 голосов согласно табл.2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голосов не меняется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Орел и решка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Потеря голосов вдвое меньше,</a:t>
                      </a:r>
                      <a:r>
                        <a:rPr lang="ru-RU" baseline="0" dirty="0" smtClean="0"/>
                        <a:t> чем в табл.1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голосов не меняется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голосов согласно табл.3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Два</a:t>
                      </a:r>
                      <a:r>
                        <a:rPr lang="ru-RU" baseline="0" dirty="0" smtClean="0"/>
                        <a:t> орла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голосов не меняется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половины количества голосов, указанных в табл.2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Приобретение голосов вдвое больше, чем в табл.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Игровое поле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«Бюджетный дефицит»                                    «Голоса избирателей»</a:t>
            </a: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4974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"/>
                <a:gridCol w="2500330"/>
                <a:gridCol w="1500198"/>
                <a:gridCol w="3643338"/>
                <a:gridCol w="299982"/>
              </a:tblGrid>
              <a:tr h="221457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устранение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35"/>
                      </a:pPr>
                      <a:r>
                        <a:rPr lang="ru-RU" sz="1800" baseline="0" dirty="0" smtClean="0"/>
                        <a:t>34  33  32  31  </a:t>
                      </a:r>
                    </a:p>
                    <a:p>
                      <a:pPr marL="342900" indent="-342900">
                        <a:buAutoNum type="arabicPlain" startAt="30"/>
                      </a:pPr>
                      <a:r>
                        <a:rPr lang="ru-RU" sz="1800" baseline="0" dirty="0" smtClean="0"/>
                        <a:t>29  28  27  26</a:t>
                      </a:r>
                    </a:p>
                    <a:p>
                      <a:pPr marL="342900" indent="-342900">
                        <a:buAutoNum type="arabicPlain" startAt="25"/>
                      </a:pPr>
                      <a:r>
                        <a:rPr lang="ru-RU" sz="1800" baseline="0" dirty="0" smtClean="0"/>
                        <a:t>24  23  22  21</a:t>
                      </a:r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ru-RU" sz="1800" baseline="0" dirty="0" smtClean="0"/>
                        <a:t>19  18  17  16  </a:t>
                      </a:r>
                    </a:p>
                    <a:p>
                      <a:pPr marL="342900" indent="-342900">
                        <a:buAutoNum type="arabicPlain" startAt="15"/>
                      </a:pPr>
                      <a:r>
                        <a:rPr lang="ru-RU" sz="1800" baseline="0" dirty="0" smtClean="0"/>
                        <a:t>14  13   12  11</a:t>
                      </a:r>
                    </a:p>
                    <a:p>
                      <a:pPr marL="342900" indent="-342900">
                        <a:buAutoNum type="arabicPlain" startAt="10"/>
                      </a:pPr>
                      <a:r>
                        <a:rPr lang="ru-RU" sz="1800" baseline="0" dirty="0" smtClean="0"/>
                        <a:t>9    8     7   6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aseline="0" dirty="0" smtClean="0"/>
                        <a:t>5     4    3     2    1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70"/>
                      </a:pPr>
                      <a:r>
                        <a:rPr lang="ru-RU" sz="1800" baseline="0" dirty="0" smtClean="0"/>
                        <a:t>69  68  67  66  65  64  63  62  61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aseline="0" dirty="0" smtClean="0"/>
                        <a:t>60  59  58  57  56  55   54   53   52  51</a:t>
                      </a:r>
                    </a:p>
                    <a:p>
                      <a:pPr marL="342900" indent="-342900">
                        <a:buAutoNum type="arabicPlain" startAt="40"/>
                      </a:pPr>
                      <a:r>
                        <a:rPr lang="ru-RU" sz="1800" baseline="0" dirty="0" smtClean="0"/>
                        <a:t>39  38  37  36  35  34   33    32   31</a:t>
                      </a:r>
                    </a:p>
                    <a:p>
                      <a:pPr marL="342900" indent="-342900">
                        <a:buAutoNum type="arabicPlain" startAt="30"/>
                      </a:pPr>
                      <a:r>
                        <a:rPr lang="ru-RU" sz="1800" baseline="0" dirty="0" smtClean="0"/>
                        <a:t>29  28  27  26  25  24  23    22   21</a:t>
                      </a:r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ru-RU" sz="1800" baseline="0" dirty="0" smtClean="0"/>
                        <a:t>19  18   17   16  15  14   13     12   11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aseline="0" dirty="0" smtClean="0"/>
                        <a:t>10    9   8     7     6   5    4    3       2    1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приобретение</a:t>
                      </a:r>
                      <a:endParaRPr lang="ru-RU" sz="1200" dirty="0"/>
                    </a:p>
                  </a:txBody>
                  <a:tcPr/>
                </a:tc>
              </a:tr>
              <a:tr h="402393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</a:tr>
              <a:tr h="138847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увеличение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ru-RU" sz="1800" dirty="0" smtClean="0"/>
                        <a:t>2   3   4    5</a:t>
                      </a:r>
                    </a:p>
                    <a:p>
                      <a:pPr marL="342900" indent="-342900">
                        <a:buAutoNum type="arabicPlain" startAt="10"/>
                      </a:pPr>
                      <a:r>
                        <a:rPr lang="ru-RU" sz="1800" dirty="0" smtClean="0"/>
                        <a:t>9   8   7    6</a:t>
                      </a:r>
                    </a:p>
                    <a:p>
                      <a:pPr marL="342900" indent="-342900">
                        <a:buAutoNum type="arabicPlain" startAt="11"/>
                      </a:pPr>
                      <a:r>
                        <a:rPr lang="ru-RU" sz="1800" dirty="0" smtClean="0"/>
                        <a:t>12   13  14  15</a:t>
                      </a:r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ru-RU" sz="1800" baseline="0" dirty="0" smtClean="0"/>
                        <a:t>19  18  17  16</a:t>
                      </a:r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ru-RU" sz="1800" baseline="0" dirty="0" smtClean="0"/>
                        <a:t>22  23  24  25</a:t>
                      </a:r>
                    </a:p>
                    <a:p>
                      <a:pPr marL="342900" indent="-342900">
                        <a:buAutoNum type="arabicPlain" startAt="30"/>
                      </a:pPr>
                      <a:r>
                        <a:rPr lang="ru-RU" sz="1800" baseline="0" dirty="0" smtClean="0"/>
                        <a:t>29  28  27  26</a:t>
                      </a:r>
                    </a:p>
                    <a:p>
                      <a:pPr marL="342900" indent="-342900">
                        <a:buAutoNum type="arabicPlain" startAt="30"/>
                      </a:pPr>
                      <a:r>
                        <a:rPr lang="ru-RU" sz="1800" baseline="0" dirty="0" smtClean="0"/>
                        <a:t> 32  33  34  35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ru-RU" sz="1800" dirty="0" smtClean="0"/>
                        <a:t>2   3   4    5   6   7   8   9  10  </a:t>
                      </a:r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ru-RU" sz="1800" baseline="0" dirty="0" smtClean="0"/>
                        <a:t>19  18  17  16  15  14  13  12  11  </a:t>
                      </a:r>
                    </a:p>
                    <a:p>
                      <a:pPr marL="342900" indent="-342900">
                        <a:buAutoNum type="arabicPlain" startAt="20"/>
                      </a:pPr>
                      <a:r>
                        <a:rPr lang="ru-RU" sz="1800" baseline="0" dirty="0" smtClean="0"/>
                        <a:t>22  23  24  25  26  27  28  29  30 </a:t>
                      </a:r>
                    </a:p>
                    <a:p>
                      <a:pPr marL="342900" indent="-342900">
                        <a:buAutoNum type="arabicPlain" startAt="40"/>
                      </a:pPr>
                      <a:r>
                        <a:rPr lang="ru-RU" sz="1800" dirty="0" smtClean="0"/>
                        <a:t>39</a:t>
                      </a:r>
                      <a:r>
                        <a:rPr lang="ru-RU" sz="1800" baseline="0" dirty="0" smtClean="0"/>
                        <a:t>  38  37  36  35  34  33  32  31</a:t>
                      </a:r>
                    </a:p>
                    <a:p>
                      <a:pPr marL="342900" indent="-342900">
                        <a:buAutoNum type="arabicPlain" startAt="40"/>
                      </a:pPr>
                      <a:r>
                        <a:rPr lang="ru-RU" sz="1800" baseline="0" dirty="0" smtClean="0"/>
                        <a:t> 42  43  44  45  46  47  48  49  50</a:t>
                      </a:r>
                    </a:p>
                    <a:p>
                      <a:pPr marL="342900" indent="-342900">
                        <a:buAutoNum type="arabicPlain" startAt="60"/>
                      </a:pPr>
                      <a:r>
                        <a:rPr lang="ru-RU" sz="1800" baseline="0" dirty="0" smtClean="0"/>
                        <a:t>59  58  57  56  55  54  53  52  51</a:t>
                      </a:r>
                    </a:p>
                    <a:p>
                      <a:pPr marL="342900" indent="-342900">
                        <a:buAutoNum type="arabicPlain" startAt="60"/>
                      </a:pPr>
                      <a:r>
                        <a:rPr lang="ru-RU" sz="1800" baseline="0" dirty="0" smtClean="0"/>
                        <a:t> 62  63  64  65  66  67  68  69  70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потеря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Ведомость учета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Фамилия, имя </a:t>
            </a:r>
            <a:r>
              <a:rPr lang="ru-RU" sz="4000" dirty="0" smtClean="0"/>
              <a:t>____________________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785818"/>
                <a:gridCol w="1357322"/>
                <a:gridCol w="1357322"/>
                <a:gridCol w="785818"/>
                <a:gridCol w="1500198"/>
                <a:gridCol w="1071570"/>
                <a:gridCol w="7572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400" baseline="0" dirty="0" smtClean="0"/>
                        <a:t>хода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Код хода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Уменьшение дефицита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дефицита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Приобретено голосов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Потеряно голосов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заключении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важно отметить, что деловая игра способствует не только выработке профессиональных навыков, но и формированию мировоззрения личности и  гражданина своего отечества, а так же  развитию коммуникативных способностей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500306"/>
            <a:ext cx="8305800" cy="1357322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преподавателя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обоснование актуальности темы занятия</a:t>
            </a:r>
          </a:p>
          <a:p>
            <a:r>
              <a:rPr lang="ru-RU" sz="4000" dirty="0" smtClean="0"/>
              <a:t>объяснение необходимости именно данной формы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Особенности</a:t>
            </a:r>
            <a:r>
              <a:rPr lang="ru-RU" sz="4000" dirty="0" smtClean="0"/>
              <a:t> деловой игры :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расширяет возможности преподавателя в объяснении причинно-следственных явлений не на абстрактном уровне, а на конкретных примерах, </a:t>
            </a:r>
          </a:p>
          <a:p>
            <a:pPr lvl="0"/>
            <a:r>
              <a:rPr lang="ru-RU" dirty="0" smtClean="0"/>
              <a:t>создает атмосферу сотрудничества между педагогом и обучающимися, наставничество отодвигается на второй план, </a:t>
            </a:r>
          </a:p>
          <a:p>
            <a:pPr lvl="0"/>
            <a:r>
              <a:rPr lang="ru-RU" dirty="0" smtClean="0"/>
              <a:t>способствует формированию навыков самостоятельного мышления, способности анализировать современные феномены, и аргументировано излагать свою позицию,</a:t>
            </a:r>
          </a:p>
          <a:p>
            <a:pPr lvl="0"/>
            <a:r>
              <a:rPr lang="ru-RU" dirty="0" smtClean="0"/>
              <a:t>влияет на повышение качества успеваемости студентов.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Алгоритм </a:t>
            </a:r>
            <a:r>
              <a:rPr lang="ru-RU" dirty="0" smtClean="0"/>
              <a:t>деловой игры: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Четко определяем цель, которую нам необходимо достичь в результате проведения игры</a:t>
            </a:r>
          </a:p>
          <a:p>
            <a:pPr lvl="0"/>
            <a:r>
              <a:rPr lang="ru-RU" dirty="0" smtClean="0"/>
              <a:t>Формулируем в рамках установленной цели задачи</a:t>
            </a:r>
          </a:p>
          <a:p>
            <a:pPr lvl="0"/>
            <a:r>
              <a:rPr lang="ru-RU" dirty="0" smtClean="0"/>
              <a:t>Объясняем общие положения игры</a:t>
            </a:r>
          </a:p>
          <a:p>
            <a:pPr lvl="0"/>
            <a:r>
              <a:rPr lang="ru-RU" dirty="0" smtClean="0"/>
              <a:t>Прорабатываем пошаговую инструкцию и правила игры</a:t>
            </a:r>
          </a:p>
          <a:p>
            <a:pPr lvl="0"/>
            <a:r>
              <a:rPr lang="ru-RU" dirty="0" smtClean="0"/>
              <a:t>Регламентируем по времени и по количеству шагов (ходов) в игре</a:t>
            </a:r>
          </a:p>
          <a:p>
            <a:pPr lvl="0"/>
            <a:r>
              <a:rPr lang="ru-RU" dirty="0" smtClean="0"/>
              <a:t>Подводим итоги. Награждение.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 игры «хочу стать президентом»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Познакомить участников с элементами макроэкономики и ограничительными условиями в принятии экономических решений на президентском уровне.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Задачи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1.) знать причинно-следственную связь между повышением налогов, сокращением расходов и предвыборными обещаниями.</a:t>
            </a:r>
          </a:p>
          <a:p>
            <a:r>
              <a:rPr lang="ru-RU" dirty="0" smtClean="0"/>
              <a:t>2.) уметь ориентироваться в социально-политических тенденциях современного общества.</a:t>
            </a:r>
          </a:p>
          <a:p>
            <a:r>
              <a:rPr lang="ru-RU" dirty="0" smtClean="0"/>
              <a:t>3.) выработать навыки по контролю за пошаговым выполнением требований.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Чтобы стать Президентом хотя бы во время игры, вам необходимо решить две сложнейшие задачи, которые стоят перед президентом страны: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389120"/>
          </a:xfrm>
        </p:spPr>
        <p:txBody>
          <a:bodyPr/>
          <a:lstStyle/>
          <a:p>
            <a:r>
              <a:rPr lang="ru-RU" dirty="0" smtClean="0"/>
              <a:t>1. Обеспечить сокращение дефицита государственного бюджета на 50 трлн. рублей.</a:t>
            </a:r>
          </a:p>
          <a:p>
            <a:r>
              <a:rPr lang="ru-RU" dirty="0" smtClean="0"/>
              <a:t>а) ввести новые налоги или повысить существующие </a:t>
            </a:r>
          </a:p>
          <a:p>
            <a:r>
              <a:rPr lang="ru-RU" dirty="0" smtClean="0"/>
              <a:t>б) снизить расходы бюджета </a:t>
            </a:r>
          </a:p>
          <a:p>
            <a:r>
              <a:rPr lang="ru-RU" dirty="0" smtClean="0"/>
              <a:t>2. Получить поддержку большинства из 100млн. Избирателей страны, набрать большее число голосов, чем другие претенденты (участники игры)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Повышение налогов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1"/>
          <a:ext cx="8258204" cy="4251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787"/>
                <a:gridCol w="4874668"/>
                <a:gridCol w="1577099"/>
                <a:gridCol w="1261650"/>
              </a:tblGrid>
              <a:tr h="57150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Предпринимаемые 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Снижение дефицита, триллей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Потеря  голосов,</a:t>
                      </a:r>
                      <a:r>
                        <a:rPr lang="ru-RU" sz="1400" baseline="0" dirty="0" smtClean="0"/>
                        <a:t> миллей</a:t>
                      </a:r>
                      <a:endParaRPr lang="ru-RU" sz="1400" dirty="0"/>
                    </a:p>
                  </a:txBody>
                  <a:tcPr/>
                </a:tc>
              </a:tr>
              <a:tr h="52885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Введение</a:t>
                      </a:r>
                      <a:r>
                        <a:rPr lang="ru-RU" sz="1400" baseline="0" dirty="0" smtClean="0"/>
                        <a:t> пятипроцентного налога на продажу всех товаров, вследствие чего цена их повысится на 5%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52885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Восстановление налога на холостяков в размере 6% от дохода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52885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Введение налога на бездетные семьи в размере</a:t>
                      </a:r>
                      <a:r>
                        <a:rPr lang="ru-RU" sz="1400" baseline="0" dirty="0" smtClean="0"/>
                        <a:t> 3% их дохода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84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Повышение ставки подоходного налога с 12% до 15% от величины дохода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3784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Введение налога заработную</a:t>
                      </a:r>
                      <a:r>
                        <a:rPr lang="ru-RU" sz="1400" baseline="0" dirty="0" smtClean="0"/>
                        <a:t> плату, получаемую по совместительству. В размере 30%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</a:t>
                      </a:r>
                      <a:endParaRPr lang="ru-RU" sz="1400" dirty="0"/>
                    </a:p>
                  </a:txBody>
                  <a:tcPr/>
                </a:tc>
              </a:tr>
              <a:tr h="3784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Повышение в полтора раза акцизного налога на спиртные напитки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/>
                </a:tc>
              </a:tr>
              <a:tr h="37849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Увеличение вдвое налога на  наследство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Сокращение расходов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5429288"/>
                <a:gridCol w="1214446"/>
                <a:gridCol w="11144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Предпринимаемые меры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Снижение дефицита, </a:t>
                      </a:r>
                      <a:r>
                        <a:rPr lang="ru-RU" sz="1400" dirty="0" err="1" smtClean="0"/>
                        <a:t>триллей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Потеря  голосов,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миллей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Сокращение</a:t>
                      </a:r>
                      <a:r>
                        <a:rPr lang="ru-RU" sz="1400" baseline="0" dirty="0" smtClean="0"/>
                        <a:t> в два раза производства вооружений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Уменьшение в полтора раза численности вооруженных сил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Сокращение на одну треть высшего управленческого</a:t>
                      </a:r>
                      <a:r>
                        <a:rPr lang="ru-RU" sz="1400" baseline="0" dirty="0" smtClean="0"/>
                        <a:t> персонала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Повышение</a:t>
                      </a:r>
                      <a:r>
                        <a:rPr lang="ru-RU" sz="1400" baseline="0" dirty="0" smtClean="0"/>
                        <a:t> пенсионного возраста мужчин до 65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Повышение пенсионного возраста женщин до 60 лет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Сокращение вдвое дотаций нерентабельным предприятиям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Сокращение в полтора раза расходов на космические исследования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</TotalTime>
  <Words>876</Words>
  <PresentationFormat>Экран (4:3)</PresentationFormat>
  <Paragraphs>229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Деловая игра как активная форма  проведения занятия </vt:lpstr>
      <vt:lpstr>Задачи для преподавателя</vt:lpstr>
      <vt:lpstr>Особенности деловой игры : </vt:lpstr>
      <vt:lpstr>Алгоритм деловой игры: </vt:lpstr>
      <vt:lpstr>Цель игры «хочу стать президентом»</vt:lpstr>
      <vt:lpstr>Задачи</vt:lpstr>
      <vt:lpstr>Чтобы стать Президентом хотя бы во время игры, вам необходимо решить две сложнейшие задачи, которые стоят перед президентом страны:</vt:lpstr>
      <vt:lpstr>Повышение налогов</vt:lpstr>
      <vt:lpstr>Сокращение расходов</vt:lpstr>
      <vt:lpstr>Предвыборные обещания</vt:lpstr>
      <vt:lpstr>Потеря и приобретение голосов</vt:lpstr>
      <vt:lpstr>Игровое поле  «Бюджетный дефицит»                                    «Голоса избирателей»</vt:lpstr>
      <vt:lpstr>Ведомость учета Фамилия, имя ____________________</vt:lpstr>
      <vt:lpstr>В заключении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Рабочие программы</dc:title>
  <cp:lastModifiedBy>ЛЕНА</cp:lastModifiedBy>
  <cp:revision>50</cp:revision>
  <dcterms:modified xsi:type="dcterms:W3CDTF">2014-05-01T19:39:12Z</dcterms:modified>
</cp:coreProperties>
</file>