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7" r:id="rId2"/>
    <p:sldId id="333" r:id="rId3"/>
    <p:sldId id="334" r:id="rId4"/>
    <p:sldId id="336" r:id="rId5"/>
    <p:sldId id="346" r:id="rId6"/>
    <p:sldId id="345" r:id="rId7"/>
    <p:sldId id="339" r:id="rId8"/>
    <p:sldId id="292" r:id="rId9"/>
    <p:sldId id="300" r:id="rId10"/>
    <p:sldId id="320" r:id="rId11"/>
    <p:sldId id="321" r:id="rId12"/>
    <p:sldId id="340" r:id="rId13"/>
    <p:sldId id="341" r:id="rId14"/>
    <p:sldId id="342" r:id="rId15"/>
    <p:sldId id="343" r:id="rId16"/>
    <p:sldId id="344" r:id="rId17"/>
    <p:sldId id="327" r:id="rId18"/>
    <p:sldId id="335" r:id="rId19"/>
    <p:sldId id="326" r:id="rId20"/>
  </p:sldIdLst>
  <p:sldSz cx="9144000" cy="6858000" type="screen4x3"/>
  <p:notesSz cx="6858000" cy="9144000"/>
  <p:defaultTextStyle>
    <a:defPPr>
      <a:defRPr lang="ru-RU"/>
    </a:defPPr>
    <a:lvl1pPr algn="ctr" rtl="0" eaLnBrk="0" fontAlgn="base" hangingPunct="0">
      <a:spcBef>
        <a:spcPct val="50000"/>
      </a:spcBef>
      <a:spcAft>
        <a:spcPct val="0"/>
      </a:spcAft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21412F"/>
    <a:srgbClr val="E4C6A8"/>
    <a:srgbClr val="FFFFFF"/>
    <a:srgbClr val="0000FF"/>
    <a:srgbClr val="FF0000"/>
    <a:srgbClr val="140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88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57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0913C015-7FFA-4EA6-A29E-B47DE4933A7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FC9EC8-82A5-442B-9FB3-FD3DF8F8F3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0F359-34D1-4C11-B4AB-14E32572610A}" type="slidenum">
              <a:rPr lang="ru-RU"/>
              <a:pPr/>
              <a:t>1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123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24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9226B701-3038-4BDB-B22A-CAB251B323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5258E-AC19-4407-9964-638AB18F1E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EB835-FF70-4A21-A036-BCBD6FF62D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97683-3959-4BAC-86E7-941EEF143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830B-E716-403B-BAF3-2C3557D097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52AC-DDE0-457C-B28F-4B51EBDFF8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62F59-9FD1-435A-97E1-2FE03C34B0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C5EE3-947C-47AF-8127-BE3EED48D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D0ED5-B63C-481F-A4B5-9B2285F38B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ABD8-F19E-4D0A-A42B-D063F6391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B917A-BAD5-4E61-953A-F6A6D9F63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00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410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0DB4B938-B709-4F43-862F-243B73B740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827584" y="2204864"/>
            <a:ext cx="7848600" cy="1858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ru-RU" sz="2800" kern="10" dirty="0" smtClean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 Cyr"/>
                <a:cs typeface="Times New Roman Cyr"/>
              </a:rPr>
              <a:t>Правильный многоугольник</a:t>
            </a:r>
            <a:endParaRPr lang="ru-RU" sz="28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mes New Roman Cyr"/>
              <a:cs typeface="Times New Roman Cyr"/>
            </a:endParaRPr>
          </a:p>
        </p:txBody>
      </p:sp>
      <p:sp>
        <p:nvSpPr>
          <p:cNvPr id="3075" name="WordArt 3" descr="CEMENT"/>
          <p:cNvSpPr>
            <a:spLocks noChangeArrowheads="1" noChangeShapeType="1" noTextEdit="1"/>
          </p:cNvSpPr>
          <p:nvPr/>
        </p:nvSpPr>
        <p:spPr bwMode="auto">
          <a:xfrm>
            <a:off x="2051050" y="5013325"/>
            <a:ext cx="61531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800" kern="10" dirty="0">
              <a:ln w="19050">
                <a:solidFill>
                  <a:srgbClr val="21412F"/>
                </a:solidFill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156176" y="332656"/>
            <a:ext cx="1223962" cy="1008063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596336" y="332656"/>
            <a:ext cx="1079500" cy="1079500"/>
          </a:xfrm>
          <a:prstGeom prst="octagon">
            <a:avLst>
              <a:gd name="adj" fmla="val 29287"/>
            </a:avLst>
          </a:prstGeom>
          <a:solidFill>
            <a:srgbClr val="FF00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0272" y="1484784"/>
            <a:ext cx="914400" cy="914400"/>
          </a:xfrm>
          <a:prstGeom prst="rect">
            <a:avLst/>
          </a:prstGeom>
          <a:solidFill>
            <a:srgbClr val="300AEE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5085185"/>
            <a:ext cx="47160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МБОУ Донская СОШ </a:t>
            </a:r>
          </a:p>
          <a:p>
            <a:r>
              <a:rPr lang="ru-RU" sz="2800" i="1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Естремская Л.И.</a:t>
            </a:r>
            <a:endParaRPr lang="ru-RU" sz="2800" i="1" dirty="0">
              <a:solidFill>
                <a:schemeClr val="accent5">
                  <a:lumMod val="2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49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Тест 2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2"/>
            <a:ext cx="8676456" cy="1008335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>
                <a:latin typeface="Georgia" pitchFamily="18" charset="0"/>
              </a:rPr>
              <a:t>Сопоставьте  углы  правильного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 err="1">
                <a:latin typeface="Georgia" pitchFamily="18" charset="0"/>
              </a:rPr>
              <a:t>п-угольника</a:t>
            </a:r>
            <a:r>
              <a:rPr lang="ru-RU" sz="2400" b="1" i="1" dirty="0">
                <a:latin typeface="Georgia" pitchFamily="18" charset="0"/>
              </a:rPr>
              <a:t>  при  каждом  значении  п:</a:t>
            </a: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1908175" y="2492375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6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1908175" y="3716338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5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1908175" y="4941888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8</a:t>
            </a: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4284663" y="5084763"/>
            <a:ext cx="1728787" cy="792162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120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6588125" y="2276475"/>
            <a:ext cx="1728788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108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6084888" y="3933825"/>
            <a:ext cx="1728787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150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4284663" y="2924175"/>
            <a:ext cx="1728787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90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6877050" y="5373688"/>
            <a:ext cx="1728788" cy="792162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135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492500" y="2924175"/>
            <a:ext cx="1511300" cy="2376488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V="1">
            <a:off x="3492500" y="2781300"/>
            <a:ext cx="3311525" cy="13684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3492500" y="5445125"/>
            <a:ext cx="3527425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  <p:bldP spid="104452" grpId="0" animBg="1"/>
      <p:bldP spid="104454" grpId="0" animBg="1"/>
      <p:bldP spid="104455" grpId="0" animBg="1"/>
      <p:bldP spid="104461" grpId="0" animBg="1"/>
      <p:bldP spid="104463" grpId="0" animBg="1"/>
      <p:bldP spid="104464" grpId="0" animBg="1"/>
      <p:bldP spid="104465" grpId="0" animBg="1"/>
      <p:bldP spid="104466" grpId="0" animBg="1"/>
      <p:bldP spid="104472" grpId="0" animBg="1"/>
      <p:bldP spid="104473" grpId="0" animBg="1"/>
      <p:bldP spid="1044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Тест 3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1295400"/>
          </a:xfrm>
        </p:spPr>
        <p:txBody>
          <a:bodyPr/>
          <a:lstStyle/>
          <a:p>
            <a:r>
              <a:rPr lang="ru-RU" sz="2400" b="1" i="1">
                <a:latin typeface="Georgia" pitchFamily="18" charset="0"/>
              </a:rPr>
              <a:t>Известны  углы  правильных  многоугольников.  Сколько  сторон  имеет  каждый  из  этих  многоугольников.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4643438" y="2781300"/>
            <a:ext cx="2016125" cy="936625"/>
          </a:xfrm>
          <a:prstGeom prst="star16">
            <a:avLst>
              <a:gd name="adj" fmla="val 37500"/>
            </a:avLst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Georgia" pitchFamily="18" charset="0"/>
              </a:rPr>
              <a:t>а</a:t>
            </a:r>
            <a:r>
              <a:rPr lang="ru-RU" sz="2800" b="1" i="1" baseline="-25000" dirty="0">
                <a:latin typeface="Georgia" pitchFamily="18" charset="0"/>
              </a:rPr>
              <a:t>п</a:t>
            </a:r>
            <a:r>
              <a:rPr lang="ru-RU" sz="2800" b="1" i="1" dirty="0">
                <a:latin typeface="Georgia" pitchFamily="18" charset="0"/>
              </a:rPr>
              <a:t>=135</a:t>
            </a:r>
            <a:r>
              <a:rPr lang="ru-RU" sz="2800" b="1" i="1" baseline="30000" dirty="0">
                <a:latin typeface="Georgia" pitchFamily="18" charset="0"/>
              </a:rPr>
              <a:t>0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2484438" y="2781300"/>
            <a:ext cx="2016125" cy="936625"/>
          </a:xfrm>
          <a:prstGeom prst="star16">
            <a:avLst>
              <a:gd name="adj" fmla="val 37500"/>
            </a:avLst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Georgia" pitchFamily="18" charset="0"/>
              </a:rPr>
              <a:t>а</a:t>
            </a:r>
            <a:r>
              <a:rPr lang="ru-RU" sz="2800" b="1" i="1" baseline="-25000" dirty="0">
                <a:latin typeface="Georgia" pitchFamily="18" charset="0"/>
              </a:rPr>
              <a:t>п</a:t>
            </a:r>
            <a:r>
              <a:rPr lang="ru-RU" sz="2800" b="1" i="1" dirty="0">
                <a:latin typeface="Georgia" pitchFamily="18" charset="0"/>
              </a:rPr>
              <a:t>=150</a:t>
            </a:r>
            <a:r>
              <a:rPr lang="ru-RU" sz="2800" b="1" i="1" baseline="30000" dirty="0">
                <a:latin typeface="Georgia" pitchFamily="18" charset="0"/>
              </a:rPr>
              <a:t>0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250825" y="2781300"/>
            <a:ext cx="2016125" cy="936625"/>
          </a:xfrm>
          <a:prstGeom prst="star16">
            <a:avLst>
              <a:gd name="adj" fmla="val 37500"/>
            </a:avLst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Georgia" pitchFamily="18" charset="0"/>
              </a:rPr>
              <a:t>а</a:t>
            </a:r>
            <a:r>
              <a:rPr lang="ru-RU" sz="2800" b="1" i="1" baseline="-25000" dirty="0">
                <a:latin typeface="Georgia" pitchFamily="18" charset="0"/>
              </a:rPr>
              <a:t>п</a:t>
            </a:r>
            <a:r>
              <a:rPr lang="ru-RU" sz="2800" b="1" i="1" dirty="0">
                <a:latin typeface="Georgia" pitchFamily="18" charset="0"/>
              </a:rPr>
              <a:t>=90</a:t>
            </a:r>
            <a:r>
              <a:rPr lang="ru-RU" sz="2800" b="1" i="1" baseline="30000" dirty="0">
                <a:latin typeface="Georgia" pitchFamily="18" charset="0"/>
              </a:rPr>
              <a:t>0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6877050" y="2781300"/>
            <a:ext cx="2016125" cy="936625"/>
          </a:xfrm>
          <a:prstGeom prst="star16">
            <a:avLst>
              <a:gd name="adj" fmla="val 37500"/>
            </a:avLst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Georgia" pitchFamily="18" charset="0"/>
              </a:rPr>
              <a:t>а</a:t>
            </a:r>
            <a:r>
              <a:rPr lang="ru-RU" sz="2800" b="1" i="1" baseline="-25000" dirty="0">
                <a:latin typeface="Georgia" pitchFamily="18" charset="0"/>
              </a:rPr>
              <a:t>п</a:t>
            </a:r>
            <a:r>
              <a:rPr lang="ru-RU" sz="2800" b="1" i="1" dirty="0">
                <a:latin typeface="Georgia" pitchFamily="18" charset="0"/>
              </a:rPr>
              <a:t>=60</a:t>
            </a:r>
            <a:r>
              <a:rPr lang="ru-RU" sz="2800" b="1" i="1" baseline="30000" dirty="0">
                <a:latin typeface="Georgia" pitchFamily="18" charset="0"/>
              </a:rPr>
              <a:t>0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1187450" y="5229225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4</a:t>
            </a: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3779838" y="5876925"/>
            <a:ext cx="1944687" cy="647700"/>
          </a:xfrm>
          <a:prstGeom prst="smileyFace">
            <a:avLst>
              <a:gd name="adj" fmla="val 4653"/>
            </a:avLst>
          </a:prstGeom>
          <a:solidFill>
            <a:srgbClr val="F4F9C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12</a:t>
            </a: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6156325" y="5229225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3</a:t>
            </a: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3635375" y="4868863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FACB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8</a:t>
            </a: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5148263" y="3933825"/>
            <a:ext cx="1944687" cy="647700"/>
          </a:xfrm>
          <a:prstGeom prst="smileyFace">
            <a:avLst>
              <a:gd name="adj" fmla="val 4653"/>
            </a:avLst>
          </a:prstGeom>
          <a:solidFill>
            <a:schemeClr val="accent4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5</a:t>
            </a: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339975" y="4005263"/>
            <a:ext cx="1944688" cy="647700"/>
          </a:xfrm>
          <a:prstGeom prst="smileyFace">
            <a:avLst>
              <a:gd name="adj" fmla="val 4653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10</a:t>
            </a: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627313" y="4292600"/>
            <a:ext cx="4032250" cy="2016125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DD031D"/>
                </a:solidFill>
                <a:latin typeface="Georgia" pitchFamily="18" charset="0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87283E-6 L -0.09045 -0.24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9688 0.20994 " pathEditMode="relative" ptsTypes="AA">
                                      <p:cBhvr>
                                        <p:cTn id="84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613 L -0.13768 -0.3408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78035E-7 L 0.11424 -0.1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9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108 0.06289 " pathEditMode="relative" ptsTypes="AA">
                                      <p:cBhvr>
                                        <p:cTn id="92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87283E-6 L 0.08282 -0.2464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12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06289 L 0.11424 0.2779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4" grpId="0" animBg="1"/>
      <p:bldP spid="102405" grpId="0" animBg="1"/>
      <p:bldP spid="102406" grpId="0" animBg="1"/>
      <p:bldP spid="102407" grpId="0" animBg="1"/>
      <p:bldP spid="102408" grpId="0" animBg="1"/>
      <p:bldP spid="102408" grpId="1" animBg="1"/>
      <p:bldP spid="102409" grpId="0" animBg="1"/>
      <p:bldP spid="102409" grpId="1" animBg="1"/>
      <p:bldP spid="102410" grpId="0" animBg="1"/>
      <p:bldP spid="102410" grpId="1" animBg="1"/>
      <p:bldP spid="102411" grpId="0" animBg="1"/>
      <p:bldP spid="102411" grpId="1" animBg="1"/>
      <p:bldP spid="102412" grpId="0" animBg="1"/>
      <p:bldP spid="102412" grpId="1" animBg="1"/>
      <p:bldP spid="102412" grpId="2" animBg="1"/>
      <p:bldP spid="102413" grpId="0" animBg="1"/>
      <p:bldP spid="102413" grpId="1" animBg="1"/>
      <p:bldP spid="1024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Impact" pitchFamily="34" charset="0"/>
              </a:rPr>
              <a:t>Из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Правильные многоугольники были известны еще в глубокой древности. В египетских и вавилонских старинных памятниках встречаются правильные четырехугольники, шестиугольники и восьмиугольники в виде изображений на стенах и украшений, высеченных их камня.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Древнегреческие ученые стали проявлять большой интерес к правильным многоугольникам еще со времен Пифагора.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Учение о правильных многоугольниках было систематизировано и изложено в 4 книге «Начал» Евклида.</a:t>
            </a:r>
          </a:p>
          <a:p>
            <a:endParaRPr lang="ru-RU" sz="2400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308304" y="404664"/>
            <a:ext cx="1224136" cy="1008112"/>
          </a:xfrm>
          <a:prstGeom prst="hexagon">
            <a:avLst>
              <a:gd name="adj" fmla="val 30952"/>
              <a:gd name="vf" fmla="val 115470"/>
            </a:avLst>
          </a:prstGeom>
          <a:solidFill>
            <a:srgbClr val="996633"/>
          </a:solidFill>
          <a:ln w="5715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331640" y="404664"/>
            <a:ext cx="1296144" cy="1224136"/>
          </a:xfrm>
          <a:prstGeom prst="octagon">
            <a:avLst>
              <a:gd name="adj" fmla="val 29287"/>
            </a:avLst>
          </a:prstGeom>
          <a:solidFill>
            <a:srgbClr val="FD6555"/>
          </a:solidFill>
          <a:ln w="38100" cap="sq">
            <a:solidFill>
              <a:srgbClr val="990033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71600"/>
          </a:xfrm>
        </p:spPr>
        <p:txBody>
          <a:bodyPr/>
          <a:lstStyle/>
          <a:p>
            <a:pPr algn="r"/>
            <a:r>
              <a:rPr lang="ru-RU" b="1" dirty="0"/>
              <a:t>Паркеты из правильных </a:t>
            </a:r>
            <a:r>
              <a:rPr lang="ru-RU" b="1" dirty="0" smtClean="0"/>
              <a:t>            многоугольников</a:t>
            </a:r>
            <a:endParaRPr lang="ru-RU" b="1" dirty="0"/>
          </a:p>
        </p:txBody>
      </p:sp>
      <p:grpSp>
        <p:nvGrpSpPr>
          <p:cNvPr id="2" name="Group 13"/>
          <p:cNvGrpSpPr>
            <a:grpSpLocks noGrp="1"/>
          </p:cNvGrpSpPr>
          <p:nvPr>
            <p:ph idx="1"/>
          </p:nvPr>
        </p:nvGrpSpPr>
        <p:grpSpPr bwMode="auto">
          <a:xfrm>
            <a:off x="827584" y="1124744"/>
            <a:ext cx="3221360" cy="3450704"/>
            <a:chOff x="1440" y="1104"/>
            <a:chExt cx="2784" cy="2880"/>
          </a:xfrm>
        </p:grpSpPr>
        <p:sp>
          <p:nvSpPr>
            <p:cNvPr id="5" name="AutoShape 2" descr="Дуб"/>
            <p:cNvSpPr>
              <a:spLocks noChangeArrowheads="1"/>
            </p:cNvSpPr>
            <p:nvPr/>
          </p:nvSpPr>
          <p:spPr bwMode="auto">
            <a:xfrm>
              <a:off x="2256" y="110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3" descr="Почтовая бумага"/>
            <p:cNvSpPr>
              <a:spLocks noChangeArrowheads="1"/>
            </p:cNvSpPr>
            <p:nvPr/>
          </p:nvSpPr>
          <p:spPr bwMode="auto">
            <a:xfrm>
              <a:off x="2256" y="302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4" descr="Орех"/>
            <p:cNvSpPr>
              <a:spLocks noChangeArrowheads="1"/>
            </p:cNvSpPr>
            <p:nvPr/>
          </p:nvSpPr>
          <p:spPr bwMode="auto">
            <a:xfrm>
              <a:off x="1440" y="158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5" descr="Штриховой диагональный 1"/>
            <p:cNvSpPr>
              <a:spLocks noChangeArrowheads="1"/>
            </p:cNvSpPr>
            <p:nvPr/>
          </p:nvSpPr>
          <p:spPr bwMode="auto">
            <a:xfrm>
              <a:off x="1440" y="254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pattFill prst="dash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6" descr="Пробка"/>
            <p:cNvSpPr>
              <a:spLocks noChangeArrowheads="1"/>
            </p:cNvSpPr>
            <p:nvPr/>
          </p:nvSpPr>
          <p:spPr bwMode="auto">
            <a:xfrm>
              <a:off x="2256" y="206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7" descr="Пробка"/>
            <p:cNvSpPr>
              <a:spLocks noChangeArrowheads="1"/>
            </p:cNvSpPr>
            <p:nvPr/>
          </p:nvSpPr>
          <p:spPr bwMode="auto">
            <a:xfrm>
              <a:off x="3072" y="2544"/>
              <a:ext cx="1152" cy="960"/>
            </a:xfrm>
            <a:prstGeom prst="hexagon">
              <a:avLst>
                <a:gd name="adj" fmla="val 30000"/>
                <a:gd name="vf" fmla="val 115470"/>
              </a:avLst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8" descr="Бумажный пакет"/>
            <p:cNvSpPr>
              <a:spLocks noChangeArrowheads="1"/>
            </p:cNvSpPr>
            <p:nvPr/>
          </p:nvSpPr>
          <p:spPr bwMode="auto">
            <a:xfrm>
              <a:off x="3072" y="158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139952" y="170080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В математике паркетом называют «замощение» плоскости повторяющимися фигурами без пропусков и перекрытий. Простейшие паркеты были открыты пифагорейцами около 2500 лет тому назад.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653136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Они установили, что вокруг одной точки могут лежать либо шесть правильных многоугольников (360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: 60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= 6), либо четыре квадрата (360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: 90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= 4), либо три правильных шестиугольника (360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: 120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= 3), так как сумма углов с вершиной  в этой точке равна 360</a:t>
            </a:r>
            <a:r>
              <a:rPr lang="ru-RU" sz="2400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Правильные многоугольники </a:t>
            </a:r>
            <a:br>
              <a:rPr lang="ru-RU" sz="3600" b="1" dirty="0" smtClean="0"/>
            </a:br>
            <a:r>
              <a:rPr lang="ru-RU" sz="3600" b="1" dirty="0" smtClean="0"/>
              <a:t>в природе</a:t>
            </a:r>
            <a:endParaRPr lang="ru-RU" sz="3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968552"/>
          </a:xfrm>
        </p:spPr>
        <p:txBody>
          <a:bodyPr/>
          <a:lstStyle/>
          <a:p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Пчелы – удивительные творения природы. Свои геометрические способности они проявляют при построении своих сот.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Почему пчелы «выбрали» себе для ячеек на сотах форму правильного шестиугольника?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Строя шестиугольные ячейки пчелы наиболее экономно используют площадь внутри небольшого улья и воск для изготовления ячеек.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Причем пчелиные соты представляют собой не плоский, а пространственный паркет, поскольку заполняют пространство так, что не остается просветов.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как не согласиться с мнением пчелы из сказки «Тысяча и одна ночь»: </a:t>
            </a:r>
            <a:r>
              <a:rPr lang="ru-RU" sz="20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«Мой дом построен по законам самой строгой архитектуры. Сам Евклид мог бы поучиться, познавая геометрию моих сот». </a:t>
            </a:r>
            <a:endParaRPr lang="ru-RU" sz="2400" i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22413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ПРАВИЛЬНЫЕ МНОГОУГОЛЬНИКИ В ПРИРОДЕ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Picture 4" descr="сканирование0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2702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15616" y="1988840"/>
            <a:ext cx="4572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Многие простейшие</a:t>
            </a:r>
          </a:p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морские организмы</a:t>
            </a:r>
          </a:p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( радиолярии )</a:t>
            </a:r>
          </a:p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имеют форму</a:t>
            </a:r>
          </a:p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правильных</a:t>
            </a:r>
          </a:p>
          <a:p>
            <a:pPr algn="l" eaLnBrk="1" hangingPunct="1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многоугольников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сканирование00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96491" y="2968005"/>
            <a:ext cx="40290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2924944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Снежинки имеют   форму правильных   многоугольников</a:t>
            </a:r>
            <a:endParaRPr lang="ru-RU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4664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C3300"/>
                </a:solidFill>
              </a:rPr>
              <a:t>ПРАВИЛЬНЫЕ МНОГОУГОЛЬНИКИ В ПРИРОДЕ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3928" y="692696"/>
            <a:ext cx="2989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Рефлексия</a:t>
            </a:r>
            <a:endParaRPr lang="ru-RU" u="sng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276872"/>
            <a:ext cx="77403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-Что </a:t>
            </a:r>
            <a:r>
              <a:rPr lang="ru-RU" sz="2800" dirty="0">
                <a:solidFill>
                  <a:schemeClr val="tx1"/>
                </a:solidFill>
              </a:rPr>
              <a:t>нового вы узнали на уроке?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924944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-Чему </a:t>
            </a:r>
            <a:r>
              <a:rPr lang="ru-RU" sz="2800" dirty="0">
                <a:solidFill>
                  <a:schemeClr val="tx1"/>
                </a:solidFill>
              </a:rPr>
              <a:t>вы научились</a:t>
            </a:r>
            <a:r>
              <a:rPr lang="ru-RU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59224" y="3429000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-Можете </a:t>
            </a:r>
            <a:r>
              <a:rPr lang="ru-RU" sz="2800" dirty="0">
                <a:solidFill>
                  <a:schemeClr val="tx1"/>
                </a:solidFill>
              </a:rPr>
              <a:t>ли вы объяснить решение данных задач однокласснику, пропустившему урок сегодня?</a:t>
            </a:r>
          </a:p>
        </p:txBody>
      </p:sp>
      <p:pic>
        <p:nvPicPr>
          <p:cNvPr id="10" name="Picture 13" descr="MCj042382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1655763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7543800" cy="1295400"/>
          </a:xfrm>
        </p:spPr>
        <p:txBody>
          <a:bodyPr/>
          <a:lstStyle/>
          <a:p>
            <a:pPr algn="ctr"/>
            <a:r>
              <a:rPr lang="ru-RU" i="1" dirty="0">
                <a:latin typeface="Georgia" pitchFamily="18" charset="0"/>
              </a:rPr>
              <a:t>Домашнее  задание:</a:t>
            </a:r>
            <a:br>
              <a:rPr lang="ru-RU" i="1" dirty="0">
                <a:latin typeface="Georgia" pitchFamily="18" charset="0"/>
              </a:rPr>
            </a:br>
            <a:r>
              <a:rPr lang="ru-RU" i="1" dirty="0">
                <a:solidFill>
                  <a:srgbClr val="800000"/>
                </a:solidFill>
                <a:latin typeface="Georgia" pitchFamily="18" charset="0"/>
              </a:rPr>
              <a:t>п.105,  №№ 1082;  1129.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3933056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-Правильные многоугольники в орнаментах и паркетах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- Правильные многоугольники в       природе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708920"/>
            <a:ext cx="59046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Реферат или презентация по теме: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2564904"/>
            <a:ext cx="5399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Творческое задание:</a:t>
            </a:r>
            <a:endParaRPr lang="ru-RU" dirty="0"/>
          </a:p>
        </p:txBody>
      </p:sp>
      <p:pic>
        <p:nvPicPr>
          <p:cNvPr id="10" name="Picture 13" descr="MCj042382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224192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>
                <a:latin typeface="Georgia" pitchFamily="18" charset="0"/>
              </a:rPr>
              <a:t>Комментарий  к  домашнему  заданию: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684213" y="1557338"/>
            <a:ext cx="1800225" cy="15113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900113" y="3429000"/>
            <a:ext cx="1439862" cy="12969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755650" y="5013325"/>
            <a:ext cx="1728788" cy="1439863"/>
          </a:xfrm>
          <a:prstGeom prst="hexagon">
            <a:avLst>
              <a:gd name="adj" fmla="val 30017"/>
              <a:gd name="vf" fmla="val 11547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684213" y="3068638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900113" y="4724400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1187450" y="6453188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7" name="Arc 11"/>
          <p:cNvSpPr>
            <a:spLocks/>
          </p:cNvSpPr>
          <p:nvPr/>
        </p:nvSpPr>
        <p:spPr bwMode="auto">
          <a:xfrm>
            <a:off x="2195513" y="2565400"/>
            <a:ext cx="792162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8" name="Arc 12"/>
          <p:cNvSpPr>
            <a:spLocks/>
          </p:cNvSpPr>
          <p:nvPr/>
        </p:nvSpPr>
        <p:spPr bwMode="auto">
          <a:xfrm>
            <a:off x="2339975" y="4221163"/>
            <a:ext cx="647700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9" name="Arc 13"/>
          <p:cNvSpPr>
            <a:spLocks/>
          </p:cNvSpPr>
          <p:nvPr/>
        </p:nvSpPr>
        <p:spPr bwMode="auto">
          <a:xfrm>
            <a:off x="2339975" y="6021388"/>
            <a:ext cx="503238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5292725" y="3573463"/>
            <a:ext cx="3600450" cy="143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Внешний угол 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п-угольника.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180</a:t>
            </a:r>
            <a:r>
              <a:rPr lang="ru-RU" sz="2400" b="1" i="1" baseline="30000">
                <a:latin typeface="Georgia" pitchFamily="18" charset="0"/>
              </a:rPr>
              <a:t>0</a:t>
            </a:r>
            <a:r>
              <a:rPr lang="ru-RU" sz="2400" b="1" i="1">
                <a:latin typeface="Georgia" pitchFamily="18" charset="0"/>
              </a:rPr>
              <a:t>- а</a:t>
            </a:r>
            <a:r>
              <a:rPr lang="ru-RU" sz="2400" b="1" i="1" baseline="-25000">
                <a:latin typeface="Georgia" pitchFamily="18" charset="0"/>
              </a:rPr>
              <a:t>п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2627313" y="2852738"/>
            <a:ext cx="2952750" cy="1223962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 flipV="1">
            <a:off x="2627313" y="4365625"/>
            <a:ext cx="3024187" cy="7143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V="1">
            <a:off x="2484438" y="4652963"/>
            <a:ext cx="3095625" cy="158432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167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167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00"/>
                            </p:stCondLst>
                            <p:childTnLst>
                              <p:par>
                                <p:cTn id="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167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0" grpId="0" animBg="1"/>
      <p:bldP spid="116741" grpId="0" animBg="1"/>
      <p:bldP spid="116742" grpId="0" animBg="1"/>
      <p:bldP spid="116744" grpId="0" animBg="1"/>
      <p:bldP spid="116745" grpId="0" animBg="1"/>
      <p:bldP spid="116746" grpId="0" animBg="1"/>
      <p:bldP spid="116747" grpId="0" animBg="1"/>
      <p:bldP spid="116748" grpId="0" animBg="1"/>
      <p:bldP spid="116749" grpId="0" animBg="1"/>
      <p:bldP spid="116750" grpId="0" animBg="1"/>
      <p:bldP spid="116752" grpId="0" animBg="1"/>
      <p:bldP spid="116753" grpId="0" animBg="1"/>
      <p:bldP spid="1167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Девиз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Три пути ведут к знанию:</a:t>
            </a:r>
          </a:p>
          <a:p>
            <a:pPr>
              <a:buNone/>
            </a:pPr>
            <a:r>
              <a:rPr lang="ru-RU" b="1" i="1" dirty="0" smtClean="0"/>
              <a:t>Путь размышления – это путь самый благородный;</a:t>
            </a:r>
          </a:p>
          <a:p>
            <a:pPr>
              <a:buNone/>
            </a:pPr>
            <a:r>
              <a:rPr lang="ru-RU" b="1" i="1" dirty="0" smtClean="0"/>
              <a:t>Путь подражания – это путь самый легкий;</a:t>
            </a:r>
          </a:p>
          <a:p>
            <a:pPr>
              <a:buNone/>
            </a:pPr>
            <a:r>
              <a:rPr lang="ru-RU" b="1" i="1" dirty="0" smtClean="0"/>
              <a:t>Путь опыта – это путь самый горький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(китайский философ и мудрец Конфуций)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Какие геометрические фигуры </a:t>
            </a:r>
          </a:p>
          <a:p>
            <a:pPr lvl="0">
              <a:buNone/>
            </a:pPr>
            <a:r>
              <a:rPr lang="ru-RU" sz="2800" dirty="0" smtClean="0"/>
              <a:t>нами уже изучены? </a:t>
            </a:r>
          </a:p>
          <a:p>
            <a:pPr lvl="0"/>
            <a:r>
              <a:rPr lang="ru-RU" sz="2800" dirty="0" smtClean="0"/>
              <a:t>Каковы их элементы? </a:t>
            </a:r>
          </a:p>
          <a:p>
            <a:pPr lvl="0"/>
            <a:r>
              <a:rPr lang="ru-RU" sz="2800" dirty="0" smtClean="0"/>
              <a:t>Какая фигура называется многоугольником?</a:t>
            </a:r>
          </a:p>
          <a:p>
            <a:pPr lvl="0"/>
            <a:r>
              <a:rPr lang="ru-RU" sz="2800" dirty="0" smtClean="0"/>
              <a:t>Виды многоугольником </a:t>
            </a:r>
          </a:p>
          <a:p>
            <a:pPr lvl="0"/>
            <a:r>
              <a:rPr lang="ru-RU" sz="2800" dirty="0" smtClean="0"/>
              <a:t>Что такое периметр многоугольника?</a:t>
            </a:r>
          </a:p>
          <a:p>
            <a:pPr lvl="0"/>
            <a:r>
              <a:rPr lang="ru-RU" sz="2800" dirty="0" smtClean="0"/>
              <a:t>Чему равна сумма внутренних углов многоугольника?</a:t>
            </a:r>
          </a:p>
          <a:p>
            <a:endParaRPr lang="ru-RU" sz="2800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588224" y="404664"/>
            <a:ext cx="2088232" cy="2663155"/>
            <a:chOff x="105" y="845"/>
            <a:chExt cx="2095" cy="2993"/>
          </a:xfrm>
        </p:grpSpPr>
        <p:pic>
          <p:nvPicPr>
            <p:cNvPr id="5" name="Picture 147" descr="MCj0434389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" y="845"/>
              <a:ext cx="2095" cy="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WordArt 148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-1152264">
              <a:off x="604" y="1299"/>
              <a:ext cx="31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  <p:sp>
          <p:nvSpPr>
            <p:cNvPr id="7" name="WordArt 149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7" y="1208"/>
              <a:ext cx="317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  <p:sp>
          <p:nvSpPr>
            <p:cNvPr id="8" name="WordArt 150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1619180">
              <a:off x="1285" y="1344"/>
              <a:ext cx="31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Grp="1"/>
          </p:cNvGrpSpPr>
          <p:nvPr>
            <p:ph idx="1"/>
          </p:nvPr>
        </p:nvGrpSpPr>
        <p:grpSpPr bwMode="auto">
          <a:xfrm>
            <a:off x="971600" y="2204864"/>
            <a:ext cx="7772400" cy="4114800"/>
            <a:chOff x="612" y="1525"/>
            <a:chExt cx="4264" cy="2268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 rot="-128654">
              <a:off x="793" y="1888"/>
              <a:ext cx="1543" cy="90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3399">
                    <a:gamma/>
                    <a:shade val="46275"/>
                    <a:invGamma/>
                  </a:srgbClr>
                </a:gs>
                <a:gs pos="100000">
                  <a:srgbClr val="FF3399"/>
                </a:gs>
              </a:gsLst>
              <a:lin ang="0" scaled="1"/>
            </a:gradFill>
            <a:ln w="38100">
              <a:solidFill>
                <a:srgbClr val="FF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12" y="1525"/>
              <a:ext cx="726" cy="1588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107" y="1525"/>
              <a:ext cx="1588" cy="1451"/>
            </a:xfrm>
            <a:prstGeom prst="hexagon">
              <a:avLst>
                <a:gd name="adj" fmla="val 27360"/>
                <a:gd name="vf" fmla="val 115470"/>
              </a:avLst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8100">
              <a:solidFill>
                <a:srgbClr val="99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4059" y="1933"/>
              <a:ext cx="817" cy="1497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837" y="2795"/>
              <a:ext cx="1361" cy="99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338" y="3793"/>
              <a:ext cx="2495" cy="0"/>
            </a:xfrm>
            <a:prstGeom prst="line">
              <a:avLst/>
            </a:prstGeom>
            <a:noFill/>
            <a:ln w="57150">
              <a:solidFill>
                <a:srgbClr val="99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2232248" cy="190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483768" y="0"/>
            <a:ext cx="720080" cy="27809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48680"/>
            <a:ext cx="1656184" cy="1515119"/>
          </a:xfrm>
          <a:prstGeom prst="rect">
            <a:avLst/>
          </a:prstGeom>
          <a:noFill/>
        </p:spPr>
      </p:pic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4283968" y="0"/>
            <a:ext cx="42672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03848" y="620688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308304" y="836712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429000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4005064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580112" y="5373216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latin typeface="Georgia" pitchFamily="18" charset="0"/>
              </a:rPr>
              <a:t>Правильный многоугольник.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  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827088" y="1700213"/>
            <a:ext cx="1800225" cy="1368425"/>
          </a:xfrm>
          <a:prstGeom prst="triangle">
            <a:avLst>
              <a:gd name="adj" fmla="val 50000"/>
            </a:avLst>
          </a:prstGeom>
          <a:solidFill>
            <a:srgbClr val="C9FBCB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535238" y="2079625"/>
            <a:ext cx="472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8000"/>
                </a:solidFill>
                <a:latin typeface="Georgia" pitchFamily="18" charset="0"/>
              </a:rPr>
              <a:t>Правильный  треугольник</a:t>
            </a:r>
          </a:p>
        </p:txBody>
      </p:sp>
      <p:sp>
        <p:nvSpPr>
          <p:cNvPr id="108550" name="Arc 6"/>
          <p:cNvSpPr>
            <a:spLocks/>
          </p:cNvSpPr>
          <p:nvPr/>
        </p:nvSpPr>
        <p:spPr bwMode="auto">
          <a:xfrm>
            <a:off x="1042988" y="2708275"/>
            <a:ext cx="28892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2" name="Arc 8"/>
          <p:cNvSpPr>
            <a:spLocks/>
          </p:cNvSpPr>
          <p:nvPr/>
        </p:nvSpPr>
        <p:spPr bwMode="auto">
          <a:xfrm>
            <a:off x="1487488" y="1857375"/>
            <a:ext cx="431800" cy="285750"/>
          </a:xfrm>
          <a:custGeom>
            <a:avLst/>
            <a:gdLst>
              <a:gd name="G0" fmla="+- 15517 0 0"/>
              <a:gd name="G1" fmla="+- 0 0 0"/>
              <a:gd name="G2" fmla="+- 21600 0 0"/>
              <a:gd name="T0" fmla="*/ 32520 w 32520"/>
              <a:gd name="T1" fmla="*/ 13321 h 21600"/>
              <a:gd name="T2" fmla="*/ 0 w 32520"/>
              <a:gd name="T3" fmla="*/ 15026 h 21600"/>
              <a:gd name="T4" fmla="*/ 15517 w 3252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20" h="21600" fill="none" extrusionOk="0">
                <a:moveTo>
                  <a:pt x="32520" y="13321"/>
                </a:moveTo>
                <a:cubicBezTo>
                  <a:pt x="28425" y="18547"/>
                  <a:pt x="22155" y="21599"/>
                  <a:pt x="15517" y="21600"/>
                </a:cubicBezTo>
                <a:cubicBezTo>
                  <a:pt x="9667" y="21600"/>
                  <a:pt x="4068" y="19227"/>
                  <a:pt x="-1" y="15026"/>
                </a:cubicBezTo>
              </a:path>
              <a:path w="32520" h="21600" stroke="0" extrusionOk="0">
                <a:moveTo>
                  <a:pt x="32520" y="13321"/>
                </a:moveTo>
                <a:cubicBezTo>
                  <a:pt x="28425" y="18547"/>
                  <a:pt x="22155" y="21599"/>
                  <a:pt x="15517" y="21600"/>
                </a:cubicBezTo>
                <a:cubicBezTo>
                  <a:pt x="9667" y="21600"/>
                  <a:pt x="4068" y="19227"/>
                  <a:pt x="-1" y="15026"/>
                </a:cubicBezTo>
                <a:lnTo>
                  <a:pt x="15517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3" name="Arc 9"/>
          <p:cNvSpPr>
            <a:spLocks/>
          </p:cNvSpPr>
          <p:nvPr/>
        </p:nvSpPr>
        <p:spPr bwMode="auto">
          <a:xfrm flipH="1">
            <a:off x="2051050" y="2636838"/>
            <a:ext cx="2889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169227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1944688" y="2278063"/>
            <a:ext cx="323850" cy="14605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04" y="0"/>
              </a:cxn>
            </a:cxnLst>
            <a:rect l="0" t="0" r="r" b="b"/>
            <a:pathLst>
              <a:path w="204" h="92">
                <a:moveTo>
                  <a:pt x="0" y="92"/>
                </a:moveTo>
                <a:lnTo>
                  <a:pt x="2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1116013" y="2276475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900113" y="3429000"/>
            <a:ext cx="1655762" cy="1512888"/>
          </a:xfrm>
          <a:prstGeom prst="rect">
            <a:avLst/>
          </a:prstGeom>
          <a:solidFill>
            <a:srgbClr val="F2D2E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8" name="Arc 14"/>
          <p:cNvSpPr>
            <a:spLocks/>
          </p:cNvSpPr>
          <p:nvPr/>
        </p:nvSpPr>
        <p:spPr bwMode="auto">
          <a:xfrm>
            <a:off x="900113" y="4652963"/>
            <a:ext cx="358775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60" name="Arc 16"/>
          <p:cNvSpPr>
            <a:spLocks/>
          </p:cNvSpPr>
          <p:nvPr/>
        </p:nvSpPr>
        <p:spPr bwMode="auto">
          <a:xfrm flipV="1">
            <a:off x="900113" y="3429000"/>
            <a:ext cx="35877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62" name="Arc 18"/>
          <p:cNvSpPr>
            <a:spLocks/>
          </p:cNvSpPr>
          <p:nvPr/>
        </p:nvSpPr>
        <p:spPr bwMode="auto">
          <a:xfrm flipH="1" flipV="1">
            <a:off x="2195513" y="3429000"/>
            <a:ext cx="3603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1"/>
              <a:gd name="T1" fmla="*/ 0 h 21600"/>
              <a:gd name="T2" fmla="*/ 21581 w 21581"/>
              <a:gd name="T3" fmla="*/ 20692 h 21600"/>
              <a:gd name="T4" fmla="*/ 0 w 215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1" h="21600" fill="none" extrusionOk="0">
                <a:moveTo>
                  <a:pt x="-1" y="0"/>
                </a:moveTo>
                <a:cubicBezTo>
                  <a:pt x="11576" y="0"/>
                  <a:pt x="21094" y="9126"/>
                  <a:pt x="21580" y="20692"/>
                </a:cubicBezTo>
              </a:path>
              <a:path w="21581" h="21600" stroke="0" extrusionOk="0">
                <a:moveTo>
                  <a:pt x="-1" y="0"/>
                </a:moveTo>
                <a:cubicBezTo>
                  <a:pt x="11576" y="0"/>
                  <a:pt x="21094" y="9126"/>
                  <a:pt x="21580" y="2069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64" name="Arc 20"/>
          <p:cNvSpPr>
            <a:spLocks/>
          </p:cNvSpPr>
          <p:nvPr/>
        </p:nvSpPr>
        <p:spPr bwMode="auto">
          <a:xfrm flipH="1">
            <a:off x="2195513" y="4581525"/>
            <a:ext cx="3603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1619250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 flipH="1">
            <a:off x="1763687" y="4797425"/>
            <a:ext cx="25" cy="2157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755650" y="40767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75565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161925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17637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2411413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2411413" y="42211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627313" y="3429000"/>
            <a:ext cx="555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66"/>
                </a:solidFill>
                <a:latin typeface="Georgia" pitchFamily="18" charset="0"/>
              </a:rPr>
              <a:t>Правильный  четырехугольник</a:t>
            </a:r>
          </a:p>
        </p:txBody>
      </p:sp>
      <p:sp>
        <p:nvSpPr>
          <p:cNvPr id="108578" name="AutoShape 34"/>
          <p:cNvSpPr>
            <a:spLocks noChangeArrowheads="1"/>
          </p:cNvSpPr>
          <p:nvPr/>
        </p:nvSpPr>
        <p:spPr bwMode="auto">
          <a:xfrm>
            <a:off x="6300788" y="4508500"/>
            <a:ext cx="2232025" cy="1873250"/>
          </a:xfrm>
          <a:prstGeom prst="hexagon">
            <a:avLst>
              <a:gd name="adj" fmla="val 29788"/>
              <a:gd name="vf" fmla="val 115470"/>
            </a:avLst>
          </a:prstGeom>
          <a:solidFill>
            <a:srgbClr val="D8EAE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 flipH="1">
            <a:off x="6732588" y="45085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6443663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6732588" y="6092825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 flipV="1">
            <a:off x="7667625" y="6165850"/>
            <a:ext cx="4333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>
            <a:off x="7667625" y="4508500"/>
            <a:ext cx="4333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8388350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 rot="5400000">
            <a:off x="7293769" y="6323807"/>
            <a:ext cx="242887" cy="6985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99" name="AutoShape 55"/>
          <p:cNvSpPr>
            <a:spLocks noChangeArrowheads="1"/>
          </p:cNvSpPr>
          <p:nvPr/>
        </p:nvSpPr>
        <p:spPr bwMode="auto">
          <a:xfrm>
            <a:off x="8101013" y="4941888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600" name="AutoShape 56"/>
          <p:cNvSpPr>
            <a:spLocks noChangeArrowheads="1"/>
          </p:cNvSpPr>
          <p:nvPr/>
        </p:nvSpPr>
        <p:spPr bwMode="auto">
          <a:xfrm>
            <a:off x="6443663" y="4941888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6443663" y="5876925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602" name="AutoShape 58"/>
          <p:cNvSpPr>
            <a:spLocks noChangeArrowheads="1"/>
          </p:cNvSpPr>
          <p:nvPr/>
        </p:nvSpPr>
        <p:spPr bwMode="auto">
          <a:xfrm rot="5150923">
            <a:off x="7293769" y="4452144"/>
            <a:ext cx="242888" cy="6985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603" name="AutoShape 59"/>
          <p:cNvSpPr>
            <a:spLocks noChangeArrowheads="1"/>
          </p:cNvSpPr>
          <p:nvPr/>
        </p:nvSpPr>
        <p:spPr bwMode="auto">
          <a:xfrm>
            <a:off x="8101013" y="5876925"/>
            <a:ext cx="287337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3708400" y="4076700"/>
            <a:ext cx="2889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300AEE"/>
                </a:solidFill>
                <a:latin typeface="Georgia" pitchFamily="18" charset="0"/>
              </a:rPr>
              <a:t>Правильный</a:t>
            </a:r>
          </a:p>
          <a:p>
            <a:r>
              <a:rPr lang="ru-RU" sz="2400" b="1" i="1" dirty="0">
                <a:solidFill>
                  <a:srgbClr val="300AEE"/>
                </a:solidFill>
                <a:latin typeface="Georgia" pitchFamily="18" charset="0"/>
              </a:rPr>
              <a:t>шестиугольник</a:t>
            </a:r>
          </a:p>
        </p:txBody>
      </p:sp>
      <p:sp>
        <p:nvSpPr>
          <p:cNvPr id="108605" name="Rectangle 61"/>
          <p:cNvSpPr>
            <a:spLocks noChangeArrowheads="1"/>
          </p:cNvSpPr>
          <p:nvPr/>
        </p:nvSpPr>
        <p:spPr bwMode="auto">
          <a:xfrm>
            <a:off x="827584" y="5157788"/>
            <a:ext cx="5400600" cy="1511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600" b="1" i="1" u="sng" dirty="0">
                <a:latin typeface="Georgia" pitchFamily="18" charset="0"/>
              </a:rPr>
              <a:t>Правильным  многоугольником</a:t>
            </a:r>
          </a:p>
          <a:p>
            <a:pPr algn="l"/>
            <a:r>
              <a:rPr lang="ru-RU" sz="1600" b="1" i="1" dirty="0">
                <a:latin typeface="Georgia" pitchFamily="18" charset="0"/>
              </a:rPr>
              <a:t>называется </a:t>
            </a:r>
            <a:r>
              <a:rPr lang="ru-RU" sz="1600" b="1" i="1" dirty="0" smtClean="0">
                <a:latin typeface="Georgia" pitchFamily="18" charset="0"/>
              </a:rPr>
              <a:t>выпуклый многоугольник,</a:t>
            </a:r>
          </a:p>
          <a:p>
            <a:pPr algn="l"/>
            <a:r>
              <a:rPr lang="ru-RU" sz="1600" b="1" i="1" dirty="0" smtClean="0">
                <a:latin typeface="Georgia" pitchFamily="18" charset="0"/>
              </a:rPr>
              <a:t>  </a:t>
            </a:r>
            <a:r>
              <a:rPr lang="ru-RU" sz="1600" b="1" i="1" dirty="0">
                <a:latin typeface="Georgia" pitchFamily="18" charset="0"/>
              </a:rPr>
              <a:t>у которого </a:t>
            </a:r>
            <a:r>
              <a:rPr lang="ru-RU" sz="1600" b="1" i="1" dirty="0" smtClean="0">
                <a:latin typeface="Georgia" pitchFamily="18" charset="0"/>
              </a:rPr>
              <a:t>углы равны </a:t>
            </a:r>
            <a:r>
              <a:rPr lang="ru-RU" sz="1600" b="1" i="1" dirty="0">
                <a:latin typeface="Georgia" pitchFamily="18" charset="0"/>
              </a:rPr>
              <a:t>и все стороны равны.</a:t>
            </a:r>
          </a:p>
        </p:txBody>
      </p:sp>
      <p:sp>
        <p:nvSpPr>
          <p:cNvPr id="43" name="Arc 16"/>
          <p:cNvSpPr>
            <a:spLocks/>
          </p:cNvSpPr>
          <p:nvPr/>
        </p:nvSpPr>
        <p:spPr bwMode="auto">
          <a:xfrm flipV="1">
            <a:off x="899592" y="3429000"/>
            <a:ext cx="35877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8" grpId="0" animBg="1"/>
      <p:bldP spid="108550" grpId="0" animBg="1"/>
      <p:bldP spid="108552" grpId="0" animBg="1"/>
      <p:bldP spid="108553" grpId="0" animBg="1"/>
      <p:bldP spid="108554" grpId="0" animBg="1"/>
      <p:bldP spid="108555" grpId="0" animBg="1"/>
      <p:bldP spid="108556" grpId="0" animBg="1"/>
      <p:bldP spid="108557" grpId="0" animBg="1"/>
      <p:bldP spid="108558" grpId="0" animBg="1"/>
      <p:bldP spid="108560" grpId="0" animBg="1"/>
      <p:bldP spid="108562" grpId="0" animBg="1"/>
      <p:bldP spid="108564" grpId="0" animBg="1"/>
      <p:bldP spid="108567" grpId="0" animBg="1"/>
      <p:bldP spid="108568" grpId="0" animBg="1"/>
      <p:bldP spid="108570" grpId="0" animBg="1"/>
      <p:bldP spid="108571" grpId="0" animBg="1"/>
      <p:bldP spid="108572" grpId="0" animBg="1"/>
      <p:bldP spid="108573" grpId="0" animBg="1"/>
      <p:bldP spid="108575" grpId="0" animBg="1"/>
      <p:bldP spid="108576" grpId="0" animBg="1"/>
      <p:bldP spid="108577" grpId="0"/>
      <p:bldP spid="108578" grpId="0" animBg="1"/>
      <p:bldP spid="108589" grpId="0" animBg="1"/>
      <p:bldP spid="108590" grpId="0" animBg="1"/>
      <p:bldP spid="108592" grpId="0" animBg="1"/>
      <p:bldP spid="108593" grpId="0" animBg="1"/>
      <p:bldP spid="108594" grpId="0" animBg="1"/>
      <p:bldP spid="108595" grpId="0" animBg="1"/>
      <p:bldP spid="108598" grpId="0" animBg="1"/>
      <p:bldP spid="108599" grpId="0" animBg="1"/>
      <p:bldP spid="108600" grpId="0" animBg="1"/>
      <p:bldP spid="108601" grpId="0" animBg="1"/>
      <p:bldP spid="108602" grpId="0" animBg="1"/>
      <p:bldP spid="108603" grpId="0" animBg="1"/>
      <p:bldP spid="108604" grpId="0"/>
      <p:bldP spid="108605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1043608" y="2276872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 понятие  правильного  многоугольника;</a:t>
            </a:r>
          </a:p>
          <a:p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Вывести  формулу  для  вычисления  угла  правильного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п-угольника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 показать  ее  применение  в  процессе  решения  задач.</a:t>
            </a:r>
          </a:p>
          <a:p>
            <a:pPr>
              <a:spcBef>
                <a:spcPct val="50000"/>
              </a:spcBef>
            </a:pPr>
            <a:endParaRPr lang="ru-RU" sz="20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6" descr="j025130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260648"/>
            <a:ext cx="1944688" cy="1638300"/>
          </a:xfrm>
          <a:noFill/>
          <a:ln/>
        </p:spPr>
      </p:pic>
      <p:pic>
        <p:nvPicPr>
          <p:cNvPr id="19" name="Picture 6" descr="j0251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1600" y="620688"/>
            <a:ext cx="1944688" cy="16383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440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Формулы  урока:</a:t>
            </a:r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4788024" y="3501008"/>
          <a:ext cx="2665412" cy="777875"/>
        </p:xfrm>
        <a:graphic>
          <a:graphicData uri="http://schemas.openxmlformats.org/presentationml/2006/ole">
            <p:oleObj spid="_x0000_s89090" name="Формула" r:id="rId3" imgW="761760" imgH="228600" progId="Equation.3">
              <p:embed/>
            </p:oleObj>
          </a:graphicData>
        </a:graphic>
      </p:graphicFrame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27088" y="2636838"/>
            <a:ext cx="1944687" cy="1728787"/>
          </a:xfrm>
          <a:prstGeom prst="pentag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1116013" y="3933825"/>
            <a:ext cx="576262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87624" y="1700808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800000"/>
                </a:solidFill>
                <a:latin typeface="Georgia" pitchFamily="18" charset="0"/>
              </a:rPr>
              <a:t>Правильный  </a:t>
            </a:r>
            <a:r>
              <a:rPr lang="ru-RU" sz="2400" b="1" i="1" dirty="0" err="1">
                <a:solidFill>
                  <a:srgbClr val="800000"/>
                </a:solidFill>
                <a:latin typeface="Georgia" pitchFamily="18" charset="0"/>
              </a:rPr>
              <a:t>п</a:t>
            </a:r>
            <a:r>
              <a:rPr lang="ru-RU" sz="2400" b="1" i="1" dirty="0">
                <a:solidFill>
                  <a:srgbClr val="800000"/>
                </a:solidFill>
                <a:latin typeface="Georgia" pitchFamily="18" charset="0"/>
              </a:rPr>
              <a:t> - угольник</a:t>
            </a: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1331913" y="4221163"/>
            <a:ext cx="423862" cy="423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7" y="267"/>
              </a:cxn>
            </a:cxnLst>
            <a:rect l="0" t="0" r="r" b="b"/>
            <a:pathLst>
              <a:path w="267" h="267">
                <a:moveTo>
                  <a:pt x="0" y="0"/>
                </a:moveTo>
                <a:lnTo>
                  <a:pt x="267" y="26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592" y="4653136"/>
            <a:ext cx="2808288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 dirty="0">
                <a:latin typeface="Georgia" pitchFamily="18" charset="0"/>
              </a:rPr>
              <a:t>Угол правильного</a:t>
            </a:r>
          </a:p>
          <a:p>
            <a:pPr algn="ctr"/>
            <a:r>
              <a:rPr lang="ru-RU" sz="2000" b="1" i="1" dirty="0" err="1">
                <a:latin typeface="Georgia" pitchFamily="18" charset="0"/>
              </a:rPr>
              <a:t>п</a:t>
            </a:r>
            <a:r>
              <a:rPr lang="ru-RU" sz="2000" b="1" i="1" dirty="0">
                <a:latin typeface="Georgia" pitchFamily="18" charset="0"/>
              </a:rPr>
              <a:t> – угольника (</a:t>
            </a:r>
            <a:r>
              <a:rPr lang="el-GR" sz="2000" b="1" i="1" dirty="0">
                <a:latin typeface="Georgia" pitchFamily="18" charset="0"/>
              </a:rPr>
              <a:t>α</a:t>
            </a:r>
            <a:r>
              <a:rPr lang="ru-RU" sz="2000" b="1" i="1" baseline="-25000" dirty="0" err="1">
                <a:latin typeface="Georgia" pitchFamily="18" charset="0"/>
              </a:rPr>
              <a:t>п</a:t>
            </a:r>
            <a:r>
              <a:rPr lang="ru-RU" sz="2000" b="1" i="1" dirty="0">
                <a:latin typeface="Georgia" pitchFamily="18" charset="0"/>
              </a:rPr>
              <a:t>)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08038" y="4216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1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288" y="3141663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2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339975" y="4221163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п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843808" y="2492896"/>
            <a:ext cx="59666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1. Сумма  всех  углов  правильного</a:t>
            </a:r>
          </a:p>
          <a:p>
            <a:r>
              <a:rPr lang="ru-RU" sz="2400" b="1" i="1" dirty="0" err="1">
                <a:latin typeface="Georgia" pitchFamily="18" charset="0"/>
              </a:rPr>
              <a:t>п</a:t>
            </a:r>
            <a:r>
              <a:rPr lang="ru-RU" sz="2400" b="1" i="1" dirty="0">
                <a:latin typeface="Georgia" pitchFamily="18" charset="0"/>
              </a:rPr>
              <a:t> – угольника:</a:t>
            </a:r>
          </a:p>
          <a:p>
            <a:endParaRPr lang="ru-RU" sz="2400" b="1" i="1" dirty="0">
              <a:latin typeface="Georgia" pitchFamily="18" charset="0"/>
            </a:endParaRPr>
          </a:p>
          <a:p>
            <a:endParaRPr lang="ru-RU" sz="2400" b="1" i="1" dirty="0" smtClean="0">
              <a:latin typeface="Georgia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348038" y="4167188"/>
            <a:ext cx="52752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2. </a:t>
            </a:r>
            <a:r>
              <a:rPr lang="ru-RU" sz="2000" b="1" i="1" dirty="0">
                <a:latin typeface="Georgia" pitchFamily="18" charset="0"/>
              </a:rPr>
              <a:t>Формула  для  вычисления</a:t>
            </a:r>
          </a:p>
          <a:p>
            <a:r>
              <a:rPr lang="ru-RU" sz="2000" b="1" i="1" dirty="0">
                <a:latin typeface="Georgia" pitchFamily="18" charset="0"/>
              </a:rPr>
              <a:t>угла  </a:t>
            </a:r>
            <a:r>
              <a:rPr lang="ru-RU" sz="2000" b="1" i="1" dirty="0" err="1">
                <a:latin typeface="Georgia" pitchFamily="18" charset="0"/>
              </a:rPr>
              <a:t>а</a:t>
            </a:r>
            <a:r>
              <a:rPr lang="ru-RU" sz="2000" b="1" i="1" baseline="-25000" dirty="0" err="1">
                <a:latin typeface="Georgia" pitchFamily="18" charset="0"/>
              </a:rPr>
              <a:t>п</a:t>
            </a:r>
            <a:r>
              <a:rPr lang="ru-RU" sz="2000" b="1" i="1" dirty="0">
                <a:latin typeface="Georgia" pitchFamily="18" charset="0"/>
              </a:rPr>
              <a:t>  правильного</a:t>
            </a:r>
          </a:p>
          <a:p>
            <a:r>
              <a:rPr lang="ru-RU" sz="2000" b="1" i="1" dirty="0" err="1">
                <a:latin typeface="Georgia" pitchFamily="18" charset="0"/>
              </a:rPr>
              <a:t>п</a:t>
            </a:r>
            <a:r>
              <a:rPr lang="ru-RU" sz="2000" b="1" i="1" dirty="0">
                <a:latin typeface="Georgia" pitchFamily="18" charset="0"/>
              </a:rPr>
              <a:t> – угольника :</a:t>
            </a:r>
          </a:p>
        </p:txBody>
      </p:sp>
      <p:graphicFrame>
        <p:nvGraphicFramePr>
          <p:cNvPr id="16" name="Object 19"/>
          <p:cNvGraphicFramePr>
            <a:graphicFrameLocks noChangeAspect="1"/>
          </p:cNvGraphicFramePr>
          <p:nvPr/>
        </p:nvGraphicFramePr>
        <p:xfrm>
          <a:off x="5292080" y="5229200"/>
          <a:ext cx="3390900" cy="1347787"/>
        </p:xfrm>
        <a:graphic>
          <a:graphicData uri="http://schemas.openxmlformats.org/presentationml/2006/ole">
            <p:oleObj spid="_x0000_s89091" name="Формула" r:id="rId4" imgW="990360" imgH="393480" progId="Equation.3">
              <p:embed/>
            </p:oleObj>
          </a:graphicData>
        </a:graphic>
      </p:graphicFrame>
      <p:sp>
        <p:nvSpPr>
          <p:cNvPr id="18" name="Arc 24"/>
          <p:cNvSpPr>
            <a:spLocks/>
          </p:cNvSpPr>
          <p:nvPr/>
        </p:nvSpPr>
        <p:spPr bwMode="auto">
          <a:xfrm flipH="1">
            <a:off x="1908175" y="3933825"/>
            <a:ext cx="576263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1692275" y="42211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87624" y="3645024"/>
            <a:ext cx="758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latin typeface="Georgia" pitchFamily="18" charset="0"/>
              </a:rPr>
              <a:t>а</a:t>
            </a:r>
            <a:r>
              <a:rPr lang="ru-RU" i="1" baseline="-25000" dirty="0" err="1" smtClean="0">
                <a:latin typeface="Georgia" pitchFamily="18" charset="0"/>
              </a:rPr>
              <a:t>п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12" idx="3"/>
            <a:endCxn id="14" idx="1"/>
          </p:cNvCxnSpPr>
          <p:nvPr/>
        </p:nvCxnSpPr>
        <p:spPr bwMode="auto">
          <a:xfrm flipV="1">
            <a:off x="874713" y="3277726"/>
            <a:ext cx="1969095" cy="62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899592" y="3356992"/>
            <a:ext cx="1609055" cy="10250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4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4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44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94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44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80"/>
                            </p:stCondLst>
                            <p:childTnLst>
                              <p:par>
                                <p:cTn id="7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83568" y="404664"/>
            <a:ext cx="6264696" cy="5482952"/>
          </a:xfrm>
        </p:spPr>
        <p:txBody>
          <a:bodyPr/>
          <a:lstStyle/>
          <a:p>
            <a:r>
              <a:rPr lang="ru-RU" sz="2400" b="1" i="1" u="sng" dirty="0" smtClean="0">
                <a:latin typeface="Georgia" pitchFamily="18" charset="0"/>
              </a:rPr>
              <a:t>Выберите  правильное  утверждение.</a:t>
            </a:r>
          </a:p>
          <a:p>
            <a:endParaRPr lang="ru-RU" sz="2400" b="1" i="1" u="sng" dirty="0" smtClean="0"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1.  </a:t>
            </a:r>
            <a:r>
              <a:rPr lang="ru-RU" sz="2400" b="1" i="1" dirty="0" smtClean="0">
                <a:solidFill>
                  <a:schemeClr val="tx2"/>
                </a:solidFill>
                <a:latin typeface="Georgia" pitchFamily="18" charset="0"/>
              </a:rPr>
              <a:t>Многоугольник  является   правильным,  если  он  выпуклый  и  все  его  стороны  равны.</a:t>
            </a:r>
          </a:p>
          <a:p>
            <a:endParaRPr lang="ru-RU" sz="2400" b="1" i="1" dirty="0" smtClean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rgbClr val="DD031D"/>
                </a:solidFill>
                <a:latin typeface="Georgia" pitchFamily="18" charset="0"/>
              </a:rPr>
              <a:t>2.  </a:t>
            </a:r>
            <a:r>
              <a:rPr lang="ru-RU" sz="2400" b="1" i="1" dirty="0" smtClean="0">
                <a:solidFill>
                  <a:srgbClr val="663526"/>
                </a:solidFill>
                <a:latin typeface="Georgia" pitchFamily="18" charset="0"/>
              </a:rPr>
              <a:t>Любой  равносторонний  треугольник  является  правильным.</a:t>
            </a:r>
          </a:p>
          <a:p>
            <a:endParaRPr lang="ru-RU" sz="2400" b="1" i="1" dirty="0" smtClean="0">
              <a:solidFill>
                <a:srgbClr val="663526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rgbClr val="0DC10D"/>
                </a:solidFill>
                <a:latin typeface="Georgia" pitchFamily="18" charset="0"/>
              </a:rPr>
              <a:t>3.  </a:t>
            </a:r>
            <a:r>
              <a:rPr lang="ru-RU" sz="2400" b="1" i="1" dirty="0" smtClean="0">
                <a:solidFill>
                  <a:srgbClr val="36632D"/>
                </a:solidFill>
                <a:latin typeface="Georgia" pitchFamily="18" charset="0"/>
              </a:rPr>
              <a:t>Любой  четырехугольник  с  равными  сторонами  является  правильным.</a:t>
            </a:r>
            <a:endParaRPr lang="ru-RU" sz="2400" b="1" i="1" dirty="0">
              <a:solidFill>
                <a:srgbClr val="0DC10D"/>
              </a:solidFill>
              <a:latin typeface="Georgia" pitchFamily="18" charset="0"/>
            </a:endParaRP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818188" y="332656"/>
            <a:ext cx="3325812" cy="4751387"/>
            <a:chOff x="105" y="845"/>
            <a:chExt cx="2095" cy="2993"/>
          </a:xfrm>
        </p:grpSpPr>
        <p:pic>
          <p:nvPicPr>
            <p:cNvPr id="5" name="Picture 147" descr="MCj0434389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" y="845"/>
              <a:ext cx="2095" cy="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WordArt 148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-1152264">
              <a:off x="604" y="1299"/>
              <a:ext cx="31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  <p:sp>
          <p:nvSpPr>
            <p:cNvPr id="9" name="WordArt 149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7" y="1208"/>
              <a:ext cx="317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  <p:sp>
          <p:nvSpPr>
            <p:cNvPr id="10" name="WordArt 150">
              <a:hlinkClick r:id="rId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1619180">
              <a:off x="1285" y="1344"/>
              <a:ext cx="31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Georgia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Тест 1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827584" y="1628799"/>
            <a:ext cx="8065591" cy="8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Как вы думаете,  какие  геометрические  фигуры, показанные  на  рисунке, являются  правильными  </a:t>
            </a:r>
            <a:r>
              <a:rPr kumimoji="1" lang="ru-RU" sz="2400" i="1" kern="0" dirty="0" smtClean="0">
                <a:solidFill>
                  <a:schemeClr val="tx1"/>
                </a:solidFill>
                <a:latin typeface="Georgia" pitchFamily="18" charset="0"/>
              </a:rPr>
              <a:t>м</a:t>
            </a:r>
            <a:r>
              <a:rPr kumimoji="1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ногоугольниками</a:t>
            </a:r>
            <a:r>
              <a:rPr kumimoji="1" lang="en-US" sz="2400" i="1" kern="0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  <a:endParaRPr kumimoji="1" lang="ru-RU" sz="2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55650" y="3141663"/>
            <a:ext cx="1800225" cy="7921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076825" y="3357563"/>
            <a:ext cx="2952750" cy="647700"/>
          </a:xfrm>
          <a:prstGeom prst="parallelogram">
            <a:avLst>
              <a:gd name="adj" fmla="val 113971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020272" y="5157192"/>
            <a:ext cx="1657350" cy="122396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292080" y="5517232"/>
            <a:ext cx="1081088" cy="1008063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4859338" y="4437063"/>
            <a:ext cx="1944687" cy="720725"/>
          </a:xfrm>
          <a:prstGeom prst="pentagon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835696" y="4293096"/>
            <a:ext cx="1439863" cy="1296987"/>
          </a:xfrm>
          <a:prstGeom prst="star5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2987675" y="5157788"/>
            <a:ext cx="1439863" cy="1368425"/>
          </a:xfrm>
          <a:prstGeom prst="diamond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843213" y="2997200"/>
            <a:ext cx="1438275" cy="1223963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11560" y="5085184"/>
            <a:ext cx="1439862" cy="1439862"/>
          </a:xfrm>
          <a:prstGeom prst="octagon">
            <a:avLst>
              <a:gd name="adj" fmla="val 2928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11188" y="35734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1.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372200" y="5949280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2.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835696" y="4221088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3.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596188" y="2852738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4.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643438" y="422116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5.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123728" y="6093296"/>
            <a:ext cx="48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6.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8388424" y="48691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7.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779838" y="2997200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8.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995738" y="6092825"/>
            <a:ext cx="48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9.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219700" y="3429000"/>
            <a:ext cx="3568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Почему указанные  </a:t>
            </a:r>
          </a:p>
          <a:p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многоугольники </a:t>
            </a:r>
          </a:p>
          <a:p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правильные?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4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4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4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44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64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84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4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24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44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/>
      <p:bldP spid="17" grpId="1"/>
      <p:bldP spid="18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3" grpId="0"/>
      <p:bldP spid="23" grpId="1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Тетрадь.pot">
  <a:themeElements>
    <a:clrScheme name="Тетрадь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2070</TotalTime>
  <Words>660</Words>
  <Application>Microsoft Office PowerPoint</Application>
  <PresentationFormat>Экран (4:3)</PresentationFormat>
  <Paragraphs>135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Тетрадь.pot</vt:lpstr>
      <vt:lpstr>Формула</vt:lpstr>
      <vt:lpstr>Слайд 1</vt:lpstr>
      <vt:lpstr>Девиз урока:</vt:lpstr>
      <vt:lpstr>Вспомним</vt:lpstr>
      <vt:lpstr>Слайд 4</vt:lpstr>
      <vt:lpstr>Правильный многоугольник.</vt:lpstr>
      <vt:lpstr>Цели урока: </vt:lpstr>
      <vt:lpstr>Слайд 7</vt:lpstr>
      <vt:lpstr>Слайд 8</vt:lpstr>
      <vt:lpstr>Слайд 9</vt:lpstr>
      <vt:lpstr>Тест 2</vt:lpstr>
      <vt:lpstr>Тест 3</vt:lpstr>
      <vt:lpstr>Из истории</vt:lpstr>
      <vt:lpstr>Паркеты из правильных             многоугольников</vt:lpstr>
      <vt:lpstr>Правильные многоугольники  в природе</vt:lpstr>
      <vt:lpstr>ПРАВИЛЬНЫЕ МНОГОУГОЛЬНИКИ В ПРИРОДЕ </vt:lpstr>
      <vt:lpstr>Слайд 16</vt:lpstr>
      <vt:lpstr>Слайд 17</vt:lpstr>
      <vt:lpstr>Домашнее  задание: п.105,  №№ 1082;  1129.</vt:lpstr>
      <vt:lpstr>Комментарий  к  домашнему  заданию: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user6</dc:creator>
  <cp:lastModifiedBy>Admin</cp:lastModifiedBy>
  <cp:revision>84</cp:revision>
  <dcterms:created xsi:type="dcterms:W3CDTF">2001-06-14T04:48:17Z</dcterms:created>
  <dcterms:modified xsi:type="dcterms:W3CDTF">2013-12-20T08:26:13Z</dcterms:modified>
</cp:coreProperties>
</file>