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8" r:id="rId3"/>
    <p:sldId id="259" r:id="rId4"/>
    <p:sldId id="265" r:id="rId5"/>
    <p:sldId id="260" r:id="rId6"/>
    <p:sldId id="266" r:id="rId7"/>
    <p:sldId id="261" r:id="rId8"/>
    <p:sldId id="262" r:id="rId9"/>
    <p:sldId id="257" r:id="rId10"/>
    <p:sldId id="267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29D7"/>
    <a:srgbClr val="C123C5"/>
    <a:srgbClr val="0BD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60"/>
  </p:normalViewPr>
  <p:slideViewPr>
    <p:cSldViewPr>
      <p:cViewPr varScale="1">
        <p:scale>
          <a:sx n="111" d="100"/>
          <a:sy n="111" d="100"/>
        </p:scale>
        <p:origin x="-16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C35F8-1412-403F-8C9F-B460622BD7BA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33454-273A-4313-8E21-3D9AEF89F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44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33454-273A-4313-8E21-3D9AEF89F73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402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33454-273A-4313-8E21-3D9AEF89F73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915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C171867-07F6-40FD-B2B4-6BE4BB791382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FD8421F-C761-412B-93F7-D5A6BF6028BC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1867-07F6-40FD-B2B4-6BE4BB791382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421F-C761-412B-93F7-D5A6BF602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1867-07F6-40FD-B2B4-6BE4BB791382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421F-C761-412B-93F7-D5A6BF602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1867-07F6-40FD-B2B4-6BE4BB791382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421F-C761-412B-93F7-D5A6BF602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1867-07F6-40FD-B2B4-6BE4BB791382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421F-C761-412B-93F7-D5A6BF602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1867-07F6-40FD-B2B4-6BE4BB791382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421F-C761-412B-93F7-D5A6BF6028B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1867-07F6-40FD-B2B4-6BE4BB791382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421F-C761-412B-93F7-D5A6BF602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1867-07F6-40FD-B2B4-6BE4BB791382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421F-C761-412B-93F7-D5A6BF602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1867-07F6-40FD-B2B4-6BE4BB791382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421F-C761-412B-93F7-D5A6BF602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1867-07F6-40FD-B2B4-6BE4BB791382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421F-C761-412B-93F7-D5A6BF6028BC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1867-07F6-40FD-B2B4-6BE4BB791382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421F-C761-412B-93F7-D5A6BF602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C171867-07F6-40FD-B2B4-6BE4BB791382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FD8421F-C761-412B-93F7-D5A6BF6028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bestcrosswords.by/authors/%D0%A1%D0%B5%D1%80%D0%B3%D0%B5%D0%B9-%D0%97%D0%B0%D0%B9%D1%86%D0%B5%D0%B2/crosswords/" TargetMode="External"/><Relationship Id="rId3" Type="http://schemas.openxmlformats.org/officeDocument/2006/relationships/hyperlink" Target="http://www.myshared.ru/slide/105388/" TargetMode="External"/><Relationship Id="rId7" Type="http://schemas.openxmlformats.org/officeDocument/2006/relationships/hyperlink" Target="http://go.mail.ru/search_images?q=%D0%B3%D1%80%D1%83%D1%81%D1%82%D0%BD%D1%8B%D0%B9+%D1%81%D0%BC%D0%B0%D0%B9%D0%BB+%D0%BA%D0%B0%D1%80%D1%82%D0%B8%D0%BD%D0%BA%D0%B0#w=400&amp;h=333&amp;s=12660&amp;pic=http%3A%2F%2Favaqip.ru%2Fwp-content%2Fuploads%2F2013%2F03%2Fsmiles.jpg&amp;page=http%3A%2F%2Favaqip.ru%2F2013%2F03%2F12%2Fpechal-ny-e-kartinki-i-grustny-e-smajly-dlya-vy-razheniya-nastroeniya.html&amp;pretty=http%3A%2F%2Favaqip.ru&amp;descr=%3" TargetMode="External"/><Relationship Id="rId2" Type="http://schemas.openxmlformats.org/officeDocument/2006/relationships/hyperlink" Target="http://wallpaperscraft.ru/wallpaper/vzryv_svet_ten_temnyy_pogruzhenie_4700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fadogy.ru/tags/%F3%EB%FB%E1%EA%E0/" TargetMode="External"/><Relationship Id="rId11" Type="http://schemas.openxmlformats.org/officeDocument/2006/relationships/hyperlink" Target="http://smiles.33bru.com/smile.bereich101_0.html" TargetMode="External"/><Relationship Id="rId5" Type="http://schemas.openxmlformats.org/officeDocument/2006/relationships/hyperlink" Target="http://www.photoknopa.ru/vector-clipart/other-vector/1872-vektornye-smayliki-s-horoshim-i-plohim-nastroeniem.html" TargetMode="External"/><Relationship Id="rId10" Type="http://schemas.openxmlformats.org/officeDocument/2006/relationships/hyperlink" Target="http://go.mail.ru/search_images?q=%D1%81%D0%BC%D0%B0%D0%B9%D0%BB%D0%B8%D0%BA%D0%B8&amp;fr=web&amp;rch=l&amp;jsa=1#w=360&amp;h=270&amp;s=34953&amp;pic=http%3A%2F%2Fsdelaemblog.ru%2Fwp-content%2Fuploads%2F2012%2F10%2Fsmiles.png&amp;page=http%3A%2F%2Fsdelaemblog.ru%2Fsmajliki-wordpress%2F&amp;pretty=http%3A%2F%2Fsdelaemblog.ru&amp;descr=%D0%9A%D0%B0%D0%BA%20%D0%B2%D1%8B%D0%B2%D0%B5%D1%81%D1%82" TargetMode="External"/><Relationship Id="rId4" Type="http://schemas.openxmlformats.org/officeDocument/2006/relationships/hyperlink" Target="http://go.mail.ru/search_images?q=%D0%BF%D0%BB%D0%BE%D1%89%D0%B0%D0%B4%D0%B8%20%D1%87%D0%B5%D1%82%D1%8B%D1%80%D0%B5%D1%85%D1%83%D0%B3%D0%BE%D0%BB%D1%8C%D0%BD%D0%B8%D0%BA%D0%BE%D0%B2%20%D0%B2%20%D0%BA%D0%B0%D1%80%D1%82%D0%B8%D0%BD%D0%BA%D0%B0%D1%85&amp;fr=web&amp;rch=l&amp;jsa=1#w=450&amp;h=424&amp;s=44268&amp;pic=http%3A%2F%2Fi.i.ua%2Fphoto%2Fimages%2Fpic%2F1%2F3%2F3416931_6314f166.jpg&amp;page=http%3A%2F%2Fblog.i.ua%2Fuser%2F2031472%2F327917&amp;pretty=http%3A%2F%2Fblog.i.ua&amp;descr=%3Cb%3E%D0%9F%D0%BB%D0%BE%D1%89%D0%B0%D0%B4%D1%8C%3C%2Fb%3E%20%D0%A" TargetMode="External"/><Relationship Id="rId9" Type="http://schemas.openxmlformats.org/officeDocument/2006/relationships/hyperlink" Target="http://go.mail.ru/search_images?q=%D1%81%D0%BC%D0%B0%D0%B9%D0%BB%D0%B8%D0%BA%D0%B8&amp;fr=web&amp;rch=l&amp;jsa=1#w=500&amp;h=385&amp;s=697790&amp;pic=http%3A%2F%2Fwww.design-web.com.ua%2Fwp-content%2Fuploads%2F2010%2F09%2Fsmile.jpg&amp;page=http%3A%2F%2Fwww.design-web.com.ua%2Fcategory%2Favatarki%2F&amp;pretty=http%3A%2F%2Fdesign-web.com.ua&amp;descr=%D0%92%D0%B5%D0%BA%D1%82%D0%BE%D1%80%D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988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43415" y="1558249"/>
            <a:ext cx="6107762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Inflate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Площади </a:t>
            </a:r>
          </a:p>
          <a:p>
            <a:pPr algn="ctr"/>
            <a:r>
              <a:rPr lang="ru-RU" sz="5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четырехугольников</a:t>
            </a:r>
            <a:endParaRPr lang="ru-RU" sz="54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5342" y="3517276"/>
            <a:ext cx="4758354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ru-RU" sz="9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 задач</a:t>
            </a:r>
          </a:p>
          <a:p>
            <a:pPr algn="ctr"/>
            <a:r>
              <a:rPr lang="ru-RU" sz="9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 класс</a:t>
            </a:r>
            <a:endParaRPr lang="ru-RU" sz="9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17400" y="5265824"/>
            <a:ext cx="284244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Составитель : </a:t>
            </a:r>
            <a:r>
              <a:rPr lang="ru-RU" sz="1600" b="1" cap="none" spc="0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Турчина</a:t>
            </a:r>
            <a:r>
              <a:rPr lang="ru-RU" sz="1600" b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А.А. </a:t>
            </a:r>
          </a:p>
          <a:p>
            <a:pPr algn="ctr"/>
            <a:r>
              <a:rPr lang="ru-RU" sz="16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Учитель математики </a:t>
            </a:r>
            <a:endParaRPr lang="ru-RU" sz="1600" b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1600" b="1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sz="16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№60»</a:t>
            </a:r>
          </a:p>
        </p:txBody>
      </p:sp>
      <p:sp>
        <p:nvSpPr>
          <p:cNvPr id="8" name="Параллелограмм 7"/>
          <p:cNvSpPr/>
          <p:nvPr/>
        </p:nvSpPr>
        <p:spPr>
          <a:xfrm>
            <a:off x="7236296" y="908720"/>
            <a:ext cx="1106585" cy="720080"/>
          </a:xfrm>
          <a:prstGeom prst="parallelogram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Трапеция 8"/>
          <p:cNvSpPr/>
          <p:nvPr/>
        </p:nvSpPr>
        <p:spPr>
          <a:xfrm>
            <a:off x="6196549" y="260648"/>
            <a:ext cx="1183763" cy="648072"/>
          </a:xfrm>
          <a:prstGeom prst="trapezoid">
            <a:avLst>
              <a:gd name="adj" fmla="val 41954"/>
            </a:avLst>
          </a:prstGeom>
          <a:solidFill>
            <a:srgbClr val="D329D7"/>
          </a:solidFill>
          <a:ln>
            <a:solidFill>
              <a:srgbClr val="C123C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                                    </a:t>
            </a:r>
            <a:endParaRPr lang="ru-RU" dirty="0"/>
          </a:p>
        </p:txBody>
      </p:sp>
      <p:sp>
        <p:nvSpPr>
          <p:cNvPr id="10" name="Ромб 9"/>
          <p:cNvSpPr/>
          <p:nvPr/>
        </p:nvSpPr>
        <p:spPr>
          <a:xfrm>
            <a:off x="7915581" y="1627587"/>
            <a:ext cx="544852" cy="865309"/>
          </a:xfrm>
          <a:prstGeom prst="diamond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255951" y="2059635"/>
            <a:ext cx="648072" cy="64807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231097" y="1627587"/>
            <a:ext cx="1005199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05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5062" y="548680"/>
            <a:ext cx="7231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Домашнее задание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547091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D329D7"/>
                </a:solidFill>
                <a:latin typeface="Times New Roman" pitchFamily="18" charset="0"/>
                <a:cs typeface="Times New Roman" pitchFamily="18" charset="0"/>
              </a:rPr>
              <a:t>Повторить формулы площадей четырехугольника</a:t>
            </a:r>
          </a:p>
          <a:p>
            <a:pPr algn="ctr"/>
            <a:r>
              <a:rPr lang="ru-RU" dirty="0" smtClean="0">
                <a:solidFill>
                  <a:srgbClr val="D329D7"/>
                </a:solidFill>
                <a:latin typeface="Times New Roman" pitchFamily="18" charset="0"/>
                <a:cs typeface="Times New Roman" pitchFamily="18" charset="0"/>
              </a:rPr>
              <a:t>Решить задачи строки 3-4  № 2 и 3</a:t>
            </a:r>
            <a:endParaRPr lang="ru-RU" dirty="0">
              <a:solidFill>
                <a:srgbClr val="D329D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lenagold.narod.ru/fon/clipart/d/dom/domik8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190" y="3634144"/>
            <a:ext cx="2979922" cy="224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215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83470" y="2967334"/>
            <a:ext cx="6860938" cy="334198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Pour">
              <a:avLst>
                <a:gd name="adj1" fmla="val 21308698"/>
                <a:gd name="adj2" fmla="val 49581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урок!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492898"/>
            <a:ext cx="15121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952625"/>
            <a:ext cx="296227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440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792088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Использованный материал: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ru-RU" sz="1000" u="sng" dirty="0">
                <a:latin typeface="Times New Roman" pitchFamily="18" charset="0"/>
                <a:cs typeface="Times New Roman" pitchFamily="18" charset="0"/>
                <a:hlinkClick r:id="rId2"/>
              </a:rPr>
              <a:t>://wallpaperscraft.ru/wallpaper/vzryv_svet_ten_temnyy_pogruzhenie_47007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- фоны на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презентацию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ru-RU" sz="1000" u="sng" dirty="0">
                <a:latin typeface="Times New Roman" pitchFamily="18" charset="0"/>
                <a:cs typeface="Times New Roman" pitchFamily="18" charset="0"/>
                <a:hlinkClick r:id="rId3"/>
              </a:rPr>
              <a:t>://www.myshared.ru/slide/105388/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- задача на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закрепление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0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ru-RU" sz="1000" u="sng" dirty="0">
                <a:latin typeface="Times New Roman" pitchFamily="18" charset="0"/>
                <a:cs typeface="Times New Roman" pitchFamily="18" charset="0"/>
                <a:hlinkClick r:id="rId4"/>
              </a:rPr>
              <a:t>://go.mail.ru/search_images?q=%D0%BF%D0%BB%D0%BE%D1%89%D0%B0%D0%B4%D0%B8%20%D1%87%D0%B5%D1%82%D1%8B%D1%80%D0%B5%D1%85%D1%83%D0%B3%D0%BE%D0%BB%D1%8C%D0%BD%D0%B8%D0%BA%D0%BE%D0%B2%20%D0%B2%20%D0%BA%D0%B0%D1%80%D1%82%D0%B8%D0%BD%D0%BA%D0%B0%D1%85&amp;fr=web&amp;rch=l&amp;jsa=1#w=450&amp;h=424&amp;s=44268&amp;pic=http%3A%2F%2Fi.i.ua%2Fphoto%2Fimages%2Fpic%2F1%2F3%2F3416931_6314f166.jpg&amp;page=http%3A%2F%2Fblog.i.ua%2Fuser%2F2031472%2F327917&amp;pretty=http%3A%2F%2Fblog.i.ua&amp;descr=%3Cb%3E%D0%9F%D0%BB%D0%BE%D1%89%D0%B0%D0%B4%D1%8C%3C%2Fb%3E%20%D0%A2%D0%A0%D0%95%D0%A3%D0%93%D0%9E%D0%9B%D0%AC%D0%9D%D0%98%D0%9A%D0%90%20(%3F)%20%7C%20%D0%B7%D0%B0%D0%B4%D0%B0%D1%87%D0%B8%20%7C%20%D0%BF%D1%80%D0%B8%D0%BA%D0%BE%D0%BB%20%7C...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 – задачи по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чертежам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0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</a:t>
            </a:r>
            <a:r>
              <a:rPr lang="ru-RU" sz="1000" u="sng" dirty="0">
                <a:latin typeface="Times New Roman" pitchFamily="18" charset="0"/>
                <a:cs typeface="Times New Roman" pitchFamily="18" charset="0"/>
                <a:hlinkClick r:id="rId5"/>
              </a:rPr>
              <a:t>://www.photoknopa.ru/vector-clipart/other-vector/1872-vektornye-smayliki-s-horoshim-i-plohim-nastroeniem.html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- печальный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смайлик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0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</a:t>
            </a:r>
            <a:r>
              <a:rPr lang="ru-RU" sz="1000" u="sng" dirty="0">
                <a:latin typeface="Times New Roman" pitchFamily="18" charset="0"/>
                <a:cs typeface="Times New Roman" pitchFamily="18" charset="0"/>
                <a:hlinkClick r:id="rId6"/>
              </a:rPr>
              <a:t>://alfadogy.ru/tags/%F3%EB%FB%E1%EA%E0/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- счастливый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смайлик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10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http</a:t>
            </a:r>
            <a:r>
              <a:rPr lang="ru-RU" sz="1000" u="sng" dirty="0">
                <a:latin typeface="Times New Roman" pitchFamily="18" charset="0"/>
                <a:cs typeface="Times New Roman" pitchFamily="18" charset="0"/>
                <a:hlinkClick r:id="rId7"/>
              </a:rPr>
              <a:t>://go.mail.ru/search_images?q=%D0%B3%D1%80%D1%83%D1%81%D1%82%D0%BD%D1%8B%D0%B9+%D1%81%D0%BC%D0%B0%D0%B9%D0%BB+%</a:t>
            </a:r>
            <a:r>
              <a:rPr lang="ru-RU" sz="10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D0%BA%D0%B0%D1%80%D1%82%D0%B8%D0%BD%D0%BA%D0%B0#w=400&amp;h=333&amp;s=12660&amp;pic=http%3A%2F%2Favaqip.ru%2Fwp-content%2Fuploads%2F2013%2F03%2Fsmiles.jpg&amp;page=http%3A%2F%2Favaqip.ru%2F2013%2F03%2F12%2Fpechal-ny-e-kartinki-i-grustny-e-smajly-dlya-vy-razheniya </a:t>
            </a:r>
            <a:r>
              <a:rPr lang="ru-RU" sz="1000" u="sng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nastroeniya.html&amp;pretty</a:t>
            </a:r>
            <a:r>
              <a:rPr lang="ru-RU" sz="10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=http%3A%2F%2Favaqip.ru&amp;descr</a:t>
            </a:r>
            <a:r>
              <a:rPr lang="ru-RU" sz="1000" u="sng" dirty="0">
                <a:latin typeface="Times New Roman" pitchFamily="18" charset="0"/>
                <a:cs typeface="Times New Roman" pitchFamily="18" charset="0"/>
                <a:hlinkClick r:id="rId7"/>
              </a:rPr>
              <a:t>=%3Cb%3E%D0%9F%D0%B5%D1%87%D0%B0%D0%BB%D1%8C%D0%BD%D1%8B%D0%B5%3C%2Fb%3E%20%3Cb%3E%D0%BA%D0%B0%D1%80%D1%82%D0%B8%D0%BD%D0%BA%D0%B8%3C%2Fb%3E%20%D0%B8%20%3Cb%3E%D0%B3%D1%80%D1%83%D1%81%D1%82%D0%BD%D1%8B%D0%B5%3C%2Fb%3E%20%3Cb%3E%D1%81%D0%BC%D0%B0%D0%B9%D0%BB%D1%8B%3C%2Fb%3E%20%D0%B4%D0%BB%D1%8F...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– грустный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смайлик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000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http</a:t>
            </a:r>
            <a:r>
              <a:rPr lang="ru-RU" sz="1000" u="sng" dirty="0">
                <a:latin typeface="Times New Roman" pitchFamily="18" charset="0"/>
                <a:cs typeface="Times New Roman" pitchFamily="18" charset="0"/>
                <a:hlinkClick r:id="rId8"/>
              </a:rPr>
              <a:t>://bestcrosswords.by/authors/%D0%A1%D0%B5%D1%80%D0%B3%D0%B5%D0%B9-%D0%97%D0%B0%D0%B9%D1%86%D0%B5%D0%B2/crosswords/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-  картинка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кроссворд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1000" u="sng" dirty="0" smtClean="0">
                <a:latin typeface="Times New Roman" pitchFamily="18" charset="0"/>
                <a:cs typeface="Times New Roman" pitchFamily="18" charset="0"/>
                <a:hlinkClick r:id="rId9"/>
              </a:rPr>
              <a:t>http</a:t>
            </a:r>
            <a:r>
              <a:rPr lang="ru-RU" sz="1000" u="sng" dirty="0">
                <a:latin typeface="Times New Roman" pitchFamily="18" charset="0"/>
                <a:cs typeface="Times New Roman" pitchFamily="18" charset="0"/>
                <a:hlinkClick r:id="rId9"/>
              </a:rPr>
              <a:t>://go.mail.ru/search_images?q=%D1%81%D0%BC%D0%B0%D0%B9%D0%BB%D0%B8%D0%BA%D0%B8&amp;fr=web&amp;rch=l&amp;jsa=1#w=500&amp;h=385&amp;s=697790&amp;pic=http%3A%2F%2Fwww.design-web.com.ua%2Fwp-content%2Fuploads%2F2010%2F09%2Fsmile.jpg&amp;page=http%3A%2F%2Fwww.design-web.com.ua%2Fcategory%2Favatarki%2F&amp;pretty=http%3A%2F%2Fdesign-web.com.ua&amp;descr=%D0%92%D0%B5%D0%BA%D1%82%D0%BE%D1%80%D0%BD%D1%8B%D0%B5%20%3Cb%3E%D1%81%D0%BC%D0%B0%D0%B9%D0%BB%D0%B8%D0%BA%D0%B8%3C%2Fb%3E%20%7C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смайлики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1000" u="sng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</a:t>
            </a:r>
            <a:r>
              <a:rPr lang="ru-RU" sz="1000" u="sng" dirty="0">
                <a:latin typeface="Times New Roman" pitchFamily="18" charset="0"/>
                <a:cs typeface="Times New Roman" pitchFamily="18" charset="0"/>
                <a:hlinkClick r:id="rId10"/>
              </a:rPr>
              <a:t>://go.mail.ru/search_images?q=%D1%81%D0%BC%D0%B0%D0%B9%D0%BB%D0%B8%D0%BA%D0%B8&amp;fr=web&amp;rch=l&amp;jsa=1#w=360&amp;h=270&amp;s=34953&amp;pic=http%3A%2F%2Fsdelaemblog.ru%2Fwp-content%2Fuploads%2F2012%2F10%2Fsmiles.png&amp;page=http%3A%2F%2Fsdelaemblog.ru%2Fsmajliki-wordpress%2F&amp;pretty=http%3A%2F%2Fsdelaemblog.ru&amp;descr=%D0%9A%D0%B0%D0%BA%20%D0%B2%D1%8B%D0%B2%D0%B5%D1%81%D1%82%D0%B8%20%3Cb%3E%D1%81%D0%BC%D0%B0%D0%B9%D0%BB%D0%B8%D0%BA%D0%B8%3C%2Fb%3E%20wordpress%3F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смайл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вопросом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000" u="sng" dirty="0" smtClean="0">
                <a:latin typeface="Times New Roman" pitchFamily="18" charset="0"/>
                <a:cs typeface="Times New Roman" pitchFamily="18" charset="0"/>
                <a:hlinkClick r:id="rId11"/>
              </a:rPr>
              <a:t>http</a:t>
            </a:r>
            <a:r>
              <a:rPr lang="ru-RU" sz="1000" u="sng" dirty="0">
                <a:latin typeface="Times New Roman" pitchFamily="18" charset="0"/>
                <a:cs typeface="Times New Roman" pitchFamily="18" charset="0"/>
                <a:hlinkClick r:id="rId11"/>
              </a:rPr>
              <a:t>://smiles.33bru.com/smile.bereich101_0.html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- подмигивающий смайлик</a:t>
            </a:r>
          </a:p>
          <a:p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47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91680" y="620688"/>
            <a:ext cx="5616624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Решим </a:t>
            </a:r>
          </a:p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россворд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составим ключевые слова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63679" y="2967335"/>
            <a:ext cx="7016664" cy="258532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 слов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составим эпиграф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 нашему уроку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80" y="404664"/>
            <a:ext cx="1395348" cy="1282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87" name="Picture 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128" y="404664"/>
            <a:ext cx="1368151" cy="136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008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484784"/>
            <a:ext cx="8177239" cy="34163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Математику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нельзя изучать,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наблюдая,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как это делает сосед!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5733256"/>
            <a:ext cx="368824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err="1"/>
              <a:t>Нивен</a:t>
            </a:r>
            <a:r>
              <a:rPr lang="ru-RU" sz="2800" b="1" dirty="0"/>
              <a:t> </a:t>
            </a:r>
            <a:r>
              <a:rPr lang="ru-RU" sz="2800" b="1" dirty="0" err="1"/>
              <a:t>Айвен</a:t>
            </a:r>
            <a:r>
              <a:rPr lang="ru-RU" sz="2800" b="1" dirty="0"/>
              <a:t> </a:t>
            </a:r>
            <a:endParaRPr lang="ru-RU" sz="2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79" y="548680"/>
            <a:ext cx="1383937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2744"/>
            <a:ext cx="1358564" cy="184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9" y="5161888"/>
            <a:ext cx="1337888" cy="100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25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83336" y="271681"/>
            <a:ext cx="65373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Устно повторяем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9904" y="1412776"/>
            <a:ext cx="65373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Нахожу пару по лицу, встаю в круг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Внутрь круга – четные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Вне круга – нечетные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Поворачиваюсь налево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Слушаю вопрос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Отвечаю и шагаю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Перехожу  к новому партнеру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Слушаю вопрос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Обдумываю ответ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Отвечаю партнеру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347864" y="4365104"/>
            <a:ext cx="1872208" cy="2016224"/>
          </a:xfrm>
          <a:prstGeom prst="ellipse">
            <a:avLst/>
          </a:prstGeom>
          <a:noFill/>
          <a:scene3d>
            <a:camera prst="orthographicFront"/>
            <a:lightRig rig="threePt" dir="t"/>
          </a:scene3d>
          <a:sp3d contourW="127000"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3995936" y="4275098"/>
            <a:ext cx="648072" cy="2340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5148064" y="5013176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210546" y="5071591"/>
            <a:ext cx="27463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Стрелка вправо 35"/>
          <p:cNvSpPr/>
          <p:nvPr/>
        </p:nvSpPr>
        <p:spPr>
          <a:xfrm rot="10800000">
            <a:off x="3956128" y="6264317"/>
            <a:ext cx="648072" cy="2340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95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36964" y="260648"/>
            <a:ext cx="90733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Решу 4 задачи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думаю-пишу-обсуждаю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204864"/>
            <a:ext cx="1944216" cy="37548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№1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Смежные стороны параллелограмма равны 12 см и 14 см, а его острый угол равен 30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Найдите площадь параллелограмма.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2195105"/>
            <a:ext cx="1627894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№3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Сторона ромба равна 10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диагонали равны 10 и 12 м. Найдите высоту ромба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4867" y="2195105"/>
            <a:ext cx="1440160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№2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Найдите площадь фигуры строчка 4 №1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(на распечатках)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48264" y="2195105"/>
            <a:ext cx="1509402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№4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Найдите площадь фигуры строчка 2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№1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(на распечатках)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9612" y="6038855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84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00103" y="587727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80112" y="6038855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70917" y="5877271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123C5"/>
                </a:solidFill>
                <a:latin typeface="Times New Roman" pitchFamily="18" charset="0"/>
                <a:cs typeface="Times New Roman" pitchFamily="18" charset="0"/>
              </a:rPr>
              <a:t>144</a:t>
            </a:r>
            <a:endParaRPr lang="ru-RU" sz="2000" b="1" dirty="0">
              <a:solidFill>
                <a:srgbClr val="C123C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01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3140968"/>
            <a:ext cx="6279481" cy="2540741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D329D7"/>
                </a:solidFill>
              </a:rPr>
              <a:t> Закройте глаза, расслабьте тело,</a:t>
            </a:r>
          </a:p>
          <a:p>
            <a:r>
              <a:rPr lang="ru-RU" b="1" dirty="0">
                <a:solidFill>
                  <a:srgbClr val="D329D7"/>
                </a:solidFill>
              </a:rPr>
              <a:t>  Представьте – вы птицы, вы вдруг полетели!</a:t>
            </a:r>
          </a:p>
          <a:p>
            <a:r>
              <a:rPr lang="ru-RU" b="1" dirty="0">
                <a:solidFill>
                  <a:srgbClr val="D329D7"/>
                </a:solidFill>
              </a:rPr>
              <a:t>  Теперь в океане дельфином плывете,</a:t>
            </a:r>
          </a:p>
          <a:p>
            <a:r>
              <a:rPr lang="ru-RU" b="1" dirty="0">
                <a:solidFill>
                  <a:srgbClr val="D329D7"/>
                </a:solidFill>
              </a:rPr>
              <a:t>  Теперь в саду яблоки спелые рвете.  </a:t>
            </a:r>
          </a:p>
          <a:p>
            <a:r>
              <a:rPr lang="ru-RU" b="1" dirty="0">
                <a:solidFill>
                  <a:srgbClr val="D329D7"/>
                </a:solidFill>
              </a:rPr>
              <a:t>  Налево, направо, вокруг посмотрели,</a:t>
            </a:r>
          </a:p>
          <a:p>
            <a:r>
              <a:rPr lang="ru-RU" b="1" dirty="0">
                <a:solidFill>
                  <a:srgbClr val="D329D7"/>
                </a:solidFill>
              </a:rPr>
              <a:t>Открыли глаза, и снова за дело!</a:t>
            </a:r>
          </a:p>
          <a:p>
            <a:endParaRPr lang="ru-RU" b="1" dirty="0">
              <a:solidFill>
                <a:srgbClr val="D329D7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196752"/>
            <a:ext cx="7661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Динамическая пауза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7933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71960" y="188640"/>
            <a:ext cx="6756978" cy="27392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Самостоятельная </a:t>
            </a:r>
          </a:p>
          <a:p>
            <a:pPr algn="ctr"/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</a:rPr>
              <a:t>р</a:t>
            </a:r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</a:rPr>
              <a:t>абота</a:t>
            </a:r>
          </a:p>
          <a:p>
            <a:pPr algn="ctr"/>
            <a:r>
              <a:rPr lang="ru-RU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123C5"/>
                </a:solidFill>
              </a:rPr>
              <a:t>д</a:t>
            </a:r>
            <a:r>
              <a:rPr lang="ru-RU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123C5"/>
                </a:solidFill>
                <a:effectLst/>
              </a:rPr>
              <a:t>умаю-пишу-проверяю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123C5"/>
                </a:solidFill>
                <a:effectLst/>
              </a:rPr>
              <a:t> по эталону</a:t>
            </a:r>
            <a:endParaRPr lang="ru-RU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123C5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929987"/>
            <a:ext cx="136815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№1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Найдите площадь фигуры  строчка 3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2929987"/>
            <a:ext cx="18002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№2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Найдите площадь равнобокой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тарпеции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 основаниями 10 и 5 см, боковой стороной 8 см и углом при основании 30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4008" y="2929987"/>
            <a:ext cx="2016224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№3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Найдите площадь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12     6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араллелограмм 7"/>
          <p:cNvSpPr/>
          <p:nvPr/>
        </p:nvSpPr>
        <p:spPr>
          <a:xfrm>
            <a:off x="5220072" y="3717032"/>
            <a:ext cx="1296144" cy="57606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endCxn id="8" idx="5"/>
          </p:cNvCxnSpPr>
          <p:nvPr/>
        </p:nvCxnSpPr>
        <p:spPr>
          <a:xfrm flipH="1" flipV="1">
            <a:off x="5292080" y="4005064"/>
            <a:ext cx="108012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5292080" y="4005064"/>
            <a:ext cx="45719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757315" y="3946296"/>
            <a:ext cx="3960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12</a:t>
            </a:r>
            <a:endParaRPr lang="ru-RU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7020272" y="2927851"/>
            <a:ext cx="1584176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№4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Найдите площадь фигуры строчка 6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№2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(на распечатках)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86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78029" y="260648"/>
            <a:ext cx="2787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Эталон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9553" y="1101377"/>
                <a:ext cx="8352928" cy="766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                          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№1                                 </a:t>
                </a:r>
              </a:p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                            Это трапеция=&gt;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𝑆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∗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h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;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a=5, b=6, h= 8 =&gt;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𝑆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5+6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∗8=</m:t>
                    </m:r>
                    <m:r>
                      <a:rPr lang="en-US" b="0" i="1" smtClean="0">
                        <a:solidFill>
                          <a:srgbClr val="C123C5"/>
                        </a:solidFill>
                        <a:latin typeface="Cambria Math"/>
                        <a:cs typeface="Times New Roman" pitchFamily="18" charset="0"/>
                      </a:rPr>
                      <m:t>44</m:t>
                    </m:r>
                  </m:oMath>
                </a14:m>
                <a:endParaRPr lang="ru-RU" dirty="0">
                  <a:solidFill>
                    <a:srgbClr val="C123C5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3" y="1101377"/>
                <a:ext cx="8352928" cy="766813"/>
              </a:xfrm>
              <a:prstGeom prst="rect">
                <a:avLst/>
              </a:prstGeom>
              <a:blipFill rotWithShape="1">
                <a:blip r:embed="rId3"/>
                <a:stretch>
                  <a:fillRect t="-4000" b="-48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 descr="http://im6-tub-ru.yandex.net/i?id=245103146-00-72&amp;n=2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93" y="1153815"/>
            <a:ext cx="1164001" cy="119506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71601" y="2329427"/>
                <a:ext cx="7920880" cy="794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№2  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                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Это трапеция =&gt;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𝑆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∗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h</m:t>
                    </m:r>
                  </m:oMath>
                </a14:m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;  </a:t>
                </a: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a=9, b=10, h=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  <a:cs typeface="Times New Roman" pitchFamily="18" charset="0"/>
                      </a:rPr>
                      <m:t>∗4=2</m:t>
                    </m:r>
                  </m:oMath>
                </a14:m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  (</a:t>
                </a:r>
                <a:r>
                  <a:rPr lang="ru-RU" sz="1400" dirty="0" smtClean="0">
                    <a:latin typeface="Times New Roman" pitchFamily="18" charset="0"/>
                    <a:cs typeface="Times New Roman" pitchFamily="18" charset="0"/>
                  </a:rPr>
                  <a:t> свойству угла</a:t>
                </a:r>
                <a:endParaRPr lang="en-US" sz="1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                             </a:t>
                </a:r>
                <a:r>
                  <a:rPr lang="ru-RU" sz="1400" dirty="0" smtClean="0">
                    <a:latin typeface="Times New Roman" pitchFamily="18" charset="0"/>
                    <a:cs typeface="Times New Roman" pitchFamily="18" charset="0"/>
                  </a:rPr>
                  <a:t>        в 30</a:t>
                </a: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º </a:t>
                </a:r>
                <a:r>
                  <a:rPr lang="ru-RU" sz="1400" dirty="0" smtClean="0">
                    <a:latin typeface="Times New Roman" pitchFamily="18" charset="0"/>
                    <a:cs typeface="Times New Roman" pitchFamily="18" charset="0"/>
                  </a:rPr>
                  <a:t> в прямоугольном треугольнике) </a:t>
                </a: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=&gt;</a:t>
                </a:r>
                <a:r>
                  <a:rPr lang="ru-RU" sz="1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  <a:cs typeface="Times New Roman" pitchFamily="18" charset="0"/>
                      </a:rPr>
                      <m:t>𝑆</m:t>
                    </m:r>
                    <m:r>
                      <a:rPr lang="en-US" sz="1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  <a:cs typeface="Times New Roman" pitchFamily="18" charset="0"/>
                          </a:rPr>
                          <m:t>9+10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sz="1400" b="0" i="1" smtClean="0">
                        <a:latin typeface="Cambria Math"/>
                        <a:cs typeface="Times New Roman" pitchFamily="18" charset="0"/>
                      </a:rPr>
                      <m:t>∗2=</m:t>
                    </m:r>
                    <m:r>
                      <a:rPr lang="en-US" sz="1400" b="0" i="1" smtClean="0">
                        <a:solidFill>
                          <a:srgbClr val="C123C5"/>
                        </a:solidFill>
                        <a:latin typeface="Cambria Math"/>
                        <a:cs typeface="Times New Roman" pitchFamily="18" charset="0"/>
                      </a:rPr>
                      <m:t>19</m:t>
                    </m:r>
                  </m:oMath>
                </a14:m>
                <a:endParaRPr lang="ru-RU" sz="1400" dirty="0">
                  <a:solidFill>
                    <a:srgbClr val="C123C5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1" y="2329427"/>
                <a:ext cx="7920880" cy="794448"/>
              </a:xfrm>
              <a:prstGeom prst="rect">
                <a:avLst/>
              </a:prstGeom>
              <a:blipFill rotWithShape="1">
                <a:blip r:embed="rId5"/>
                <a:stretch>
                  <a:fillRect l="-615" b="-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Трапеция 7"/>
          <p:cNvSpPr/>
          <p:nvPr/>
        </p:nvSpPr>
        <p:spPr>
          <a:xfrm>
            <a:off x="591329" y="2726651"/>
            <a:ext cx="1683416" cy="692926"/>
          </a:xfrm>
          <a:prstGeom prst="trapezoi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544811" y="2482464"/>
            <a:ext cx="2226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01362" y="3392945"/>
            <a:ext cx="4217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80722" y="3356992"/>
            <a:ext cx="1948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Дуга 13"/>
          <p:cNvSpPr/>
          <p:nvPr/>
        </p:nvSpPr>
        <p:spPr>
          <a:xfrm rot="17922385">
            <a:off x="1975642" y="3408477"/>
            <a:ext cx="372106" cy="1440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991432" y="3177501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800" b="1" dirty="0" smtClean="0">
                <a:latin typeface="Times New Roman" pitchFamily="18" charset="0"/>
                <a:cs typeface="Times New Roman" pitchFamily="18" charset="0"/>
              </a:rPr>
              <a:t>º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083040" y="2726651"/>
            <a:ext cx="0" cy="666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010870" y="3347226"/>
            <a:ext cx="7666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767423" y="2885610"/>
            <a:ext cx="6546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70048" y="3618602"/>
                <a:ext cx="76328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№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                      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Это параллелограмм =&gt;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𝑆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∗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h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;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a=6(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т.к. у </a:t>
                </a:r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параллелогр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                            </a:t>
                </a:r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противополож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тороны равны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h=12   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=&gt;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𝑆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=6∗12=72</m:t>
                    </m:r>
                  </m:oMath>
                </a14:m>
                <a:endParaRPr lang="ru-RU" dirty="0">
                  <a:solidFill>
                    <a:srgbClr val="C123C5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048" y="3618602"/>
                <a:ext cx="7632848" cy="646331"/>
              </a:xfrm>
              <a:prstGeom prst="rect">
                <a:avLst/>
              </a:prstGeom>
              <a:blipFill rotWithShape="1">
                <a:blip r:embed="rId6"/>
                <a:stretch>
                  <a:fillRect l="-639" t="-4717" r="-160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Параллелограмм 28"/>
          <p:cNvSpPr/>
          <p:nvPr/>
        </p:nvSpPr>
        <p:spPr>
          <a:xfrm>
            <a:off x="809165" y="3988756"/>
            <a:ext cx="1406120" cy="56677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551792" y="3703128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45811" y="4264933"/>
            <a:ext cx="4578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 flipV="1">
            <a:off x="879805" y="4243157"/>
            <a:ext cx="1166006" cy="2833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916924" y="4275708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1181009" y="4578980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70391" y="4794424"/>
                <a:ext cx="8222089" cy="906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№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  Это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ромба =&gt;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ru-RU" b="0" i="1" smtClean="0">
                            <a:latin typeface="Cambria Math"/>
                            <a:cs typeface="Times New Roman" pitchFamily="18" charset="0"/>
                          </a:rPr>
                          <m:t>.б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  <a:cs typeface="Times New Roman" pitchFamily="18" charset="0"/>
                          </a:rPr>
                          <m:t>2.м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  <a:cs typeface="Times New Roman" pitchFamily="18" charset="0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  <a:cs typeface="Times New Roman" pitchFamily="18" charset="0"/>
                              </a:rPr>
                              <m:t>4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𝒅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b="1" i="1" smtClean="0">
                        <a:latin typeface="Cambria Math"/>
                        <a:cs typeface="Times New Roman" pitchFamily="18" charset="0"/>
                      </a:rPr>
                      <m:t>𝟏𝟖</m:t>
                    </m:r>
                    <m:r>
                      <a:rPr lang="en-US" b="1" i="1" smtClean="0">
                        <a:latin typeface="Cambria Math"/>
                        <a:cs typeface="Times New Roman" pitchFamily="18" charset="0"/>
                      </a:rPr>
                      <m:t>, </m:t>
                    </m:r>
                    <m:sSub>
                      <m:sSubPr>
                        <m:ctrlP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𝒅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b="1" i="1" smtClean="0">
                        <a:latin typeface="Cambria Math"/>
                        <a:cs typeface="Times New Roman" pitchFamily="18" charset="0"/>
                      </a:rPr>
                      <m:t>𝟏𝟖</m:t>
                    </m:r>
                    <m:r>
                      <a:rPr lang="en-US" b="1" i="1" smtClean="0">
                        <a:latin typeface="Cambria Math"/>
                        <a:cs typeface="Times New Roman" pitchFamily="18" charset="0"/>
                      </a:rPr>
                      <m:t>, </m:t>
                    </m:r>
                    <m:sSub>
                      <m:sSubPr>
                        <m:ctrlP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𝒅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b>
                    </m:sSub>
                    <m:r>
                      <a:rPr lang="en-US" b="1" i="1" smtClean="0">
                        <a:latin typeface="Cambria Math"/>
                        <a:cs typeface="Times New Roman" pitchFamily="18" charset="0"/>
                      </a:rPr>
                      <m:t>=                </m:t>
                    </m:r>
                    <m:r>
                      <a:rPr lang="en-US" b="1" i="1" smtClean="0">
                        <a:latin typeface="Cambria Math"/>
                        <a:cs typeface="Times New Roman" pitchFamily="18" charset="0"/>
                      </a:rPr>
                      <m:t>𝟔</m:t>
                    </m:r>
                    <m:r>
                      <a:rPr lang="en-US" b="1" i="1" smtClean="0">
                        <a:latin typeface="Cambria Math"/>
                        <a:cs typeface="Times New Roman" pitchFamily="18" charset="0"/>
                      </a:rPr>
                      <m:t>, </m:t>
                    </m:r>
                    <m:sSub>
                      <m:sSubPr>
                        <m:ctrlP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𝒅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sub>
                    </m:sSub>
                    <m:r>
                      <a:rPr lang="en-US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b="1" i="1" smtClean="0">
                        <a:latin typeface="Cambria Math"/>
                        <a:cs typeface="Times New Roman" pitchFamily="18" charset="0"/>
                      </a:rPr>
                      <m:t>𝟔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=&gt;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</m:e>
                      <m:sub/>
                    </m:sSub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ru-RU" b="0" i="1" smtClean="0">
                            <a:latin typeface="Cambria Math"/>
                            <a:cs typeface="Times New Roman" pitchFamily="18" charset="0"/>
                          </a:rPr>
                          <m:t>.б</m:t>
                        </m:r>
                      </m:sub>
                    </m:sSub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  <a:cs typeface="Times New Roman" pitchFamily="18" charset="0"/>
                          </a:rPr>
                          <m:t>2.м</m:t>
                        </m:r>
                      </m:sub>
                    </m:sSub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b="0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18∗18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6∗6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=162−18=</m:t>
                    </m:r>
                    <m:r>
                      <a:rPr lang="en-US" b="0" i="1" smtClean="0">
                        <a:solidFill>
                          <a:srgbClr val="C123C5"/>
                        </a:solidFill>
                        <a:latin typeface="Cambria Math"/>
                        <a:cs typeface="Times New Roman" pitchFamily="18" charset="0"/>
                      </a:rPr>
                      <m:t>144</m:t>
                    </m:r>
                  </m:oMath>
                </a14:m>
                <a:endParaRPr lang="ru-RU" b="1" dirty="0">
                  <a:solidFill>
                    <a:srgbClr val="C123C5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391" y="4794424"/>
                <a:ext cx="8222089" cy="906017"/>
              </a:xfrm>
              <a:prstGeom prst="rect">
                <a:avLst/>
              </a:prstGeom>
              <a:blipFill rotWithShape="1">
                <a:blip r:embed="rId7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371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7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200043"/>
            <a:ext cx="10302876" cy="234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370918" y="260648"/>
            <a:ext cx="44021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Оцени себя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81682" y="3686400"/>
            <a:ext cx="1924050" cy="1724025"/>
          </a:xfrm>
          <a:prstGeom prst="rect">
            <a:avLst/>
          </a:prstGeom>
          <a:solidFill>
            <a:srgbClr val="2BE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17986" y="3642359"/>
            <a:ext cx="1924050" cy="17240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339394" y="3642358"/>
            <a:ext cx="1924050" cy="1724025"/>
          </a:xfrm>
          <a:prstGeom prst="rect">
            <a:avLst/>
          </a:prstGeom>
          <a:solidFill>
            <a:srgbClr val="E329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87623" y="378326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понял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5420" y="3718825"/>
            <a:ext cx="1656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Есть вопросы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3327" y="3697608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Вопросов море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700" y="4365104"/>
            <a:ext cx="944559" cy="86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240" y="4504371"/>
            <a:ext cx="953542" cy="793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085" y="4528605"/>
            <a:ext cx="1042425" cy="781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-13356" y="5683314"/>
            <a:ext cx="92047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C123C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Приклей </a:t>
            </a:r>
            <a:r>
              <a:rPr lang="ru-RU" sz="5400" b="1" dirty="0" err="1" smtClean="0">
                <a:ln w="11430"/>
                <a:solidFill>
                  <a:srgbClr val="C123C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стикер</a:t>
            </a:r>
            <a:r>
              <a:rPr lang="ru-RU" sz="5400" b="1" dirty="0" smtClean="0">
                <a:ln w="11430"/>
                <a:solidFill>
                  <a:srgbClr val="C123C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доску</a:t>
            </a:r>
            <a:endParaRPr lang="ru-RU" sz="5400" b="1" cap="none" spc="0" dirty="0">
              <a:ln w="11430"/>
              <a:solidFill>
                <a:srgbClr val="C123C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794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600</TotalTime>
  <Words>590</Words>
  <Application>Microsoft Office PowerPoint</Application>
  <PresentationFormat>Экран (4:3)</PresentationFormat>
  <Paragraphs>112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30</cp:revision>
  <dcterms:created xsi:type="dcterms:W3CDTF">2013-12-08T05:20:49Z</dcterms:created>
  <dcterms:modified xsi:type="dcterms:W3CDTF">2013-12-15T21:32:35Z</dcterms:modified>
</cp:coreProperties>
</file>