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6ABF-4E21-42E5-ABF5-0AEB4972C3CA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C4732-001C-4A5F-AD61-D85BEFFB72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6ABF-4E21-42E5-ABF5-0AEB4972C3CA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C4732-001C-4A5F-AD61-D85BEFFB72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6ABF-4E21-42E5-ABF5-0AEB4972C3CA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C4732-001C-4A5F-AD61-D85BEFFB72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6ABF-4E21-42E5-ABF5-0AEB4972C3CA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C4732-001C-4A5F-AD61-D85BEFFB72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6ABF-4E21-42E5-ABF5-0AEB4972C3CA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C4732-001C-4A5F-AD61-D85BEFFB72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6ABF-4E21-42E5-ABF5-0AEB4972C3CA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C4732-001C-4A5F-AD61-D85BEFFB72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6ABF-4E21-42E5-ABF5-0AEB4972C3CA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C4732-001C-4A5F-AD61-D85BEFFB72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6ABF-4E21-42E5-ABF5-0AEB4972C3CA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C4732-001C-4A5F-AD61-D85BEFFB72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6ABF-4E21-42E5-ABF5-0AEB4972C3CA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C4732-001C-4A5F-AD61-D85BEFFB72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6ABF-4E21-42E5-ABF5-0AEB4972C3CA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C4732-001C-4A5F-AD61-D85BEFFB72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6ABF-4E21-42E5-ABF5-0AEB4972C3CA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C4732-001C-4A5F-AD61-D85BEFFB72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46ABF-4E21-42E5-ABF5-0AEB4972C3CA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C4732-001C-4A5F-AD61-D85BEFFB725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78581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214422"/>
            <a:ext cx="6400800" cy="442437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Урок геометрии </a:t>
            </a:r>
          </a:p>
          <a:p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 класс</a:t>
            </a:r>
          </a:p>
          <a:p>
            <a:endParaRPr lang="ru-RU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Презентация подготовлена учителем математики </a:t>
            </a:r>
          </a:p>
          <a:p>
            <a:pPr algn="l"/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МБОУ ГСОШ Кондратьевой Ю.А.</a:t>
            </a:r>
            <a:endParaRPr lang="ru-RU" sz="1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6"/>
            <a:ext cx="7772400" cy="1500198"/>
          </a:xfrm>
        </p:spPr>
        <p:txBody>
          <a:bodyPr>
            <a:noAutofit/>
          </a:bodyPr>
          <a:lstStyle/>
          <a:p>
            <a:r>
              <a:rPr lang="ru-RU" sz="3600" dirty="0" smtClean="0"/>
              <a:t>Оцените </a:t>
            </a:r>
            <a:r>
              <a:rPr lang="ru-RU" sz="3600" dirty="0"/>
              <a:t>свою работу на уроке с помощью фраз:</a:t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714488"/>
            <a:ext cx="6400800" cy="3924312"/>
          </a:xfrm>
        </p:spPr>
        <p:txBody>
          <a:bodyPr/>
          <a:lstStyle/>
          <a:p>
            <a:pPr algn="l"/>
            <a:r>
              <a:rPr lang="ru-RU" dirty="0">
                <a:solidFill>
                  <a:schemeClr val="tx1"/>
                </a:solidFill>
              </a:rPr>
              <a:t>-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Сегодня на уроке я научился ….</a:t>
            </a:r>
          </a:p>
          <a:p>
            <a:pPr algn="l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-Я получил возможность научиться…</a:t>
            </a:r>
          </a:p>
          <a:p>
            <a:pPr algn="l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Я пока еще не умею ….</a:t>
            </a:r>
          </a:p>
          <a:p>
            <a:pPr algn="l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Я стал лучше понимать…. </a:t>
            </a:r>
          </a:p>
          <a:p>
            <a:pPr algn="l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Мне было сложно…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643073"/>
          </a:xfrm>
        </p:spPr>
        <p:txBody>
          <a:bodyPr/>
          <a:lstStyle/>
          <a:p>
            <a:r>
              <a:rPr lang="ru-RU" dirty="0" smtClean="0"/>
              <a:t>Спасибо за урок</a:t>
            </a:r>
            <a:endParaRPr lang="ru-RU" dirty="0"/>
          </a:p>
        </p:txBody>
      </p:sp>
      <p:grpSp>
        <p:nvGrpSpPr>
          <p:cNvPr id="4" name="Группа 7"/>
          <p:cNvGrpSpPr>
            <a:grpSpLocks noGrp="1"/>
          </p:cNvGrpSpPr>
          <p:nvPr>
            <p:ph type="subTitle" idx="1"/>
          </p:nvPr>
        </p:nvGrpSpPr>
        <p:grpSpPr bwMode="auto">
          <a:xfrm>
            <a:off x="2857488" y="2286000"/>
            <a:ext cx="3571900" cy="3352800"/>
            <a:chOff x="714348" y="714356"/>
            <a:chExt cx="3000396" cy="2857520"/>
          </a:xfrm>
        </p:grpSpPr>
        <p:sp>
          <p:nvSpPr>
            <p:cNvPr id="5" name="Овал 4"/>
            <p:cNvSpPr/>
            <p:nvPr/>
          </p:nvSpPr>
          <p:spPr>
            <a:xfrm>
              <a:off x="714348" y="714356"/>
              <a:ext cx="3000396" cy="2857520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6" name="Дуга 5"/>
            <p:cNvSpPr/>
            <p:nvPr/>
          </p:nvSpPr>
          <p:spPr>
            <a:xfrm rot="5460000">
              <a:off x="1732505" y="1821489"/>
              <a:ext cx="877894" cy="1213168"/>
            </a:xfrm>
            <a:prstGeom prst="arc">
              <a:avLst>
                <a:gd name="adj1" fmla="val 16200000"/>
                <a:gd name="adj2" fmla="val 5320643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 rot="5400000">
              <a:off x="1606743" y="1750981"/>
              <a:ext cx="500065" cy="162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5400000">
              <a:off x="2179175" y="1749394"/>
              <a:ext cx="500067" cy="162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1"/>
          <p:cNvGrpSpPr>
            <a:grpSpLocks/>
          </p:cNvGrpSpPr>
          <p:nvPr/>
        </p:nvGrpSpPr>
        <p:grpSpPr bwMode="auto">
          <a:xfrm>
            <a:off x="500034" y="571480"/>
            <a:ext cx="3455987" cy="1614499"/>
            <a:chOff x="428625" y="2143125"/>
            <a:chExt cx="3455988" cy="1614488"/>
          </a:xfrm>
        </p:grpSpPr>
        <p:sp>
          <p:nvSpPr>
            <p:cNvPr id="3" name="AutoShape 4"/>
            <p:cNvSpPr>
              <a:spLocks noChangeArrowheads="1"/>
            </p:cNvSpPr>
            <p:nvPr/>
          </p:nvSpPr>
          <p:spPr bwMode="auto">
            <a:xfrm>
              <a:off x="428625" y="2143125"/>
              <a:ext cx="3455988" cy="1223911"/>
            </a:xfrm>
            <a:prstGeom prst="parallelogram">
              <a:avLst>
                <a:gd name="adj" fmla="val 70593"/>
              </a:avLst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" name="Text Box 5"/>
            <p:cNvSpPr txBox="1">
              <a:spLocks noChangeArrowheads="1"/>
            </p:cNvSpPr>
            <p:nvPr/>
          </p:nvSpPr>
          <p:spPr bwMode="auto">
            <a:xfrm>
              <a:off x="1785947" y="3357520"/>
              <a:ext cx="500066" cy="4000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 i="1">
                  <a:latin typeface="Times New Roman" pitchFamily="18" charset="0"/>
                </a:rPr>
                <a:t>11</a:t>
              </a:r>
            </a:p>
          </p:txBody>
        </p:sp>
        <p:sp>
          <p:nvSpPr>
            <p:cNvPr id="5" name="Line 6"/>
            <p:cNvSpPr>
              <a:spLocks noChangeShapeType="1"/>
            </p:cNvSpPr>
            <p:nvPr/>
          </p:nvSpPr>
          <p:spPr bwMode="auto">
            <a:xfrm>
              <a:off x="1292225" y="2143125"/>
              <a:ext cx="0" cy="1223911"/>
            </a:xfrm>
            <a:prstGeom prst="line">
              <a:avLst/>
            </a:prstGeom>
            <a:noFill/>
            <a:ln w="25400">
              <a:solidFill>
                <a:srgbClr val="CC33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Text Box 7"/>
            <p:cNvSpPr txBox="1">
              <a:spLocks noChangeArrowheads="1"/>
            </p:cNvSpPr>
            <p:nvPr/>
          </p:nvSpPr>
          <p:spPr bwMode="auto">
            <a:xfrm>
              <a:off x="1219200" y="2503473"/>
              <a:ext cx="360362" cy="3968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 i="1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1147762" y="3224167"/>
              <a:ext cx="144462" cy="14286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4214810" y="571480"/>
            <a:ext cx="1214437" cy="28575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857620" y="1785926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714876" y="3500438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500826" y="642918"/>
            <a:ext cx="1357322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000892" y="2071678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Блок-схема: процесс 26"/>
          <p:cNvSpPr/>
          <p:nvPr/>
        </p:nvSpPr>
        <p:spPr>
          <a:xfrm>
            <a:off x="5572132" y="5643578"/>
            <a:ext cx="1357322" cy="6126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Блок-схема: процесс 27"/>
          <p:cNvSpPr/>
          <p:nvPr/>
        </p:nvSpPr>
        <p:spPr>
          <a:xfrm rot="5400000">
            <a:off x="6115064" y="4814894"/>
            <a:ext cx="914400" cy="71438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6858016" y="5357826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072066" y="5786454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357950" y="4286256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715008" y="5286388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 rot="5400000">
            <a:off x="642910" y="5000636"/>
            <a:ext cx="11430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1214414" y="5572140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 flipH="1" flipV="1">
            <a:off x="750067" y="3964785"/>
            <a:ext cx="92869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1214414" y="3500438"/>
            <a:ext cx="14287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16200000" flipH="1">
            <a:off x="2035951" y="4107661"/>
            <a:ext cx="2071702" cy="857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071670" y="5643578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53" name="TextBox 52"/>
          <p:cNvSpPr txBox="1"/>
          <p:nvPr/>
        </p:nvSpPr>
        <p:spPr>
          <a:xfrm>
            <a:off x="3214678" y="4357694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12</a:t>
            </a:r>
            <a:endParaRPr lang="ru-RU" dirty="0"/>
          </a:p>
        </p:txBody>
      </p:sp>
      <p:sp>
        <p:nvSpPr>
          <p:cNvPr id="54" name="TextBox 53"/>
          <p:cNvSpPr txBox="1"/>
          <p:nvPr/>
        </p:nvSpPr>
        <p:spPr>
          <a:xfrm>
            <a:off x="1785918" y="3143248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55" name="TextBox 54"/>
          <p:cNvSpPr txBox="1"/>
          <p:nvPr/>
        </p:nvSpPr>
        <p:spPr>
          <a:xfrm>
            <a:off x="714348" y="414338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14300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Тема урока: </a:t>
            </a:r>
            <a:br>
              <a:rPr lang="ru-RU" dirty="0" smtClean="0"/>
            </a:br>
            <a:r>
              <a:rPr lang="ru-RU" dirty="0" smtClean="0"/>
              <a:t>площадь треугольника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000240"/>
            <a:ext cx="6400800" cy="3638560"/>
          </a:xfrm>
        </p:spPr>
        <p:txBody>
          <a:bodyPr/>
          <a:lstStyle/>
          <a:p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вывести формулу, доказать ее, научиться ее применять при решении задач.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285883"/>
          </a:xfrm>
        </p:spPr>
        <p:txBody>
          <a:bodyPr/>
          <a:lstStyle/>
          <a:p>
            <a:r>
              <a:rPr lang="ru-RU" dirty="0" smtClean="0"/>
              <a:t>Задание группам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857364"/>
            <a:ext cx="6400800" cy="3781436"/>
          </a:xfrm>
        </p:spPr>
        <p:txBody>
          <a:bodyPr/>
          <a:lstStyle/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Обсудите </a:t>
            </a:r>
            <a:r>
              <a:rPr lang="ru-RU" dirty="0">
                <a:solidFill>
                  <a:schemeClr val="tx1"/>
                </a:solidFill>
              </a:rPr>
              <a:t>в группах в течении 2 мин </a:t>
            </a:r>
            <a:r>
              <a:rPr lang="ru-RU" dirty="0" smtClean="0">
                <a:solidFill>
                  <a:schemeClr val="tx1"/>
                </a:solidFill>
              </a:rPr>
              <a:t> и составьте </a:t>
            </a:r>
            <a:r>
              <a:rPr lang="ru-RU" dirty="0">
                <a:solidFill>
                  <a:schemeClr val="tx1"/>
                </a:solidFill>
              </a:rPr>
              <a:t>план сегодняшнего </a:t>
            </a:r>
            <a:r>
              <a:rPr lang="ru-RU" dirty="0" smtClean="0">
                <a:solidFill>
                  <a:schemeClr val="tx1"/>
                </a:solidFill>
              </a:rPr>
              <a:t>урока.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>
            <a:off x="857224" y="1214422"/>
            <a:ext cx="2857520" cy="2057408"/>
          </a:xfrm>
          <a:prstGeom prst="triangle">
            <a:avLst>
              <a:gd name="adj" fmla="val 69964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4" name="Прямая соединительная линия 3"/>
          <p:cNvCxnSpPr>
            <a:stCxn id="2" idx="0"/>
            <a:endCxn id="2" idx="3"/>
          </p:cNvCxnSpPr>
          <p:nvPr/>
        </p:nvCxnSpPr>
        <p:spPr>
          <a:xfrm rot="16200000" flipH="1">
            <a:off x="1827756" y="2243126"/>
            <a:ext cx="20574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42910" y="3214686"/>
            <a:ext cx="341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14744" y="3143248"/>
            <a:ext cx="346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643174" y="928670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43174" y="3286124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500694" y="1071546"/>
            <a:ext cx="2286016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АС =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a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основание</a:t>
            </a:r>
          </a:p>
          <a:p>
            <a:pPr>
              <a:spcBef>
                <a:spcPct val="50000"/>
              </a:spcBef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ВН=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h 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высота</a:t>
            </a:r>
            <a:endParaRPr lang="ru-RU" dirty="0"/>
          </a:p>
        </p:txBody>
      </p:sp>
      <p:graphicFrame>
        <p:nvGraphicFramePr>
          <p:cNvPr id="44034" name="Object 10"/>
          <p:cNvGraphicFramePr>
            <a:graphicFrameLocks noChangeAspect="1"/>
          </p:cNvGraphicFramePr>
          <p:nvPr/>
        </p:nvGraphicFramePr>
        <p:xfrm>
          <a:off x="2928938" y="4357688"/>
          <a:ext cx="3357562" cy="1679575"/>
        </p:xfrm>
        <a:graphic>
          <a:graphicData uri="http://schemas.openxmlformats.org/presentationml/2006/ole">
            <p:oleObj spid="_x0000_s22530" name="Формула" r:id="rId3" imgW="571320" imgH="393480" progId="Equation.3">
              <p:embed/>
            </p:oleObj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785918" y="357166"/>
            <a:ext cx="53578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Площадь треугольника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17" descr="Описание: http://festival.1september.ru/articles/515147/img2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857232"/>
            <a:ext cx="7286676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571503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142984"/>
            <a:ext cx="6400800" cy="4714908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Дано: АЕ=2, Е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=2,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С=3,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BD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=3</a:t>
            </a:r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/>
          </a:p>
          <a:p>
            <a:endParaRPr lang="ru-RU" sz="1400" dirty="0" smtClean="0"/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Найдите площади всех треугольников изображенных на рисунке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10800000" flipV="1">
            <a:off x="2571736" y="1857364"/>
            <a:ext cx="1857388" cy="15716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6200000" flipH="1">
            <a:off x="4357686" y="1928802"/>
            <a:ext cx="1571636" cy="14287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0800000">
            <a:off x="2571736" y="3429000"/>
            <a:ext cx="328614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3643306" y="2643182"/>
            <a:ext cx="157163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3214678" y="2214554"/>
            <a:ext cx="1571636" cy="857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357422" y="3286124"/>
            <a:ext cx="341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5786446" y="3214686"/>
            <a:ext cx="346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4286248" y="1571612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4286248" y="342900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3357554" y="342900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000131"/>
          </a:xfrm>
        </p:spPr>
        <p:txBody>
          <a:bodyPr>
            <a:norm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Проверьте себя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500174"/>
            <a:ext cx="6400800" cy="413862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ABC=10,5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ABD=6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BDC=4,5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ABE=3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EBD=3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BEC=7,5</a:t>
            </a:r>
          </a:p>
          <a:p>
            <a:pPr algn="l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571635"/>
          </a:xfrm>
        </p:spPr>
        <p:txBody>
          <a:bodyPr/>
          <a:lstStyle/>
          <a:p>
            <a:r>
              <a:rPr lang="ru-RU" dirty="0" smtClean="0"/>
              <a:t>Решите задачу самостоятельно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071678"/>
            <a:ext cx="6400800" cy="3567122"/>
          </a:xfrm>
        </p:spPr>
        <p:txBody>
          <a:bodyPr>
            <a:normAutofit fontScale="92500"/>
          </a:bodyPr>
          <a:lstStyle/>
          <a:p>
            <a:pPr lvl="0" algn="l"/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яхты два паруса: грот и стаксель. Оба паруса имеют форму прямоугольного треугольника. У грота катеты имеют длину 3 м и 5 м, у стакселя катеты имеют длину 1,5 м и 4 м. Сколько квадратных метров парусины потребуется для изготовления этих парусов?</a:t>
            </a:r>
          </a:p>
          <a:p>
            <a:pPr algn="l"/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358</TotalTime>
  <Words>204</Words>
  <Application>Microsoft Office PowerPoint</Application>
  <PresentationFormat>Экран (4:3)</PresentationFormat>
  <Paragraphs>68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Тема Office</vt:lpstr>
      <vt:lpstr>Формула</vt:lpstr>
      <vt:lpstr>Слайд 1</vt:lpstr>
      <vt:lpstr>Слайд 2</vt:lpstr>
      <vt:lpstr>Тема урока:  площадь треугольника</vt:lpstr>
      <vt:lpstr>Задание группам</vt:lpstr>
      <vt:lpstr>Слайд 5</vt:lpstr>
      <vt:lpstr>Слайд 6</vt:lpstr>
      <vt:lpstr>Слайд 7</vt:lpstr>
      <vt:lpstr>Проверьте себя</vt:lpstr>
      <vt:lpstr>Решите задачу самостоятельно</vt:lpstr>
      <vt:lpstr>Оцените свою работу на уроке с помощью фраз: </vt:lpstr>
      <vt:lpstr>Спасибо за урок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</dc:creator>
  <cp:lastModifiedBy>Андрей</cp:lastModifiedBy>
  <cp:revision>27</cp:revision>
  <dcterms:created xsi:type="dcterms:W3CDTF">2013-03-27T11:23:35Z</dcterms:created>
  <dcterms:modified xsi:type="dcterms:W3CDTF">2013-03-28T00:04:38Z</dcterms:modified>
</cp:coreProperties>
</file>