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2" r:id="rId3"/>
    <p:sldId id="275" r:id="rId4"/>
    <p:sldId id="262" r:id="rId5"/>
    <p:sldId id="264" r:id="rId6"/>
    <p:sldId id="258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08C77-8C93-4263-A9DA-0D56AE6B3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3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519113" y="269775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990099"/>
                </a:solidFill>
              </a:rPr>
              <a:t>Ответьте на вопросы</a:t>
            </a:r>
          </a:p>
        </p:txBody>
      </p:sp>
      <p:sp>
        <p:nvSpPr>
          <p:cNvPr id="24579" name="Содержимое 2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755650" y="1628775"/>
            <a:ext cx="6480175" cy="41148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00CC"/>
                </a:solidFill>
              </a:rPr>
              <a:t>Какой треугольник называется равнобедренным?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Какой треугольник называется равносторонним?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Является ли равносторонний треугольник равнобедренным?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Каким свойством обладают углы в равнобедренном треугольнике?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Каким свойством обладает медиана, проведённая к основанию равнобедренного треугольника</a:t>
            </a:r>
            <a:r>
              <a:rPr lang="en-US" dirty="0" smtClean="0">
                <a:solidFill>
                  <a:srgbClr val="0000CC"/>
                </a:solidFill>
              </a:rPr>
              <a:t>?</a:t>
            </a:r>
            <a:endParaRPr lang="ru-RU" dirty="0" smtClean="0">
              <a:solidFill>
                <a:srgbClr val="0000CC"/>
              </a:solidFill>
            </a:endParaRPr>
          </a:p>
        </p:txBody>
      </p:sp>
      <p:pic>
        <p:nvPicPr>
          <p:cNvPr id="5" name="Picture 56" descr="i?id=20447248-36-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r="12347"/>
          <a:stretch>
            <a:fillRect/>
          </a:stretch>
        </p:blipFill>
        <p:spPr bwMode="auto">
          <a:xfrm>
            <a:off x="7179492" y="1844824"/>
            <a:ext cx="1618432" cy="30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581" name="Прямая соединительная линия 59"/>
          <p:cNvCxnSpPr>
            <a:cxnSpLocks noChangeShapeType="1"/>
          </p:cNvCxnSpPr>
          <p:nvPr/>
        </p:nvCxnSpPr>
        <p:spPr bwMode="auto">
          <a:xfrm>
            <a:off x="3382963" y="6237288"/>
            <a:ext cx="5761037" cy="0"/>
          </a:xfrm>
          <a:prstGeom prst="line">
            <a:avLst/>
          </a:prstGeom>
          <a:noFill/>
          <a:ln w="15875" algn="ctr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2" name="Прямая соединительная линия 60"/>
          <p:cNvCxnSpPr>
            <a:cxnSpLocks noChangeShapeType="1"/>
          </p:cNvCxnSpPr>
          <p:nvPr/>
        </p:nvCxnSpPr>
        <p:spPr bwMode="auto">
          <a:xfrm>
            <a:off x="8893175" y="3500438"/>
            <a:ext cx="0" cy="30241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3" name="Овал 61"/>
          <p:cNvSpPr>
            <a:spLocks noChangeArrowheads="1"/>
          </p:cNvSpPr>
          <p:nvPr/>
        </p:nvSpPr>
        <p:spPr bwMode="auto">
          <a:xfrm>
            <a:off x="8748713" y="6092825"/>
            <a:ext cx="215900" cy="215900"/>
          </a:xfrm>
          <a:prstGeom prst="ellipse">
            <a:avLst/>
          </a:prstGeom>
          <a:solidFill>
            <a:schemeClr val="bg1"/>
          </a:solidFill>
          <a:ln w="12700" algn="ctr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91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6238" y="333375"/>
            <a:ext cx="5616575" cy="935038"/>
          </a:xfrm>
        </p:spPr>
        <p:txBody>
          <a:bodyPr/>
          <a:lstStyle/>
          <a:p>
            <a:r>
              <a:rPr lang="ru-RU" dirty="0" smtClean="0">
                <a:solidFill>
                  <a:srgbClr val="990099"/>
                </a:solidFill>
              </a:rPr>
              <a:t>    Тест</a:t>
            </a:r>
            <a:endParaRPr lang="ru-RU" sz="4800" dirty="0" smtClean="0">
              <a:solidFill>
                <a:srgbClr val="990099"/>
              </a:solidFill>
            </a:endParaRPr>
          </a:p>
        </p:txBody>
      </p:sp>
      <p:sp>
        <p:nvSpPr>
          <p:cNvPr id="3" name="Содержимое 2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755650" y="1484313"/>
            <a:ext cx="8137525" cy="424894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00CC"/>
                </a:solidFill>
              </a:rPr>
              <a:t>1. В равнобедренном треугольнике боковая сторона равна 9см, а основание 5см. Вычислите периметр треугольника.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00CC"/>
                </a:solidFill>
              </a:rPr>
              <a:t>2. В равнобедренном треугольнике основание равно 7см, а периметр равен 17см. Вычислите боковую сторону треугольника.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00CC"/>
                </a:solidFill>
              </a:rPr>
              <a:t>3. В равнобедренном треугольнике боковая сторона равна 6см, а периметр 22см. Вычислите основание треугольника.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00CC"/>
                </a:solidFill>
              </a:rPr>
              <a:t>4. В равностороннем треугольнике периметр равен 21см. Вычислите сторону треугольника.</a:t>
            </a:r>
          </a:p>
          <a:p>
            <a:endParaRPr lang="ru-RU" sz="2400" dirty="0" smtClean="0">
              <a:solidFill>
                <a:srgbClr val="0000CC"/>
              </a:solidFill>
            </a:endParaRPr>
          </a:p>
        </p:txBody>
      </p:sp>
      <p:pic>
        <p:nvPicPr>
          <p:cNvPr id="16389" name="Рисунок 4" descr="stud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8913"/>
            <a:ext cx="12763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437" name="Прямая соединительная линия 59"/>
          <p:cNvCxnSpPr>
            <a:cxnSpLocks noChangeShapeType="1"/>
          </p:cNvCxnSpPr>
          <p:nvPr/>
        </p:nvCxnSpPr>
        <p:spPr bwMode="auto">
          <a:xfrm>
            <a:off x="3382963" y="6237288"/>
            <a:ext cx="5761037" cy="0"/>
          </a:xfrm>
          <a:prstGeom prst="line">
            <a:avLst/>
          </a:prstGeom>
          <a:noFill/>
          <a:ln w="15875" algn="ctr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8" name="Прямая соединительная линия 60"/>
          <p:cNvCxnSpPr>
            <a:cxnSpLocks noChangeShapeType="1"/>
          </p:cNvCxnSpPr>
          <p:nvPr/>
        </p:nvCxnSpPr>
        <p:spPr bwMode="auto">
          <a:xfrm>
            <a:off x="8893175" y="3500438"/>
            <a:ext cx="0" cy="3024187"/>
          </a:xfrm>
          <a:prstGeom prst="line">
            <a:avLst/>
          </a:prstGeom>
          <a:noFill/>
          <a:ln w="12700" algn="ctr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9" name="Овал 61"/>
          <p:cNvSpPr>
            <a:spLocks noChangeArrowheads="1"/>
          </p:cNvSpPr>
          <p:nvPr/>
        </p:nvSpPr>
        <p:spPr bwMode="auto">
          <a:xfrm>
            <a:off x="8748713" y="6092825"/>
            <a:ext cx="215900" cy="215900"/>
          </a:xfrm>
          <a:prstGeom prst="ellipse">
            <a:avLst/>
          </a:prstGeom>
          <a:solidFill>
            <a:schemeClr val="bg1"/>
          </a:solidFill>
          <a:ln w="12700" algn="ctr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12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Ответы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07704" y="2060848"/>
            <a:ext cx="3096344" cy="406531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3600" dirty="0" smtClean="0"/>
              <a:t>  </a:t>
            </a:r>
            <a:r>
              <a:rPr lang="ru-RU" sz="3600" dirty="0" smtClean="0">
                <a:solidFill>
                  <a:srgbClr val="FF0000"/>
                </a:solidFill>
              </a:rPr>
              <a:t>23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    </a:t>
            </a:r>
            <a:r>
              <a:rPr lang="ru-RU" sz="3600" dirty="0" smtClean="0">
                <a:solidFill>
                  <a:srgbClr val="FF0000"/>
                </a:solidFill>
              </a:rPr>
              <a:t>5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  </a:t>
            </a:r>
            <a:r>
              <a:rPr lang="ru-RU" sz="3600" dirty="0" smtClean="0">
                <a:solidFill>
                  <a:srgbClr val="FF0000"/>
                </a:solidFill>
              </a:rPr>
              <a:t>10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    </a:t>
            </a:r>
            <a:r>
              <a:rPr lang="ru-RU" sz="3600" dirty="0" smtClean="0">
                <a:solidFill>
                  <a:srgbClr val="FF0000"/>
                </a:solidFill>
              </a:rPr>
              <a:t>7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501008"/>
            <a:ext cx="2384049" cy="25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37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333375"/>
            <a:ext cx="4826000" cy="898525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4800" dirty="0" smtClean="0">
                <a:solidFill>
                  <a:srgbClr val="990099"/>
                </a:solidFill>
              </a:rPr>
              <a:t>Решение задач</a:t>
            </a:r>
          </a:p>
        </p:txBody>
      </p:sp>
      <p:sp>
        <p:nvSpPr>
          <p:cNvPr id="3" name="Содержимое 2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827088" y="1773238"/>
            <a:ext cx="3810000" cy="51593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00CC"/>
                </a:solidFill>
              </a:rPr>
              <a:t>Найдите угол </a:t>
            </a:r>
            <a:r>
              <a:rPr lang="en-US" dirty="0" smtClean="0">
                <a:solidFill>
                  <a:srgbClr val="0000CC"/>
                </a:solidFill>
              </a:rPr>
              <a:t>KBA</a:t>
            </a:r>
            <a:r>
              <a:rPr lang="ru-RU" dirty="0" smtClean="0">
                <a:solidFill>
                  <a:srgbClr val="0000CC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827088" y="2565400"/>
            <a:ext cx="7632700" cy="2781300"/>
            <a:chOff x="1648" y="12655"/>
            <a:chExt cx="8844" cy="2769"/>
          </a:xfrm>
        </p:grpSpPr>
        <p:grpSp>
          <p:nvGrpSpPr>
            <p:cNvPr id="19471" name="Group 3"/>
            <p:cNvGrpSpPr>
              <a:grpSpLocks/>
            </p:cNvGrpSpPr>
            <p:nvPr/>
          </p:nvGrpSpPr>
          <p:grpSpPr bwMode="auto">
            <a:xfrm>
              <a:off x="1648" y="12655"/>
              <a:ext cx="2657" cy="2769"/>
              <a:chOff x="1648" y="12655"/>
              <a:chExt cx="2657" cy="2769"/>
            </a:xfrm>
          </p:grpSpPr>
          <p:sp>
            <p:nvSpPr>
              <p:cNvPr id="19510" name="Text Box 4"/>
              <p:cNvSpPr txBox="1">
                <a:spLocks noChangeArrowheads="1"/>
              </p:cNvSpPr>
              <p:nvPr/>
            </p:nvSpPr>
            <p:spPr bwMode="auto">
              <a:xfrm>
                <a:off x="1648" y="14949"/>
                <a:ext cx="538" cy="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511" name="Text Box 5"/>
              <p:cNvSpPr txBox="1">
                <a:spLocks noChangeArrowheads="1"/>
              </p:cNvSpPr>
              <p:nvPr/>
            </p:nvSpPr>
            <p:spPr bwMode="auto">
              <a:xfrm>
                <a:off x="3892" y="14953"/>
                <a:ext cx="413" cy="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B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512" name="Text Box 6"/>
              <p:cNvSpPr txBox="1">
                <a:spLocks noChangeArrowheads="1"/>
              </p:cNvSpPr>
              <p:nvPr/>
            </p:nvSpPr>
            <p:spPr bwMode="auto">
              <a:xfrm>
                <a:off x="2800" y="12655"/>
                <a:ext cx="568" cy="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19513" name="Group 7"/>
              <p:cNvGrpSpPr>
                <a:grpSpLocks/>
              </p:cNvGrpSpPr>
              <p:nvPr/>
            </p:nvGrpSpPr>
            <p:grpSpPr bwMode="auto">
              <a:xfrm>
                <a:off x="2077" y="12999"/>
                <a:ext cx="1883" cy="2007"/>
                <a:chOff x="1504" y="2871"/>
                <a:chExt cx="9071" cy="9661"/>
              </a:xfrm>
            </p:grpSpPr>
            <p:sp>
              <p:nvSpPr>
                <p:cNvPr id="19516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8060" y="7560"/>
                  <a:ext cx="415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9517" name="Group 9"/>
                <p:cNvGrpSpPr>
                  <a:grpSpLocks/>
                </p:cNvGrpSpPr>
                <p:nvPr/>
              </p:nvGrpSpPr>
              <p:grpSpPr bwMode="auto">
                <a:xfrm>
                  <a:off x="1504" y="2871"/>
                  <a:ext cx="9071" cy="9661"/>
                  <a:chOff x="1135" y="3402"/>
                  <a:chExt cx="9071" cy="9661"/>
                </a:xfrm>
              </p:grpSpPr>
              <p:sp>
                <p:nvSpPr>
                  <p:cNvPr id="19520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135" y="13063"/>
                    <a:ext cx="907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21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135" y="3402"/>
                    <a:ext cx="4535" cy="966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2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5670" y="3402"/>
                    <a:ext cx="4535" cy="966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518" name="Line 13"/>
                <p:cNvSpPr>
                  <a:spLocks noChangeShapeType="1"/>
                </p:cNvSpPr>
                <p:nvPr/>
              </p:nvSpPr>
              <p:spPr bwMode="auto">
                <a:xfrm>
                  <a:off x="3560" y="7600"/>
                  <a:ext cx="409" cy="2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9" name="Arc 14"/>
                <p:cNvSpPr>
                  <a:spLocks/>
                </p:cNvSpPr>
                <p:nvPr/>
              </p:nvSpPr>
              <p:spPr bwMode="auto">
                <a:xfrm rot="2124942">
                  <a:off x="1758" y="11447"/>
                  <a:ext cx="1267" cy="900"/>
                </a:xfrm>
                <a:custGeom>
                  <a:avLst/>
                  <a:gdLst>
                    <a:gd name="T0" fmla="*/ 0 w 29130"/>
                    <a:gd name="T1" fmla="*/ 0 h 21600"/>
                    <a:gd name="T2" fmla="*/ 0 w 29130"/>
                    <a:gd name="T3" fmla="*/ 0 h 21600"/>
                    <a:gd name="T4" fmla="*/ 0 w 2913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9130"/>
                    <a:gd name="T10" fmla="*/ 0 h 21600"/>
                    <a:gd name="T11" fmla="*/ 29130 w 2913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9130" h="21600" fill="none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</a:path>
                    <a:path w="29130" h="21600" stroke="0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  <a:lnTo>
                        <a:pt x="7672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9514" name="Text Box 15"/>
              <p:cNvSpPr txBox="1">
                <a:spLocks noChangeArrowheads="1"/>
              </p:cNvSpPr>
              <p:nvPr/>
            </p:nvSpPr>
            <p:spPr bwMode="auto">
              <a:xfrm>
                <a:off x="2291" y="14552"/>
                <a:ext cx="661" cy="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1800" b="1">
                    <a:solidFill>
                      <a:srgbClr val="0000CC"/>
                    </a:solidFill>
                    <a:latin typeface="Calibri" pitchFamily="34" charset="0"/>
                  </a:rPr>
                  <a:t>70</a:t>
                </a:r>
                <a:r>
                  <a:rPr lang="en-US" sz="1800">
                    <a:solidFill>
                      <a:srgbClr val="0000CC"/>
                    </a:solidFill>
                    <a:latin typeface="Times New Roman" pitchFamily="18" charset="0"/>
                    <a:sym typeface="Symbol" pitchFamily="18" charset="2"/>
                  </a:rPr>
                  <a:t></a:t>
                </a:r>
                <a:endParaRPr lang="ru-RU" sz="18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515" name="Text Box 16"/>
              <p:cNvSpPr txBox="1">
                <a:spLocks noChangeArrowheads="1"/>
              </p:cNvSpPr>
              <p:nvPr/>
            </p:nvSpPr>
            <p:spPr bwMode="auto">
              <a:xfrm>
                <a:off x="1982" y="13013"/>
                <a:ext cx="461" cy="36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990099"/>
                    </a:solidFill>
                    <a:latin typeface="Calibri" pitchFamily="34" charset="0"/>
                  </a:rPr>
                  <a:t>1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  <p:grpSp>
          <p:nvGrpSpPr>
            <p:cNvPr id="19472" name="Group 17"/>
            <p:cNvGrpSpPr>
              <a:grpSpLocks/>
            </p:cNvGrpSpPr>
            <p:nvPr/>
          </p:nvGrpSpPr>
          <p:grpSpPr bwMode="auto">
            <a:xfrm>
              <a:off x="4572" y="12727"/>
              <a:ext cx="3063" cy="2417"/>
              <a:chOff x="4572" y="12727"/>
              <a:chExt cx="3063" cy="2417"/>
            </a:xfrm>
          </p:grpSpPr>
          <p:sp>
            <p:nvSpPr>
              <p:cNvPr id="19490" name="Text Box 18"/>
              <p:cNvSpPr txBox="1">
                <a:spLocks noChangeArrowheads="1"/>
              </p:cNvSpPr>
              <p:nvPr/>
            </p:nvSpPr>
            <p:spPr bwMode="auto">
              <a:xfrm>
                <a:off x="4572" y="14656"/>
                <a:ext cx="515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91" name="Text Box 19"/>
              <p:cNvSpPr txBox="1">
                <a:spLocks noChangeArrowheads="1"/>
              </p:cNvSpPr>
              <p:nvPr/>
            </p:nvSpPr>
            <p:spPr bwMode="auto">
              <a:xfrm>
                <a:off x="5843" y="14766"/>
                <a:ext cx="458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92" name="Text Box 20"/>
              <p:cNvSpPr txBox="1">
                <a:spLocks noChangeArrowheads="1"/>
              </p:cNvSpPr>
              <p:nvPr/>
            </p:nvSpPr>
            <p:spPr bwMode="auto">
              <a:xfrm>
                <a:off x="5904" y="12727"/>
                <a:ext cx="472" cy="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b="1">
                    <a:solidFill>
                      <a:srgbClr val="0000CC"/>
                    </a:solidFill>
                    <a:latin typeface="Calibri" pitchFamily="34" charset="0"/>
                  </a:rPr>
                  <a:t>B</a:t>
                </a:r>
                <a:endParaRPr lang="ru-RU">
                  <a:solidFill>
                    <a:srgbClr val="0000CC"/>
                  </a:solidFill>
                </a:endParaRPr>
              </a:p>
            </p:txBody>
          </p:sp>
          <p:sp>
            <p:nvSpPr>
              <p:cNvPr id="19493" name="Text Box 21"/>
              <p:cNvSpPr txBox="1">
                <a:spLocks noChangeArrowheads="1"/>
              </p:cNvSpPr>
              <p:nvPr/>
            </p:nvSpPr>
            <p:spPr bwMode="auto">
              <a:xfrm>
                <a:off x="7104" y="14612"/>
                <a:ext cx="531" cy="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C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94" name="Line 22"/>
              <p:cNvSpPr>
                <a:spLocks noChangeShapeType="1"/>
              </p:cNvSpPr>
              <p:nvPr/>
            </p:nvSpPr>
            <p:spPr bwMode="auto">
              <a:xfrm rot="6908136">
                <a:off x="6511" y="13841"/>
                <a:ext cx="77" cy="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5" name="Arc 23"/>
              <p:cNvSpPr>
                <a:spLocks/>
              </p:cNvSpPr>
              <p:nvPr/>
            </p:nvSpPr>
            <p:spPr bwMode="auto">
              <a:xfrm rot="7288318">
                <a:off x="6070" y="13395"/>
                <a:ext cx="177" cy="152"/>
              </a:xfrm>
              <a:custGeom>
                <a:avLst/>
                <a:gdLst>
                  <a:gd name="T0" fmla="*/ 0 w 29130"/>
                  <a:gd name="T1" fmla="*/ 0 h 21600"/>
                  <a:gd name="T2" fmla="*/ 0 w 29130"/>
                  <a:gd name="T3" fmla="*/ 0 h 21600"/>
                  <a:gd name="T4" fmla="*/ 0 w 2913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9130"/>
                  <a:gd name="T10" fmla="*/ 0 h 21600"/>
                  <a:gd name="T11" fmla="*/ 29130 w 2913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130" h="21600" fill="none" extrusionOk="0">
                    <a:moveTo>
                      <a:pt x="0" y="1408"/>
                    </a:moveTo>
                    <a:cubicBezTo>
                      <a:pt x="2450" y="477"/>
                      <a:pt x="5050" y="-1"/>
                      <a:pt x="7672" y="0"/>
                    </a:cubicBezTo>
                    <a:cubicBezTo>
                      <a:pt x="18645" y="0"/>
                      <a:pt x="27874" y="8227"/>
                      <a:pt x="29130" y="19128"/>
                    </a:cubicBezTo>
                  </a:path>
                  <a:path w="29130" h="21600" stroke="0" extrusionOk="0">
                    <a:moveTo>
                      <a:pt x="0" y="1408"/>
                    </a:moveTo>
                    <a:cubicBezTo>
                      <a:pt x="2450" y="477"/>
                      <a:pt x="5050" y="-1"/>
                      <a:pt x="7672" y="0"/>
                    </a:cubicBezTo>
                    <a:cubicBezTo>
                      <a:pt x="18645" y="0"/>
                      <a:pt x="27874" y="8227"/>
                      <a:pt x="29130" y="19128"/>
                    </a:cubicBezTo>
                    <a:lnTo>
                      <a:pt x="7672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6" name="Text Box 24"/>
              <p:cNvSpPr txBox="1">
                <a:spLocks noChangeArrowheads="1"/>
              </p:cNvSpPr>
              <p:nvPr/>
            </p:nvSpPr>
            <p:spPr bwMode="auto">
              <a:xfrm>
                <a:off x="5960" y="13475"/>
                <a:ext cx="600" cy="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1800" b="1">
                    <a:solidFill>
                      <a:srgbClr val="0000CC"/>
                    </a:solidFill>
                    <a:latin typeface="Calibri" pitchFamily="34" charset="0"/>
                  </a:rPr>
                  <a:t>40</a:t>
                </a:r>
                <a:r>
                  <a:rPr lang="en-US" sz="1800">
                    <a:solidFill>
                      <a:srgbClr val="0000CC"/>
                    </a:solidFill>
                    <a:latin typeface="Times New Roman" pitchFamily="18" charset="0"/>
                    <a:sym typeface="Symbol" pitchFamily="18" charset="2"/>
                  </a:rPr>
                  <a:t></a:t>
                </a:r>
                <a:endParaRPr lang="ru-RU" sz="1800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19497" name="Group 25"/>
              <p:cNvGrpSpPr>
                <a:grpSpLocks/>
              </p:cNvGrpSpPr>
              <p:nvPr/>
            </p:nvGrpSpPr>
            <p:grpSpPr bwMode="auto">
              <a:xfrm>
                <a:off x="4963" y="13143"/>
                <a:ext cx="2215" cy="1662"/>
                <a:chOff x="2835" y="2835"/>
                <a:chExt cx="11340" cy="7371"/>
              </a:xfrm>
            </p:grpSpPr>
            <p:sp>
              <p:nvSpPr>
                <p:cNvPr id="19506" name="Line 26"/>
                <p:cNvSpPr>
                  <a:spLocks noChangeShapeType="1"/>
                </p:cNvSpPr>
                <p:nvPr/>
              </p:nvSpPr>
              <p:spPr bwMode="auto">
                <a:xfrm>
                  <a:off x="2835" y="10206"/>
                  <a:ext cx="113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7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2835" y="2835"/>
                  <a:ext cx="5670" cy="73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8" name="Line 28"/>
                <p:cNvSpPr>
                  <a:spLocks noChangeShapeType="1"/>
                </p:cNvSpPr>
                <p:nvPr/>
              </p:nvSpPr>
              <p:spPr bwMode="auto">
                <a:xfrm>
                  <a:off x="8505" y="2835"/>
                  <a:ext cx="5670" cy="73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9" name="Line 29"/>
                <p:cNvSpPr>
                  <a:spLocks noChangeShapeType="1"/>
                </p:cNvSpPr>
                <p:nvPr/>
              </p:nvSpPr>
              <p:spPr bwMode="auto">
                <a:xfrm>
                  <a:off x="8505" y="2835"/>
                  <a:ext cx="0" cy="737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9498" name="Line 30"/>
              <p:cNvSpPr>
                <a:spLocks noChangeShapeType="1"/>
              </p:cNvSpPr>
              <p:nvPr/>
            </p:nvSpPr>
            <p:spPr bwMode="auto">
              <a:xfrm rot="6908136" flipH="1">
                <a:off x="5581" y="13824"/>
                <a:ext cx="26" cy="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9499" name="Group 31"/>
              <p:cNvGrpSpPr>
                <a:grpSpLocks/>
              </p:cNvGrpSpPr>
              <p:nvPr/>
            </p:nvGrpSpPr>
            <p:grpSpPr bwMode="auto">
              <a:xfrm>
                <a:off x="5564" y="14772"/>
                <a:ext cx="57" cy="71"/>
                <a:chOff x="5914" y="10039"/>
                <a:chExt cx="290" cy="363"/>
              </a:xfrm>
            </p:grpSpPr>
            <p:sp>
              <p:nvSpPr>
                <p:cNvPr id="19504" name="Line 32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5816" y="10137"/>
                  <a:ext cx="363" cy="1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5" name="Line 33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5939" y="10137"/>
                  <a:ext cx="363" cy="1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500" name="Group 34"/>
              <p:cNvGrpSpPr>
                <a:grpSpLocks/>
              </p:cNvGrpSpPr>
              <p:nvPr/>
            </p:nvGrpSpPr>
            <p:grpSpPr bwMode="auto">
              <a:xfrm>
                <a:off x="6513" y="14772"/>
                <a:ext cx="56" cy="71"/>
                <a:chOff x="5914" y="10039"/>
                <a:chExt cx="290" cy="363"/>
              </a:xfrm>
            </p:grpSpPr>
            <p:sp>
              <p:nvSpPr>
                <p:cNvPr id="19502" name="Line 35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5816" y="10137"/>
                  <a:ext cx="363" cy="1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3" name="Line 36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5939" y="10137"/>
                  <a:ext cx="363" cy="1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9501" name="Text Box 37"/>
              <p:cNvSpPr txBox="1">
                <a:spLocks noChangeArrowheads="1"/>
              </p:cNvSpPr>
              <p:nvPr/>
            </p:nvSpPr>
            <p:spPr bwMode="auto">
              <a:xfrm>
                <a:off x="4963" y="12999"/>
                <a:ext cx="440" cy="3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 dirty="0">
                    <a:solidFill>
                      <a:srgbClr val="990099"/>
                    </a:solidFill>
                    <a:latin typeface="Calibri" pitchFamily="34" charset="0"/>
                  </a:rPr>
                  <a:t>2</a:t>
                </a:r>
                <a:endParaRPr lang="ru-RU" sz="2000" dirty="0">
                  <a:solidFill>
                    <a:srgbClr val="990099"/>
                  </a:solidFill>
                </a:endParaRPr>
              </a:p>
            </p:txBody>
          </p:sp>
        </p:grpSp>
        <p:grpSp>
          <p:nvGrpSpPr>
            <p:cNvPr id="19473" name="Group 38"/>
            <p:cNvGrpSpPr>
              <a:grpSpLocks/>
            </p:cNvGrpSpPr>
            <p:nvPr/>
          </p:nvGrpSpPr>
          <p:grpSpPr bwMode="auto">
            <a:xfrm>
              <a:off x="7990" y="12727"/>
              <a:ext cx="2502" cy="2480"/>
              <a:chOff x="7990" y="12727"/>
              <a:chExt cx="2502" cy="2480"/>
            </a:xfrm>
          </p:grpSpPr>
          <p:sp>
            <p:nvSpPr>
              <p:cNvPr id="19474" name="Text Box 39"/>
              <p:cNvSpPr txBox="1">
                <a:spLocks noChangeArrowheads="1"/>
              </p:cNvSpPr>
              <p:nvPr/>
            </p:nvSpPr>
            <p:spPr bwMode="auto">
              <a:xfrm>
                <a:off x="7990" y="14806"/>
                <a:ext cx="493" cy="3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C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75" name="Text Box 40"/>
              <p:cNvSpPr txBox="1">
                <a:spLocks noChangeArrowheads="1"/>
              </p:cNvSpPr>
              <p:nvPr/>
            </p:nvSpPr>
            <p:spPr bwMode="auto">
              <a:xfrm>
                <a:off x="9514" y="14815"/>
                <a:ext cx="442" cy="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B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19476" name="Group 41"/>
              <p:cNvGrpSpPr>
                <a:grpSpLocks/>
              </p:cNvGrpSpPr>
              <p:nvPr/>
            </p:nvGrpSpPr>
            <p:grpSpPr bwMode="auto">
              <a:xfrm>
                <a:off x="8264" y="13076"/>
                <a:ext cx="1489" cy="1749"/>
                <a:chOff x="1504" y="2871"/>
                <a:chExt cx="9071" cy="9661"/>
              </a:xfrm>
            </p:grpSpPr>
            <p:sp>
              <p:nvSpPr>
                <p:cNvPr id="19483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060" y="7560"/>
                  <a:ext cx="415" cy="2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9484" name="Group 43"/>
                <p:cNvGrpSpPr>
                  <a:grpSpLocks/>
                </p:cNvGrpSpPr>
                <p:nvPr/>
              </p:nvGrpSpPr>
              <p:grpSpPr bwMode="auto">
                <a:xfrm>
                  <a:off x="1504" y="2871"/>
                  <a:ext cx="9071" cy="9661"/>
                  <a:chOff x="1135" y="3402"/>
                  <a:chExt cx="9071" cy="9661"/>
                </a:xfrm>
              </p:grpSpPr>
              <p:sp>
                <p:nvSpPr>
                  <p:cNvPr id="19487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1135" y="13063"/>
                    <a:ext cx="907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88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135" y="3402"/>
                    <a:ext cx="4535" cy="966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89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5670" y="3402"/>
                    <a:ext cx="4535" cy="966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485" name="Line 47"/>
                <p:cNvSpPr>
                  <a:spLocks noChangeShapeType="1"/>
                </p:cNvSpPr>
                <p:nvPr/>
              </p:nvSpPr>
              <p:spPr bwMode="auto">
                <a:xfrm>
                  <a:off x="3560" y="7600"/>
                  <a:ext cx="409" cy="2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486" name="Arc 48"/>
                <p:cNvSpPr>
                  <a:spLocks/>
                </p:cNvSpPr>
                <p:nvPr/>
              </p:nvSpPr>
              <p:spPr bwMode="auto">
                <a:xfrm rot="2124942">
                  <a:off x="1758" y="11447"/>
                  <a:ext cx="1267" cy="900"/>
                </a:xfrm>
                <a:custGeom>
                  <a:avLst/>
                  <a:gdLst>
                    <a:gd name="T0" fmla="*/ 0 w 29130"/>
                    <a:gd name="T1" fmla="*/ 0 h 21600"/>
                    <a:gd name="T2" fmla="*/ 0 w 29130"/>
                    <a:gd name="T3" fmla="*/ 0 h 21600"/>
                    <a:gd name="T4" fmla="*/ 0 w 2913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9130"/>
                    <a:gd name="T10" fmla="*/ 0 h 21600"/>
                    <a:gd name="T11" fmla="*/ 29130 w 2913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9130" h="21600" fill="none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</a:path>
                    <a:path w="29130" h="21600" stroke="0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  <a:lnTo>
                        <a:pt x="7672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9477" name="Text Box 49"/>
              <p:cNvSpPr txBox="1">
                <a:spLocks noChangeArrowheads="1"/>
              </p:cNvSpPr>
              <p:nvPr/>
            </p:nvSpPr>
            <p:spPr bwMode="auto">
              <a:xfrm>
                <a:off x="8389" y="14421"/>
                <a:ext cx="617" cy="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1800" b="1">
                    <a:solidFill>
                      <a:srgbClr val="0000CC"/>
                    </a:solidFill>
                    <a:latin typeface="Calibri" pitchFamily="34" charset="0"/>
                  </a:rPr>
                  <a:t>70</a:t>
                </a:r>
                <a:r>
                  <a:rPr lang="en-US" sz="1800">
                    <a:solidFill>
                      <a:srgbClr val="0000CC"/>
                    </a:solidFill>
                    <a:latin typeface="Times New Roman" pitchFamily="18" charset="0"/>
                    <a:sym typeface="Symbol" pitchFamily="18" charset="2"/>
                  </a:rPr>
                  <a:t></a:t>
                </a:r>
                <a:endParaRPr lang="ru-RU" sz="18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78" name="Line 50"/>
              <p:cNvSpPr>
                <a:spLocks noChangeShapeType="1"/>
              </p:cNvSpPr>
              <p:nvPr/>
            </p:nvSpPr>
            <p:spPr bwMode="auto">
              <a:xfrm>
                <a:off x="9753" y="14825"/>
                <a:ext cx="51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9" name="Text Box 51"/>
              <p:cNvSpPr txBox="1">
                <a:spLocks noChangeArrowheads="1"/>
              </p:cNvSpPr>
              <p:nvPr/>
            </p:nvSpPr>
            <p:spPr bwMode="auto">
              <a:xfrm>
                <a:off x="8740" y="12727"/>
                <a:ext cx="551" cy="3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80" name="Text Box 52"/>
              <p:cNvSpPr txBox="1">
                <a:spLocks noChangeArrowheads="1"/>
              </p:cNvSpPr>
              <p:nvPr/>
            </p:nvSpPr>
            <p:spPr bwMode="auto">
              <a:xfrm>
                <a:off x="10025" y="14815"/>
                <a:ext cx="467" cy="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19481" name="Oval 53"/>
              <p:cNvSpPr>
                <a:spLocks noChangeArrowheads="1"/>
              </p:cNvSpPr>
              <p:nvPr/>
            </p:nvSpPr>
            <p:spPr bwMode="auto">
              <a:xfrm>
                <a:off x="10164" y="14802"/>
                <a:ext cx="43" cy="4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2" name="Text Box 54"/>
              <p:cNvSpPr txBox="1">
                <a:spLocks noChangeArrowheads="1"/>
              </p:cNvSpPr>
              <p:nvPr/>
            </p:nvSpPr>
            <p:spPr bwMode="auto">
              <a:xfrm>
                <a:off x="8034" y="12999"/>
                <a:ext cx="480" cy="3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990099"/>
                    </a:solidFill>
                    <a:latin typeface="Calibri" pitchFamily="34" charset="0"/>
                  </a:rPr>
                  <a:t>3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</p:grpSp>
      <p:sp>
        <p:nvSpPr>
          <p:cNvPr id="59" name="Прямоугольник 58"/>
          <p:cNvSpPr>
            <a:spLocks noChangeArrowheads="1"/>
          </p:cNvSpPr>
          <p:nvPr/>
        </p:nvSpPr>
        <p:spPr bwMode="auto">
          <a:xfrm>
            <a:off x="1042988" y="5516563"/>
            <a:ext cx="1922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ے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KBA = 70° 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60" name="Прямоугольник 59"/>
          <p:cNvSpPr>
            <a:spLocks noChangeArrowheads="1"/>
          </p:cNvSpPr>
          <p:nvPr/>
        </p:nvSpPr>
        <p:spPr bwMode="auto">
          <a:xfrm>
            <a:off x="3779838" y="5516563"/>
            <a:ext cx="1844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ے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KBA = 40°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61" name="Прямоугольник 60"/>
          <p:cNvSpPr>
            <a:spLocks noChangeArrowheads="1"/>
          </p:cNvSpPr>
          <p:nvPr/>
        </p:nvSpPr>
        <p:spPr bwMode="auto">
          <a:xfrm>
            <a:off x="6443663" y="5445125"/>
            <a:ext cx="2058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AE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ے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KBA = 110°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1116013" y="2924175"/>
            <a:ext cx="431800" cy="360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ru-RU" sz="2000" b="1">
                <a:solidFill>
                  <a:srgbClr val="990099"/>
                </a:solidFill>
                <a:latin typeface="Calibri" pitchFamily="34" charset="0"/>
              </a:rPr>
              <a:t>1</a:t>
            </a:r>
            <a:endParaRPr lang="ru-RU" sz="2000">
              <a:solidFill>
                <a:srgbClr val="990099"/>
              </a:solidFill>
            </a:endParaRPr>
          </a:p>
        </p:txBody>
      </p:sp>
      <p:sp>
        <p:nvSpPr>
          <p:cNvPr id="63" name="Text Box 37"/>
          <p:cNvSpPr txBox="1">
            <a:spLocks noChangeArrowheads="1"/>
          </p:cNvSpPr>
          <p:nvPr/>
        </p:nvSpPr>
        <p:spPr bwMode="auto">
          <a:xfrm>
            <a:off x="3708400" y="2924175"/>
            <a:ext cx="358775" cy="360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ru-RU" sz="2000" b="1" dirty="0">
                <a:solidFill>
                  <a:srgbClr val="990099"/>
                </a:solidFill>
                <a:latin typeface="Calibri" pitchFamily="34" charset="0"/>
              </a:rPr>
              <a:t>2</a:t>
            </a:r>
            <a:endParaRPr lang="ru-RU" sz="2000" dirty="0">
              <a:solidFill>
                <a:srgbClr val="990099"/>
              </a:solidFill>
            </a:endParaRPr>
          </a:p>
        </p:txBody>
      </p:sp>
      <p:sp>
        <p:nvSpPr>
          <p:cNvPr id="64" name="Text Box 37"/>
          <p:cNvSpPr txBox="1">
            <a:spLocks noChangeArrowheads="1"/>
          </p:cNvSpPr>
          <p:nvPr/>
        </p:nvSpPr>
        <p:spPr bwMode="auto">
          <a:xfrm>
            <a:off x="6300788" y="2924175"/>
            <a:ext cx="431800" cy="360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ru-RU" sz="2000" b="1">
                <a:solidFill>
                  <a:srgbClr val="990099"/>
                </a:solidFill>
                <a:latin typeface="Calibri" pitchFamily="34" charset="0"/>
              </a:rPr>
              <a:t> 3</a:t>
            </a:r>
            <a:endParaRPr lang="ru-RU" sz="2000">
              <a:solidFill>
                <a:srgbClr val="990099"/>
              </a:solidFill>
            </a:endParaRPr>
          </a:p>
        </p:txBody>
      </p:sp>
      <p:pic>
        <p:nvPicPr>
          <p:cNvPr id="65" name="Picture 2" descr="i?id=462691301-68-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04813"/>
            <a:ext cx="1728787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468" name="Прямая соединительная линия 59"/>
          <p:cNvCxnSpPr>
            <a:cxnSpLocks noChangeShapeType="1"/>
          </p:cNvCxnSpPr>
          <p:nvPr/>
        </p:nvCxnSpPr>
        <p:spPr bwMode="auto">
          <a:xfrm>
            <a:off x="3382963" y="6237288"/>
            <a:ext cx="5761037" cy="0"/>
          </a:xfrm>
          <a:prstGeom prst="line">
            <a:avLst/>
          </a:prstGeom>
          <a:noFill/>
          <a:ln w="15875" algn="ctr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9" name="Прямая соединительная линия 60"/>
          <p:cNvCxnSpPr>
            <a:cxnSpLocks noChangeShapeType="1"/>
          </p:cNvCxnSpPr>
          <p:nvPr/>
        </p:nvCxnSpPr>
        <p:spPr bwMode="auto">
          <a:xfrm>
            <a:off x="8893175" y="3500438"/>
            <a:ext cx="0" cy="3024187"/>
          </a:xfrm>
          <a:prstGeom prst="line">
            <a:avLst/>
          </a:prstGeom>
          <a:noFill/>
          <a:ln w="12700" algn="ctr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0" name="Овал 61"/>
          <p:cNvSpPr>
            <a:spLocks noChangeArrowheads="1"/>
          </p:cNvSpPr>
          <p:nvPr/>
        </p:nvSpPr>
        <p:spPr bwMode="auto">
          <a:xfrm>
            <a:off x="8748713" y="6092825"/>
            <a:ext cx="215900" cy="215900"/>
          </a:xfrm>
          <a:prstGeom prst="ellipse">
            <a:avLst/>
          </a:prstGeom>
          <a:solidFill>
            <a:schemeClr val="bg1"/>
          </a:solidFill>
          <a:ln w="12700" algn="ctr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333375"/>
            <a:ext cx="4826000" cy="1042988"/>
          </a:xfrm>
        </p:spPr>
        <p:txBody>
          <a:bodyPr/>
          <a:lstStyle/>
          <a:p>
            <a:r>
              <a:rPr lang="ru-RU" smtClean="0"/>
              <a:t>  </a:t>
            </a:r>
            <a:r>
              <a:rPr lang="ru-RU" sz="4800" smtClean="0">
                <a:solidFill>
                  <a:srgbClr val="990099"/>
                </a:solidFill>
              </a:rPr>
              <a:t>Решение задач</a:t>
            </a:r>
          </a:p>
        </p:txBody>
      </p:sp>
      <p:sp>
        <p:nvSpPr>
          <p:cNvPr id="3" name="Содержимое 2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827088" y="1773238"/>
            <a:ext cx="3810000" cy="515937"/>
          </a:xfrm>
        </p:spPr>
        <p:txBody>
          <a:bodyPr>
            <a:normAutofit lnSpcReduction="10000"/>
          </a:bodyPr>
          <a:lstStyle/>
          <a:p>
            <a:r>
              <a:rPr lang="ru-RU" smtClean="0">
                <a:solidFill>
                  <a:srgbClr val="0000CC"/>
                </a:solidFill>
              </a:rPr>
              <a:t>Найдите угол </a:t>
            </a:r>
            <a:r>
              <a:rPr lang="en-US" smtClean="0">
                <a:solidFill>
                  <a:srgbClr val="0000CC"/>
                </a:solidFill>
              </a:rPr>
              <a:t>KBA</a:t>
            </a:r>
            <a:r>
              <a:rPr lang="ru-RU" smtClean="0">
                <a:solidFill>
                  <a:srgbClr val="0000CC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</p:txBody>
      </p:sp>
      <p:pic>
        <p:nvPicPr>
          <p:cNvPr id="35842" name="Picture 2" descr="i?id=462691301-68-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04813"/>
            <a:ext cx="1728787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16013" y="2420938"/>
            <a:ext cx="7245350" cy="2808287"/>
            <a:chOff x="1424" y="615"/>
            <a:chExt cx="8869" cy="3073"/>
          </a:xfrm>
        </p:grpSpPr>
        <p:grpSp>
          <p:nvGrpSpPr>
            <p:cNvPr id="20505" name="Group 4"/>
            <p:cNvGrpSpPr>
              <a:grpSpLocks/>
            </p:cNvGrpSpPr>
            <p:nvPr/>
          </p:nvGrpSpPr>
          <p:grpSpPr bwMode="auto">
            <a:xfrm>
              <a:off x="1424" y="694"/>
              <a:ext cx="3391" cy="2898"/>
              <a:chOff x="1424" y="694"/>
              <a:chExt cx="3391" cy="2898"/>
            </a:xfrm>
          </p:grpSpPr>
          <p:sp>
            <p:nvSpPr>
              <p:cNvPr id="20531" name="Text Box 5"/>
              <p:cNvSpPr txBox="1">
                <a:spLocks noChangeArrowheads="1"/>
              </p:cNvSpPr>
              <p:nvPr/>
            </p:nvSpPr>
            <p:spPr bwMode="auto">
              <a:xfrm>
                <a:off x="3775" y="930"/>
                <a:ext cx="528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grpSp>
            <p:nvGrpSpPr>
              <p:cNvPr id="20532" name="Group 6"/>
              <p:cNvGrpSpPr>
                <a:grpSpLocks/>
              </p:cNvGrpSpPr>
              <p:nvPr/>
            </p:nvGrpSpPr>
            <p:grpSpPr bwMode="auto">
              <a:xfrm>
                <a:off x="2152" y="979"/>
                <a:ext cx="2518" cy="2613"/>
                <a:chOff x="1346" y="-511"/>
                <a:chExt cx="13653" cy="14163"/>
              </a:xfrm>
            </p:grpSpPr>
            <p:sp>
              <p:nvSpPr>
                <p:cNvPr id="20539" name="Line 7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7832" y="10805"/>
                  <a:ext cx="398" cy="19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0" name="Line 8"/>
                <p:cNvSpPr>
                  <a:spLocks noChangeShapeType="1"/>
                </p:cNvSpPr>
                <p:nvPr/>
              </p:nvSpPr>
              <p:spPr bwMode="auto">
                <a:xfrm rot="6908136">
                  <a:off x="-1219" y="4834"/>
                  <a:ext cx="13141" cy="2451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1" name="Line 9"/>
                <p:cNvSpPr>
                  <a:spLocks noChangeShapeType="1"/>
                </p:cNvSpPr>
                <p:nvPr/>
              </p:nvSpPr>
              <p:spPr bwMode="auto">
                <a:xfrm rot="6908136" flipH="1">
                  <a:off x="4674" y="-1399"/>
                  <a:ext cx="6998" cy="13653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2" name="Line 10"/>
                <p:cNvSpPr>
                  <a:spLocks noChangeShapeType="1"/>
                </p:cNvSpPr>
                <p:nvPr/>
              </p:nvSpPr>
              <p:spPr bwMode="auto">
                <a:xfrm rot="6908136">
                  <a:off x="4343" y="5877"/>
                  <a:ext cx="4844" cy="10705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3" name="Line 11"/>
                <p:cNvSpPr>
                  <a:spLocks noChangeShapeType="1"/>
                </p:cNvSpPr>
                <p:nvPr/>
              </p:nvSpPr>
              <p:spPr bwMode="auto">
                <a:xfrm rot="6908136">
                  <a:off x="8731" y="6170"/>
                  <a:ext cx="1106" cy="1152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4" name="Arc 12"/>
                <p:cNvSpPr>
                  <a:spLocks/>
                </p:cNvSpPr>
                <p:nvPr/>
              </p:nvSpPr>
              <p:spPr bwMode="auto">
                <a:xfrm rot="2144265">
                  <a:off x="1788" y="10293"/>
                  <a:ext cx="2151" cy="933"/>
                </a:xfrm>
                <a:custGeom>
                  <a:avLst/>
                  <a:gdLst>
                    <a:gd name="T0" fmla="*/ 0 w 29130"/>
                    <a:gd name="T1" fmla="*/ 0 h 21600"/>
                    <a:gd name="T2" fmla="*/ 0 w 29130"/>
                    <a:gd name="T3" fmla="*/ 0 h 21600"/>
                    <a:gd name="T4" fmla="*/ 0 w 2913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9130"/>
                    <a:gd name="T10" fmla="*/ 0 h 21600"/>
                    <a:gd name="T11" fmla="*/ 29130 w 2913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9130" h="21600" fill="none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</a:path>
                    <a:path w="29130" h="21600" stroke="0" extrusionOk="0">
                      <a:moveTo>
                        <a:pt x="0" y="1408"/>
                      </a:moveTo>
                      <a:cubicBezTo>
                        <a:pt x="2450" y="477"/>
                        <a:pt x="5050" y="-1"/>
                        <a:pt x="7672" y="0"/>
                      </a:cubicBezTo>
                      <a:cubicBezTo>
                        <a:pt x="18645" y="0"/>
                        <a:pt x="27874" y="8227"/>
                        <a:pt x="29130" y="19128"/>
                      </a:cubicBezTo>
                      <a:lnTo>
                        <a:pt x="7672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533" name="Text Box 13"/>
              <p:cNvSpPr txBox="1">
                <a:spLocks noChangeArrowheads="1"/>
              </p:cNvSpPr>
              <p:nvPr/>
            </p:nvSpPr>
            <p:spPr bwMode="auto">
              <a:xfrm>
                <a:off x="2319" y="2664"/>
                <a:ext cx="728" cy="3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1800" b="1">
                    <a:solidFill>
                      <a:srgbClr val="0000CC"/>
                    </a:solidFill>
                    <a:latin typeface="Calibri" pitchFamily="34" charset="0"/>
                  </a:rPr>
                  <a:t>70</a:t>
                </a:r>
                <a:r>
                  <a:rPr lang="en-US" sz="1800">
                    <a:solidFill>
                      <a:srgbClr val="0000CC"/>
                    </a:solidFill>
                    <a:latin typeface="Times New Roman" pitchFamily="18" charset="0"/>
                    <a:sym typeface="Symbol" pitchFamily="18" charset="2"/>
                  </a:rPr>
                  <a:t></a:t>
                </a:r>
                <a:endParaRPr lang="ru-RU" sz="1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34" name="Text Box 14"/>
              <p:cNvSpPr txBox="1">
                <a:spLocks noChangeArrowheads="1"/>
              </p:cNvSpPr>
              <p:nvPr/>
            </p:nvSpPr>
            <p:spPr bwMode="auto">
              <a:xfrm>
                <a:off x="2111" y="1088"/>
                <a:ext cx="447" cy="3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35" name="Text Box 15"/>
              <p:cNvSpPr txBox="1">
                <a:spLocks noChangeArrowheads="1"/>
              </p:cNvSpPr>
              <p:nvPr/>
            </p:nvSpPr>
            <p:spPr bwMode="auto">
              <a:xfrm>
                <a:off x="3275" y="1561"/>
                <a:ext cx="417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B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36" name="Text Box 16"/>
              <p:cNvSpPr txBox="1">
                <a:spLocks noChangeArrowheads="1"/>
              </p:cNvSpPr>
              <p:nvPr/>
            </p:nvSpPr>
            <p:spPr bwMode="auto">
              <a:xfrm>
                <a:off x="4295" y="2822"/>
                <a:ext cx="520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E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37" name="Text Box 17"/>
              <p:cNvSpPr txBox="1">
                <a:spLocks noChangeArrowheads="1"/>
              </p:cNvSpPr>
              <p:nvPr/>
            </p:nvSpPr>
            <p:spPr bwMode="auto">
              <a:xfrm>
                <a:off x="1591" y="2979"/>
                <a:ext cx="419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C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38" name="Text Box 20"/>
              <p:cNvSpPr txBox="1">
                <a:spLocks noChangeArrowheads="1"/>
              </p:cNvSpPr>
              <p:nvPr/>
            </p:nvSpPr>
            <p:spPr bwMode="auto">
              <a:xfrm>
                <a:off x="1424" y="694"/>
                <a:ext cx="433" cy="37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990099"/>
                    </a:solidFill>
                    <a:latin typeface="Calibri" pitchFamily="34" charset="0"/>
                  </a:rPr>
                  <a:t>4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  <p:grpSp>
          <p:nvGrpSpPr>
            <p:cNvPr id="20506" name="Group 21"/>
            <p:cNvGrpSpPr>
              <a:grpSpLocks/>
            </p:cNvGrpSpPr>
            <p:nvPr/>
          </p:nvGrpSpPr>
          <p:grpSpPr bwMode="auto">
            <a:xfrm>
              <a:off x="5023" y="615"/>
              <a:ext cx="2065" cy="3073"/>
              <a:chOff x="5023" y="615"/>
              <a:chExt cx="2065" cy="3073"/>
            </a:xfrm>
          </p:grpSpPr>
          <p:sp>
            <p:nvSpPr>
              <p:cNvPr id="20520" name="Text Box 22"/>
              <p:cNvSpPr txBox="1">
                <a:spLocks noChangeArrowheads="1"/>
              </p:cNvSpPr>
              <p:nvPr/>
            </p:nvSpPr>
            <p:spPr bwMode="auto">
              <a:xfrm>
                <a:off x="6624" y="615"/>
                <a:ext cx="459" cy="3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21" name="Text Box 23"/>
              <p:cNvSpPr txBox="1">
                <a:spLocks noChangeArrowheads="1"/>
              </p:cNvSpPr>
              <p:nvPr/>
            </p:nvSpPr>
            <p:spPr bwMode="auto">
              <a:xfrm>
                <a:off x="6624" y="3295"/>
                <a:ext cx="464" cy="3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0000CC"/>
                    </a:solidFill>
                    <a:latin typeface="Times New Roman" pitchFamily="18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22" name="Text Box 24"/>
              <p:cNvSpPr txBox="1">
                <a:spLocks noChangeArrowheads="1"/>
              </p:cNvSpPr>
              <p:nvPr/>
            </p:nvSpPr>
            <p:spPr bwMode="auto">
              <a:xfrm>
                <a:off x="5126" y="1955"/>
                <a:ext cx="433" cy="4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B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23" name="Text Box 25"/>
              <p:cNvSpPr txBox="1">
                <a:spLocks noChangeArrowheads="1"/>
              </p:cNvSpPr>
              <p:nvPr/>
            </p:nvSpPr>
            <p:spPr bwMode="auto">
              <a:xfrm>
                <a:off x="5919" y="2191"/>
                <a:ext cx="705" cy="3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1800" b="1">
                    <a:solidFill>
                      <a:srgbClr val="0000CC"/>
                    </a:solidFill>
                    <a:latin typeface="Calibri" pitchFamily="34" charset="0"/>
                  </a:rPr>
                  <a:t>50</a:t>
                </a:r>
                <a:r>
                  <a:rPr lang="en-US" sz="1800">
                    <a:solidFill>
                      <a:srgbClr val="0000CC"/>
                    </a:solidFill>
                    <a:latin typeface="Times New Roman" pitchFamily="18" charset="0"/>
                    <a:sym typeface="Symbol" pitchFamily="18" charset="2"/>
                  </a:rPr>
                  <a:t></a:t>
                </a:r>
                <a:endParaRPr lang="ru-RU" sz="18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24" name="Arc 27"/>
              <p:cNvSpPr>
                <a:spLocks/>
              </p:cNvSpPr>
              <p:nvPr/>
            </p:nvSpPr>
            <p:spPr bwMode="auto">
              <a:xfrm rot="1952588">
                <a:off x="5807" y="2165"/>
                <a:ext cx="311" cy="290"/>
              </a:xfrm>
              <a:custGeom>
                <a:avLst/>
                <a:gdLst>
                  <a:gd name="T0" fmla="*/ 0 w 21600"/>
                  <a:gd name="T1" fmla="*/ 0 h 24740"/>
                  <a:gd name="T2" fmla="*/ 0 w 21600"/>
                  <a:gd name="T3" fmla="*/ 0 h 24740"/>
                  <a:gd name="T4" fmla="*/ 0 w 21600"/>
                  <a:gd name="T5" fmla="*/ 0 h 2474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740"/>
                  <a:gd name="T11" fmla="*/ 21600 w 21600"/>
                  <a:gd name="T12" fmla="*/ 24740 h 247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740" fill="none" extrusionOk="0">
                    <a:moveTo>
                      <a:pt x="8301" y="-1"/>
                    </a:moveTo>
                    <a:cubicBezTo>
                      <a:pt x="16353" y="3351"/>
                      <a:pt x="21600" y="11218"/>
                      <a:pt x="21600" y="19941"/>
                    </a:cubicBezTo>
                    <a:cubicBezTo>
                      <a:pt x="21600" y="21555"/>
                      <a:pt x="21418" y="23165"/>
                      <a:pt x="21060" y="24740"/>
                    </a:cubicBezTo>
                  </a:path>
                  <a:path w="21600" h="24740" stroke="0" extrusionOk="0">
                    <a:moveTo>
                      <a:pt x="8301" y="-1"/>
                    </a:moveTo>
                    <a:cubicBezTo>
                      <a:pt x="16353" y="3351"/>
                      <a:pt x="21600" y="11218"/>
                      <a:pt x="21600" y="19941"/>
                    </a:cubicBezTo>
                    <a:cubicBezTo>
                      <a:pt x="21600" y="21555"/>
                      <a:pt x="21418" y="23165"/>
                      <a:pt x="21060" y="24740"/>
                    </a:cubicBezTo>
                    <a:lnTo>
                      <a:pt x="0" y="19941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25" name="Group 28"/>
              <p:cNvGrpSpPr>
                <a:grpSpLocks/>
              </p:cNvGrpSpPr>
              <p:nvPr/>
            </p:nvGrpSpPr>
            <p:grpSpPr bwMode="auto">
              <a:xfrm rot="-5400000">
                <a:off x="5042" y="1621"/>
                <a:ext cx="2370" cy="1146"/>
                <a:chOff x="2889" y="1923"/>
                <a:chExt cx="11340" cy="9618"/>
              </a:xfrm>
            </p:grpSpPr>
            <p:sp>
              <p:nvSpPr>
                <p:cNvPr id="20527" name="Line 29"/>
                <p:cNvSpPr>
                  <a:spLocks noChangeShapeType="1"/>
                </p:cNvSpPr>
                <p:nvPr/>
              </p:nvSpPr>
              <p:spPr bwMode="auto">
                <a:xfrm>
                  <a:off x="2889" y="11533"/>
                  <a:ext cx="11339" cy="0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28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2915" y="1923"/>
                  <a:ext cx="5657" cy="9616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29" name="Line 31"/>
                <p:cNvSpPr>
                  <a:spLocks noChangeShapeType="1"/>
                </p:cNvSpPr>
                <p:nvPr/>
              </p:nvSpPr>
              <p:spPr bwMode="auto">
                <a:xfrm>
                  <a:off x="8559" y="1926"/>
                  <a:ext cx="5670" cy="9615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30" name="Line 32"/>
                <p:cNvSpPr>
                  <a:spLocks noChangeShapeType="1"/>
                </p:cNvSpPr>
                <p:nvPr/>
              </p:nvSpPr>
              <p:spPr bwMode="auto">
                <a:xfrm>
                  <a:off x="8572" y="1923"/>
                  <a:ext cx="0" cy="9614"/>
                </a:xfrm>
                <a:prstGeom prst="line">
                  <a:avLst/>
                </a:prstGeom>
                <a:noFill/>
                <a:ln w="3175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526" name="Text Box 40"/>
              <p:cNvSpPr txBox="1">
                <a:spLocks noChangeArrowheads="1"/>
              </p:cNvSpPr>
              <p:nvPr/>
            </p:nvSpPr>
            <p:spPr bwMode="auto">
              <a:xfrm>
                <a:off x="5023" y="615"/>
                <a:ext cx="416" cy="36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ru-RU" sz="2000" b="1">
                    <a:solidFill>
                      <a:srgbClr val="990099"/>
                    </a:solidFill>
                    <a:latin typeface="Calibri" pitchFamily="34" charset="0"/>
                  </a:rPr>
                  <a:t>5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  <p:grpSp>
          <p:nvGrpSpPr>
            <p:cNvPr id="20507" name="Group 41"/>
            <p:cNvGrpSpPr>
              <a:grpSpLocks/>
            </p:cNvGrpSpPr>
            <p:nvPr/>
          </p:nvGrpSpPr>
          <p:grpSpPr bwMode="auto">
            <a:xfrm>
              <a:off x="7505" y="615"/>
              <a:ext cx="2788" cy="2691"/>
              <a:chOff x="7505" y="615"/>
              <a:chExt cx="2788" cy="2691"/>
            </a:xfrm>
          </p:grpSpPr>
          <p:sp>
            <p:nvSpPr>
              <p:cNvPr id="20508" name="Text Box 42"/>
              <p:cNvSpPr txBox="1">
                <a:spLocks noChangeArrowheads="1"/>
              </p:cNvSpPr>
              <p:nvPr/>
            </p:nvSpPr>
            <p:spPr bwMode="auto">
              <a:xfrm>
                <a:off x="9621" y="1876"/>
                <a:ext cx="426" cy="3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B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09" name="Text Box 43"/>
              <p:cNvSpPr txBox="1">
                <a:spLocks noChangeArrowheads="1"/>
              </p:cNvSpPr>
              <p:nvPr/>
            </p:nvSpPr>
            <p:spPr bwMode="auto">
              <a:xfrm>
                <a:off x="8828" y="1088"/>
                <a:ext cx="529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C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10" name="Line 44"/>
              <p:cNvSpPr>
                <a:spLocks noChangeShapeType="1"/>
              </p:cNvSpPr>
              <p:nvPr/>
            </p:nvSpPr>
            <p:spPr bwMode="auto">
              <a:xfrm rot="-276260">
                <a:off x="8570" y="2039"/>
                <a:ext cx="162" cy="16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1" name="Line 45"/>
              <p:cNvSpPr>
                <a:spLocks noChangeShapeType="1"/>
              </p:cNvSpPr>
              <p:nvPr/>
            </p:nvSpPr>
            <p:spPr bwMode="auto">
              <a:xfrm rot="-7184397">
                <a:off x="8783" y="2136"/>
                <a:ext cx="1544" cy="22"/>
              </a:xfrm>
              <a:prstGeom prst="line">
                <a:avLst/>
              </a:prstGeom>
              <a:noFill/>
              <a:ln w="3175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2" name="Line 46"/>
              <p:cNvSpPr>
                <a:spLocks noChangeShapeType="1"/>
              </p:cNvSpPr>
              <p:nvPr/>
            </p:nvSpPr>
            <p:spPr bwMode="auto">
              <a:xfrm rot="14415603" flipH="1">
                <a:off x="8517" y="1939"/>
                <a:ext cx="786" cy="1947"/>
              </a:xfrm>
              <a:prstGeom prst="line">
                <a:avLst/>
              </a:prstGeom>
              <a:noFill/>
              <a:ln w="3175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3" name="Line 47"/>
              <p:cNvSpPr>
                <a:spLocks noChangeShapeType="1"/>
              </p:cNvSpPr>
              <p:nvPr/>
            </p:nvSpPr>
            <p:spPr bwMode="auto">
              <a:xfrm rot="-7184397">
                <a:off x="8172" y="1268"/>
                <a:ext cx="731" cy="1911"/>
              </a:xfrm>
              <a:prstGeom prst="line">
                <a:avLst/>
              </a:prstGeom>
              <a:noFill/>
              <a:ln w="3175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4" name="Line 48"/>
              <p:cNvSpPr>
                <a:spLocks noChangeShapeType="1"/>
              </p:cNvSpPr>
              <p:nvPr/>
            </p:nvSpPr>
            <p:spPr bwMode="auto">
              <a:xfrm rot="-7184397">
                <a:off x="8705" y="1622"/>
                <a:ext cx="0" cy="1911"/>
              </a:xfrm>
              <a:prstGeom prst="line">
                <a:avLst/>
              </a:prstGeom>
              <a:noFill/>
              <a:ln w="3175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5" name="Line 49"/>
              <p:cNvSpPr>
                <a:spLocks noChangeShapeType="1"/>
              </p:cNvSpPr>
              <p:nvPr/>
            </p:nvSpPr>
            <p:spPr bwMode="auto">
              <a:xfrm rot="21323740" flipH="1">
                <a:off x="9014" y="2744"/>
                <a:ext cx="42" cy="23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6" name="Text Box 53"/>
              <p:cNvSpPr txBox="1">
                <a:spLocks noChangeArrowheads="1"/>
              </p:cNvSpPr>
              <p:nvPr/>
            </p:nvSpPr>
            <p:spPr bwMode="auto">
              <a:xfrm>
                <a:off x="9797" y="2743"/>
                <a:ext cx="496" cy="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A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17" name="Text Box 54"/>
              <p:cNvSpPr txBox="1">
                <a:spLocks noChangeArrowheads="1"/>
              </p:cNvSpPr>
              <p:nvPr/>
            </p:nvSpPr>
            <p:spPr bwMode="auto">
              <a:xfrm>
                <a:off x="7505" y="2822"/>
                <a:ext cx="460" cy="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0000CC"/>
                    </a:solidFill>
                    <a:latin typeface="Calibri" pitchFamily="34" charset="0"/>
                  </a:rPr>
                  <a:t>K</a:t>
                </a:r>
                <a:endParaRPr lang="ru-RU" sz="2000">
                  <a:solidFill>
                    <a:srgbClr val="0000CC"/>
                  </a:solidFill>
                </a:endParaRPr>
              </a:p>
            </p:txBody>
          </p:sp>
          <p:sp>
            <p:nvSpPr>
              <p:cNvPr id="20518" name="Line 57"/>
              <p:cNvSpPr>
                <a:spLocks noChangeShapeType="1"/>
              </p:cNvSpPr>
              <p:nvPr/>
            </p:nvSpPr>
            <p:spPr bwMode="auto">
              <a:xfrm rot="21323740" flipH="1">
                <a:off x="9184" y="1727"/>
                <a:ext cx="246" cy="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9" name="Text Box 58"/>
              <p:cNvSpPr txBox="1">
                <a:spLocks noChangeArrowheads="1"/>
              </p:cNvSpPr>
              <p:nvPr/>
            </p:nvSpPr>
            <p:spPr bwMode="auto">
              <a:xfrm>
                <a:off x="8142" y="615"/>
                <a:ext cx="453" cy="37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en-US" sz="2000" b="1">
                    <a:solidFill>
                      <a:srgbClr val="990099"/>
                    </a:solidFill>
                    <a:latin typeface="Calibri" pitchFamily="34" charset="0"/>
                  </a:rPr>
                  <a:t>6</a:t>
                </a:r>
                <a:endParaRPr lang="ru-RU" sz="2000">
                  <a:solidFill>
                    <a:srgbClr val="990099"/>
                  </a:solidFill>
                </a:endParaRPr>
              </a:p>
            </p:txBody>
          </p:sp>
        </p:grpSp>
      </p:grpSp>
      <p:sp>
        <p:nvSpPr>
          <p:cNvPr id="116" name="Line 11"/>
          <p:cNvSpPr>
            <a:spLocks noChangeShapeType="1"/>
          </p:cNvSpPr>
          <p:nvPr/>
        </p:nvSpPr>
        <p:spPr bwMode="auto">
          <a:xfrm rot="6908136" flipV="1">
            <a:off x="2361406" y="4618832"/>
            <a:ext cx="187325" cy="1666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" name="Line 57"/>
          <p:cNvSpPr>
            <a:spLocks noChangeShapeType="1"/>
          </p:cNvSpPr>
          <p:nvPr/>
        </p:nvSpPr>
        <p:spPr bwMode="auto">
          <a:xfrm rot="21323740" flipH="1">
            <a:off x="7454900" y="3508375"/>
            <a:ext cx="201613" cy="809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8" name="Line 57"/>
          <p:cNvSpPr>
            <a:spLocks noChangeShapeType="1"/>
          </p:cNvSpPr>
          <p:nvPr/>
        </p:nvSpPr>
        <p:spPr bwMode="auto">
          <a:xfrm rot="21323740" flipH="1">
            <a:off x="7815263" y="4013200"/>
            <a:ext cx="200025" cy="809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" name="Line 57"/>
          <p:cNvSpPr>
            <a:spLocks noChangeShapeType="1"/>
          </p:cNvSpPr>
          <p:nvPr/>
        </p:nvSpPr>
        <p:spPr bwMode="auto">
          <a:xfrm rot="21323740" flipH="1">
            <a:off x="7815263" y="4084638"/>
            <a:ext cx="200025" cy="809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0" name="Line 57"/>
          <p:cNvSpPr>
            <a:spLocks noChangeShapeType="1"/>
          </p:cNvSpPr>
          <p:nvPr/>
        </p:nvSpPr>
        <p:spPr bwMode="auto">
          <a:xfrm rot="-276260" flipH="1" flipV="1">
            <a:off x="5437188" y="3348038"/>
            <a:ext cx="207962" cy="174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" name="Line 57"/>
          <p:cNvSpPr>
            <a:spLocks noChangeShapeType="1"/>
          </p:cNvSpPr>
          <p:nvPr/>
        </p:nvSpPr>
        <p:spPr bwMode="auto">
          <a:xfrm rot="21323740" flipH="1">
            <a:off x="5435600" y="3436938"/>
            <a:ext cx="217488" cy="79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" name="Line 57"/>
          <p:cNvSpPr>
            <a:spLocks noChangeShapeType="1"/>
          </p:cNvSpPr>
          <p:nvPr/>
        </p:nvSpPr>
        <p:spPr bwMode="auto">
          <a:xfrm rot="21323740" flipH="1">
            <a:off x="5435600" y="4229100"/>
            <a:ext cx="211138" cy="79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" name="Line 57"/>
          <p:cNvSpPr>
            <a:spLocks noChangeShapeType="1"/>
          </p:cNvSpPr>
          <p:nvPr/>
        </p:nvSpPr>
        <p:spPr bwMode="auto">
          <a:xfrm rot="21323740" flipH="1">
            <a:off x="5435600" y="4157663"/>
            <a:ext cx="211138" cy="79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rot="-276260" flipH="1" flipV="1">
            <a:off x="5010150" y="3206750"/>
            <a:ext cx="131763" cy="1555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5" name="Line 57"/>
          <p:cNvSpPr>
            <a:spLocks noChangeShapeType="1"/>
          </p:cNvSpPr>
          <p:nvPr/>
        </p:nvSpPr>
        <p:spPr bwMode="auto">
          <a:xfrm rot="21323740" flipH="1">
            <a:off x="5006975" y="4445000"/>
            <a:ext cx="200025" cy="809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" name="Прямоугольник 56"/>
          <p:cNvSpPr>
            <a:spLocks noChangeArrowheads="1"/>
          </p:cNvSpPr>
          <p:nvPr/>
        </p:nvSpPr>
        <p:spPr bwMode="auto">
          <a:xfrm>
            <a:off x="1403350" y="5516563"/>
            <a:ext cx="1844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ے</a:t>
            </a:r>
            <a:r>
              <a:rPr lang="en-US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KBA = 70°</a:t>
            </a:r>
            <a:endParaRPr lang="ru-RU"/>
          </a:p>
        </p:txBody>
      </p:sp>
      <p:sp>
        <p:nvSpPr>
          <p:cNvPr id="59" name="Прямоугольник 58"/>
          <p:cNvSpPr>
            <a:spLocks noChangeArrowheads="1"/>
          </p:cNvSpPr>
          <p:nvPr/>
        </p:nvSpPr>
        <p:spPr bwMode="auto">
          <a:xfrm>
            <a:off x="3995738" y="5445125"/>
            <a:ext cx="192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ے</a:t>
            </a:r>
            <a:r>
              <a:rPr lang="en-US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KBA = 50° </a:t>
            </a:r>
            <a:endParaRPr lang="ru-RU"/>
          </a:p>
        </p:txBody>
      </p:sp>
      <p:sp>
        <p:nvSpPr>
          <p:cNvPr id="60" name="Прямоугольник 59"/>
          <p:cNvSpPr>
            <a:spLocks noChangeArrowheads="1"/>
          </p:cNvSpPr>
          <p:nvPr/>
        </p:nvSpPr>
        <p:spPr bwMode="auto">
          <a:xfrm>
            <a:off x="6300788" y="5373688"/>
            <a:ext cx="1920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AE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ے</a:t>
            </a:r>
            <a:r>
              <a:rPr lang="en-US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KBA = 90°</a:t>
            </a:r>
            <a:endParaRPr lang="ru-RU"/>
          </a:p>
        </p:txBody>
      </p:sp>
      <p:sp>
        <p:nvSpPr>
          <p:cNvPr id="61" name="Text Box 37"/>
          <p:cNvSpPr txBox="1">
            <a:spLocks noChangeArrowheads="1"/>
          </p:cNvSpPr>
          <p:nvPr/>
        </p:nvSpPr>
        <p:spPr bwMode="auto">
          <a:xfrm>
            <a:off x="1116013" y="2492375"/>
            <a:ext cx="360362" cy="360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ru-RU" sz="2000" b="1">
                <a:solidFill>
                  <a:srgbClr val="990099"/>
                </a:solidFill>
                <a:latin typeface="Calibri" pitchFamily="34" charset="0"/>
              </a:rPr>
              <a:t>4</a:t>
            </a:r>
            <a:endParaRPr lang="ru-RU" sz="2000">
              <a:solidFill>
                <a:srgbClr val="990099"/>
              </a:solidFill>
            </a:endParaRPr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4067175" y="2420938"/>
            <a:ext cx="360363" cy="360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ru-RU" sz="2000" b="1">
                <a:solidFill>
                  <a:srgbClr val="990099"/>
                </a:solidFill>
                <a:latin typeface="Calibri" pitchFamily="34" charset="0"/>
              </a:rPr>
              <a:t>5</a:t>
            </a:r>
            <a:endParaRPr lang="ru-RU" sz="2000">
              <a:solidFill>
                <a:srgbClr val="990099"/>
              </a:solidFill>
            </a:endParaRPr>
          </a:p>
        </p:txBody>
      </p:sp>
      <p:sp>
        <p:nvSpPr>
          <p:cNvPr id="63" name="Text Box 37"/>
          <p:cNvSpPr txBox="1">
            <a:spLocks noChangeArrowheads="1"/>
          </p:cNvSpPr>
          <p:nvPr/>
        </p:nvSpPr>
        <p:spPr bwMode="auto">
          <a:xfrm>
            <a:off x="6588125" y="2420938"/>
            <a:ext cx="431800" cy="360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ru-RU" sz="2000" b="1">
                <a:solidFill>
                  <a:srgbClr val="990099"/>
                </a:solidFill>
                <a:latin typeface="Calibri" pitchFamily="34" charset="0"/>
              </a:rPr>
              <a:t>6</a:t>
            </a:r>
            <a:endParaRPr lang="ru-RU" sz="2000">
              <a:solidFill>
                <a:srgbClr val="990099"/>
              </a:solidFill>
            </a:endParaRPr>
          </a:p>
        </p:txBody>
      </p:sp>
      <p:cxnSp>
        <p:nvCxnSpPr>
          <p:cNvPr id="20502" name="Прямая соединительная линия 59"/>
          <p:cNvCxnSpPr>
            <a:cxnSpLocks noChangeShapeType="1"/>
          </p:cNvCxnSpPr>
          <p:nvPr/>
        </p:nvCxnSpPr>
        <p:spPr bwMode="auto">
          <a:xfrm>
            <a:off x="3382963" y="6237288"/>
            <a:ext cx="5761037" cy="0"/>
          </a:xfrm>
          <a:prstGeom prst="line">
            <a:avLst/>
          </a:prstGeom>
          <a:noFill/>
          <a:ln w="15875" algn="ctr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3" name="Прямая соединительная линия 60"/>
          <p:cNvCxnSpPr>
            <a:cxnSpLocks noChangeShapeType="1"/>
          </p:cNvCxnSpPr>
          <p:nvPr/>
        </p:nvCxnSpPr>
        <p:spPr bwMode="auto">
          <a:xfrm>
            <a:off x="8893175" y="3500438"/>
            <a:ext cx="0" cy="3024187"/>
          </a:xfrm>
          <a:prstGeom prst="line">
            <a:avLst/>
          </a:prstGeom>
          <a:noFill/>
          <a:ln w="12700" algn="ctr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04" name="Овал 61"/>
          <p:cNvSpPr>
            <a:spLocks noChangeArrowheads="1"/>
          </p:cNvSpPr>
          <p:nvPr/>
        </p:nvSpPr>
        <p:spPr bwMode="auto">
          <a:xfrm>
            <a:off x="8748713" y="6092825"/>
            <a:ext cx="215900" cy="215900"/>
          </a:xfrm>
          <a:prstGeom prst="ellipse">
            <a:avLst/>
          </a:prstGeom>
          <a:solidFill>
            <a:schemeClr val="bg1"/>
          </a:solidFill>
          <a:ln w="12700" algn="ctr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1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3" grpId="1" animBg="1"/>
      <p:bldP spid="124" grpId="0" animBg="1"/>
      <p:bldP spid="125" grpId="0" animBg="1"/>
      <p:bldP spid="57" grpId="0"/>
      <p:bldP spid="59" grpId="0"/>
      <p:bldP spid="60" grpId="0"/>
      <p:bldP spid="61" grpId="0" animBg="1"/>
      <p:bldP spid="62" grpId="0" animBg="1"/>
      <p:bldP spid="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2124075" y="3860800"/>
            <a:ext cx="2339975" cy="2339975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7411" name="AutoShape 2"/>
          <p:cNvSpPr>
            <a:spLocks noChangeArrowheads="1"/>
          </p:cNvSpPr>
          <p:nvPr/>
        </p:nvSpPr>
        <p:spPr bwMode="auto">
          <a:xfrm>
            <a:off x="4787900" y="3860800"/>
            <a:ext cx="2339975" cy="2339975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2" name="AutoShape 2"/>
          <p:cNvSpPr>
            <a:spLocks noChangeArrowheads="1"/>
          </p:cNvSpPr>
          <p:nvPr/>
        </p:nvSpPr>
        <p:spPr bwMode="auto">
          <a:xfrm>
            <a:off x="2195513" y="908050"/>
            <a:ext cx="2339975" cy="2339975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3" name="AutoShape 2"/>
          <p:cNvSpPr>
            <a:spLocks noChangeArrowheads="1"/>
          </p:cNvSpPr>
          <p:nvPr/>
        </p:nvSpPr>
        <p:spPr bwMode="auto">
          <a:xfrm>
            <a:off x="4716463" y="908050"/>
            <a:ext cx="2339975" cy="2339975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17412" idx="0"/>
            <a:endCxn id="17412" idx="3"/>
          </p:cNvCxnSpPr>
          <p:nvPr/>
        </p:nvCxnSpPr>
        <p:spPr>
          <a:xfrm rot="16200000" flipH="1">
            <a:off x="2195512" y="2078038"/>
            <a:ext cx="2339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17413" idx="0"/>
            <a:endCxn id="17413" idx="3"/>
          </p:cNvCxnSpPr>
          <p:nvPr/>
        </p:nvCxnSpPr>
        <p:spPr>
          <a:xfrm rot="16200000" flipH="1">
            <a:off x="4716462" y="2078038"/>
            <a:ext cx="2339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17412" idx="1"/>
          </p:cNvCxnSpPr>
          <p:nvPr/>
        </p:nvCxnSpPr>
        <p:spPr>
          <a:xfrm rot="10800000" flipH="1" flipV="1">
            <a:off x="2781300" y="2078038"/>
            <a:ext cx="134938" cy="55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7412" idx="5"/>
          </p:cNvCxnSpPr>
          <p:nvPr/>
        </p:nvCxnSpPr>
        <p:spPr>
          <a:xfrm flipH="1">
            <a:off x="3851275" y="2078038"/>
            <a:ext cx="100013" cy="55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7413" idx="1"/>
          </p:cNvCxnSpPr>
          <p:nvPr/>
        </p:nvCxnSpPr>
        <p:spPr>
          <a:xfrm rot="10800000" flipH="1" flipV="1">
            <a:off x="5300663" y="2078038"/>
            <a:ext cx="134937" cy="55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17413" idx="5"/>
          </p:cNvCxnSpPr>
          <p:nvPr/>
        </p:nvCxnSpPr>
        <p:spPr>
          <a:xfrm flipV="1">
            <a:off x="6300788" y="2078038"/>
            <a:ext cx="169862" cy="55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7410" idx="1"/>
          </p:cNvCxnSpPr>
          <p:nvPr/>
        </p:nvCxnSpPr>
        <p:spPr>
          <a:xfrm rot="10800000" flipH="1" flipV="1">
            <a:off x="2708275" y="5030788"/>
            <a:ext cx="171450" cy="6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7410" idx="5"/>
          </p:cNvCxnSpPr>
          <p:nvPr/>
        </p:nvCxnSpPr>
        <p:spPr>
          <a:xfrm flipH="1">
            <a:off x="3743325" y="5030788"/>
            <a:ext cx="134938" cy="6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7411" idx="1"/>
          </p:cNvCxnSpPr>
          <p:nvPr/>
        </p:nvCxnSpPr>
        <p:spPr>
          <a:xfrm rot="10800000" flipH="1" flipV="1">
            <a:off x="5373688" y="5030788"/>
            <a:ext cx="134937" cy="53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7411" idx="5"/>
          </p:cNvCxnSpPr>
          <p:nvPr/>
        </p:nvCxnSpPr>
        <p:spPr>
          <a:xfrm flipH="1">
            <a:off x="6372225" y="5030788"/>
            <a:ext cx="171450" cy="53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Выгнутая вниз стрелка 35"/>
          <p:cNvSpPr/>
          <p:nvPr/>
        </p:nvSpPr>
        <p:spPr>
          <a:xfrm>
            <a:off x="3203575" y="4149725"/>
            <a:ext cx="215900" cy="444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425" name="TextBox 38"/>
          <p:cNvSpPr txBox="1">
            <a:spLocks noChangeArrowheads="1"/>
          </p:cNvSpPr>
          <p:nvPr/>
        </p:nvSpPr>
        <p:spPr bwMode="auto">
          <a:xfrm>
            <a:off x="3059113" y="4221163"/>
            <a:ext cx="498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40°</a:t>
            </a:r>
            <a:endParaRPr lang="ru-RU">
              <a:latin typeface="Calibri" pitchFamily="34" charset="0"/>
            </a:endParaRPr>
          </a:p>
        </p:txBody>
      </p:sp>
      <p:sp>
        <p:nvSpPr>
          <p:cNvPr id="17426" name="TextBox 39"/>
          <p:cNvSpPr txBox="1">
            <a:spLocks noChangeArrowheads="1"/>
          </p:cNvSpPr>
          <p:nvPr/>
        </p:nvSpPr>
        <p:spPr bwMode="auto">
          <a:xfrm>
            <a:off x="4932363" y="5805488"/>
            <a:ext cx="496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70°</a:t>
            </a:r>
            <a:endParaRPr lang="ru-RU">
              <a:latin typeface="Calibri" pitchFamily="34" charset="0"/>
            </a:endParaRPr>
          </a:p>
        </p:txBody>
      </p:sp>
      <p:sp>
        <p:nvSpPr>
          <p:cNvPr id="17427" name="TextBox 40"/>
          <p:cNvSpPr txBox="1">
            <a:spLocks noChangeArrowheads="1"/>
          </p:cNvSpPr>
          <p:nvPr/>
        </p:nvSpPr>
        <p:spPr bwMode="auto">
          <a:xfrm>
            <a:off x="1763713" y="5949950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</a:t>
            </a:r>
            <a:endParaRPr lang="ru-RU">
              <a:latin typeface="Calibri" pitchFamily="34" charset="0"/>
            </a:endParaRPr>
          </a:p>
        </p:txBody>
      </p:sp>
      <p:sp>
        <p:nvSpPr>
          <p:cNvPr id="17428" name="TextBox 41"/>
          <p:cNvSpPr txBox="1">
            <a:spLocks noChangeArrowheads="1"/>
          </p:cNvSpPr>
          <p:nvPr/>
        </p:nvSpPr>
        <p:spPr bwMode="auto">
          <a:xfrm>
            <a:off x="3059113" y="3644900"/>
            <a:ext cx="433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B</a:t>
            </a:r>
            <a:endParaRPr lang="ru-RU">
              <a:latin typeface="Calibri" pitchFamily="34" charset="0"/>
            </a:endParaRPr>
          </a:p>
        </p:txBody>
      </p:sp>
      <p:sp>
        <p:nvSpPr>
          <p:cNvPr id="17429" name="TextBox 44"/>
          <p:cNvSpPr txBox="1">
            <a:spLocks noChangeArrowheads="1"/>
          </p:cNvSpPr>
          <p:nvPr/>
        </p:nvSpPr>
        <p:spPr bwMode="auto">
          <a:xfrm>
            <a:off x="4356100" y="6021388"/>
            <a:ext cx="307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C</a:t>
            </a:r>
            <a:endParaRPr lang="ru-RU">
              <a:latin typeface="Calibri" pitchFamily="34" charset="0"/>
            </a:endParaRPr>
          </a:p>
        </p:txBody>
      </p:sp>
      <p:sp>
        <p:nvSpPr>
          <p:cNvPr id="17430" name="TextBox 45"/>
          <p:cNvSpPr txBox="1">
            <a:spLocks noChangeArrowheads="1"/>
          </p:cNvSpPr>
          <p:nvPr/>
        </p:nvSpPr>
        <p:spPr bwMode="auto">
          <a:xfrm>
            <a:off x="323850" y="333375"/>
            <a:ext cx="33480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>
                <a:latin typeface="Calibri" pitchFamily="34" charset="0"/>
              </a:rPr>
              <a:t>Дано:</a:t>
            </a:r>
            <a:r>
              <a:rPr lang="ru-RU">
                <a:latin typeface="Calibri" pitchFamily="34" charset="0"/>
              </a:rPr>
              <a:t> ∆</a:t>
            </a:r>
            <a:r>
              <a:rPr lang="en-US">
                <a:latin typeface="Calibri" pitchFamily="34" charset="0"/>
              </a:rPr>
              <a:t>MNP</a:t>
            </a:r>
            <a:r>
              <a:rPr lang="ru-RU">
                <a:latin typeface="Calibri" pitchFamily="34" charset="0"/>
              </a:rPr>
              <a:t> - равнобедренный,</a:t>
            </a:r>
          </a:p>
          <a:p>
            <a:pPr eaLnBrk="1" hangingPunct="1"/>
            <a:r>
              <a:rPr lang="en-US">
                <a:latin typeface="Calibri" pitchFamily="34" charset="0"/>
              </a:rPr>
              <a:t>N</a:t>
            </a:r>
            <a:r>
              <a:rPr lang="ru-RU">
                <a:latin typeface="Calibri" pitchFamily="34" charset="0"/>
              </a:rPr>
              <a:t>К – биссектриса</a:t>
            </a:r>
          </a:p>
          <a:p>
            <a:pPr eaLnBrk="1" hangingPunct="1"/>
            <a:r>
              <a:rPr lang="en-US">
                <a:latin typeface="Calibri" pitchFamily="34" charset="0"/>
              </a:rPr>
              <a:t>N</a:t>
            </a:r>
            <a:r>
              <a:rPr lang="ru-RU">
                <a:latin typeface="Calibri" pitchFamily="34" charset="0"/>
              </a:rPr>
              <a:t>К = 5 см,</a:t>
            </a:r>
          </a:p>
          <a:p>
            <a:pPr eaLnBrk="1" hangingPunct="1"/>
            <a:r>
              <a:rPr lang="en-US">
                <a:latin typeface="Calibri" pitchFamily="34" charset="0"/>
              </a:rPr>
              <a:t>MP</a:t>
            </a:r>
            <a:r>
              <a:rPr lang="ru-RU">
                <a:latin typeface="Calibri" pitchFamily="34" charset="0"/>
              </a:rPr>
              <a:t> = 12 см</a:t>
            </a:r>
          </a:p>
          <a:p>
            <a:pPr eaLnBrk="1" hangingPunct="1"/>
            <a:r>
              <a:rPr lang="ru-RU" b="1">
                <a:latin typeface="Calibri" pitchFamily="34" charset="0"/>
              </a:rPr>
              <a:t>Найти</a:t>
            </a:r>
            <a:r>
              <a:rPr lang="ru-RU">
                <a:latin typeface="Calibri" pitchFamily="34" charset="0"/>
              </a:rPr>
              <a:t>: </a:t>
            </a:r>
            <a:r>
              <a:rPr lang="en-US">
                <a:latin typeface="Calibri" pitchFamily="34" charset="0"/>
              </a:rPr>
              <a:t>S∆MNP</a:t>
            </a:r>
            <a:endParaRPr lang="ru-RU">
              <a:latin typeface="Calibri" pitchFamily="34" charset="0"/>
            </a:endParaRPr>
          </a:p>
        </p:txBody>
      </p:sp>
      <p:sp>
        <p:nvSpPr>
          <p:cNvPr id="17431" name="Прямоугольник 46"/>
          <p:cNvSpPr>
            <a:spLocks noChangeArrowheads="1"/>
          </p:cNvSpPr>
          <p:nvPr/>
        </p:nvSpPr>
        <p:spPr bwMode="auto">
          <a:xfrm>
            <a:off x="7019925" y="188913"/>
            <a:ext cx="19796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Дано:</a:t>
            </a:r>
            <a:r>
              <a:rPr lang="ru-RU">
                <a:latin typeface="Calibri" pitchFamily="34" charset="0"/>
              </a:rPr>
              <a:t> ∆АВС - равнобедренный,</a:t>
            </a:r>
          </a:p>
          <a:p>
            <a:r>
              <a:rPr lang="ru-RU">
                <a:latin typeface="Calibri" pitchFamily="34" charset="0"/>
              </a:rPr>
              <a:t>ВМ – медиана</a:t>
            </a:r>
          </a:p>
          <a:p>
            <a:r>
              <a:rPr lang="ru-RU">
                <a:latin typeface="Calibri" pitchFamily="34" charset="0"/>
              </a:rPr>
              <a:t>ВМ = 7 см,</a:t>
            </a:r>
          </a:p>
          <a:p>
            <a:r>
              <a:rPr lang="ru-RU">
                <a:latin typeface="Calibri" pitchFamily="34" charset="0"/>
              </a:rPr>
              <a:t>АС = 18 см</a:t>
            </a:r>
          </a:p>
          <a:p>
            <a:r>
              <a:rPr lang="ru-RU" b="1">
                <a:latin typeface="Calibri" pitchFamily="34" charset="0"/>
              </a:rPr>
              <a:t>Найти</a:t>
            </a:r>
            <a:r>
              <a:rPr lang="ru-RU">
                <a:latin typeface="Calibri" pitchFamily="34" charset="0"/>
              </a:rPr>
              <a:t>: </a:t>
            </a:r>
            <a:r>
              <a:rPr lang="en-US">
                <a:latin typeface="Calibri" pitchFamily="34" charset="0"/>
              </a:rPr>
              <a:t>S∆</a:t>
            </a:r>
            <a:r>
              <a:rPr lang="ru-RU">
                <a:latin typeface="Calibri" pitchFamily="34" charset="0"/>
              </a:rPr>
              <a:t>АВС</a:t>
            </a:r>
          </a:p>
        </p:txBody>
      </p:sp>
      <p:sp>
        <p:nvSpPr>
          <p:cNvPr id="17432" name="TextBox 47"/>
          <p:cNvSpPr txBox="1">
            <a:spLocks noChangeArrowheads="1"/>
          </p:cNvSpPr>
          <p:nvPr/>
        </p:nvSpPr>
        <p:spPr bwMode="auto">
          <a:xfrm>
            <a:off x="4572000" y="6021388"/>
            <a:ext cx="382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Calibri" pitchFamily="34" charset="0"/>
              </a:rPr>
              <a:t>М</a:t>
            </a:r>
          </a:p>
        </p:txBody>
      </p:sp>
      <p:sp>
        <p:nvSpPr>
          <p:cNvPr id="17433" name="TextBox 48"/>
          <p:cNvSpPr txBox="1">
            <a:spLocks noChangeArrowheads="1"/>
          </p:cNvSpPr>
          <p:nvPr/>
        </p:nvSpPr>
        <p:spPr bwMode="auto">
          <a:xfrm>
            <a:off x="5867400" y="3573463"/>
            <a:ext cx="334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N</a:t>
            </a:r>
            <a:endParaRPr lang="ru-RU">
              <a:latin typeface="Calibri" pitchFamily="34" charset="0"/>
            </a:endParaRPr>
          </a:p>
        </p:txBody>
      </p:sp>
      <p:sp>
        <p:nvSpPr>
          <p:cNvPr id="17434" name="TextBox 49"/>
          <p:cNvSpPr txBox="1">
            <a:spLocks noChangeArrowheads="1"/>
          </p:cNvSpPr>
          <p:nvPr/>
        </p:nvSpPr>
        <p:spPr bwMode="auto">
          <a:xfrm>
            <a:off x="7092950" y="6021388"/>
            <a:ext cx="303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P</a:t>
            </a:r>
            <a:endParaRPr lang="ru-RU">
              <a:latin typeface="Calibri" pitchFamily="34" charset="0"/>
            </a:endParaRPr>
          </a:p>
        </p:txBody>
      </p:sp>
      <p:sp>
        <p:nvSpPr>
          <p:cNvPr id="17435" name="Прямоугольник 50"/>
          <p:cNvSpPr>
            <a:spLocks noChangeArrowheads="1"/>
          </p:cNvSpPr>
          <p:nvPr/>
        </p:nvSpPr>
        <p:spPr bwMode="auto">
          <a:xfrm>
            <a:off x="4716463" y="32131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A</a:t>
            </a:r>
            <a:endParaRPr lang="ru-RU">
              <a:latin typeface="Calibri" pitchFamily="34" charset="0"/>
            </a:endParaRPr>
          </a:p>
        </p:txBody>
      </p:sp>
      <p:sp>
        <p:nvSpPr>
          <p:cNvPr id="17436" name="Прямоугольник 51"/>
          <p:cNvSpPr>
            <a:spLocks noChangeArrowheads="1"/>
          </p:cNvSpPr>
          <p:nvPr/>
        </p:nvSpPr>
        <p:spPr bwMode="auto">
          <a:xfrm>
            <a:off x="5724525" y="549275"/>
            <a:ext cx="309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B</a:t>
            </a:r>
            <a:endParaRPr lang="ru-RU">
              <a:latin typeface="Calibri" pitchFamily="34" charset="0"/>
            </a:endParaRPr>
          </a:p>
        </p:txBody>
      </p:sp>
      <p:sp>
        <p:nvSpPr>
          <p:cNvPr id="17437" name="Прямоугольник 52"/>
          <p:cNvSpPr>
            <a:spLocks noChangeArrowheads="1"/>
          </p:cNvSpPr>
          <p:nvPr/>
        </p:nvSpPr>
        <p:spPr bwMode="auto">
          <a:xfrm>
            <a:off x="6948488" y="3213100"/>
            <a:ext cx="307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</a:t>
            </a:r>
            <a:endParaRPr lang="ru-RU">
              <a:latin typeface="Calibri" pitchFamily="34" charset="0"/>
            </a:endParaRPr>
          </a:p>
        </p:txBody>
      </p:sp>
      <p:sp>
        <p:nvSpPr>
          <p:cNvPr id="17438" name="TextBox 53"/>
          <p:cNvSpPr txBox="1">
            <a:spLocks noChangeArrowheads="1"/>
          </p:cNvSpPr>
          <p:nvPr/>
        </p:nvSpPr>
        <p:spPr bwMode="auto">
          <a:xfrm>
            <a:off x="5724525" y="3213100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M</a:t>
            </a:r>
            <a:endParaRPr lang="ru-RU">
              <a:latin typeface="Calibri" pitchFamily="34" charset="0"/>
            </a:endParaRPr>
          </a:p>
        </p:txBody>
      </p:sp>
      <p:sp>
        <p:nvSpPr>
          <p:cNvPr id="17439" name="Прямоугольник 54"/>
          <p:cNvSpPr>
            <a:spLocks noChangeArrowheads="1"/>
          </p:cNvSpPr>
          <p:nvPr/>
        </p:nvSpPr>
        <p:spPr bwMode="auto">
          <a:xfrm>
            <a:off x="1835150" y="3068638"/>
            <a:ext cx="382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М</a:t>
            </a:r>
          </a:p>
        </p:txBody>
      </p:sp>
      <p:sp>
        <p:nvSpPr>
          <p:cNvPr id="17440" name="Прямоугольник 55"/>
          <p:cNvSpPr>
            <a:spLocks noChangeArrowheads="1"/>
          </p:cNvSpPr>
          <p:nvPr/>
        </p:nvSpPr>
        <p:spPr bwMode="auto">
          <a:xfrm>
            <a:off x="3203575" y="620713"/>
            <a:ext cx="33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</a:t>
            </a:r>
            <a:endParaRPr lang="ru-RU">
              <a:latin typeface="Calibri" pitchFamily="34" charset="0"/>
            </a:endParaRPr>
          </a:p>
        </p:txBody>
      </p:sp>
      <p:sp>
        <p:nvSpPr>
          <p:cNvPr id="17441" name="Прямоугольник 56"/>
          <p:cNvSpPr>
            <a:spLocks noChangeArrowheads="1"/>
          </p:cNvSpPr>
          <p:nvPr/>
        </p:nvSpPr>
        <p:spPr bwMode="auto">
          <a:xfrm>
            <a:off x="4284663" y="3213100"/>
            <a:ext cx="303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</a:t>
            </a:r>
            <a:endParaRPr lang="ru-RU">
              <a:latin typeface="Calibri" pitchFamily="34" charset="0"/>
            </a:endParaRPr>
          </a:p>
        </p:txBody>
      </p:sp>
      <p:sp>
        <p:nvSpPr>
          <p:cNvPr id="17442" name="TextBox 57"/>
          <p:cNvSpPr txBox="1">
            <a:spLocks noChangeArrowheads="1"/>
          </p:cNvSpPr>
          <p:nvPr/>
        </p:nvSpPr>
        <p:spPr bwMode="auto">
          <a:xfrm>
            <a:off x="3203575" y="32131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K</a:t>
            </a:r>
            <a:endParaRPr lang="ru-RU">
              <a:latin typeface="Calibri" pitchFamily="34" charset="0"/>
            </a:endParaRPr>
          </a:p>
        </p:txBody>
      </p:sp>
      <p:sp>
        <p:nvSpPr>
          <p:cNvPr id="17443" name="Прямоугольник 58"/>
          <p:cNvSpPr>
            <a:spLocks noChangeArrowheads="1"/>
          </p:cNvSpPr>
          <p:nvPr/>
        </p:nvSpPr>
        <p:spPr bwMode="auto">
          <a:xfrm>
            <a:off x="179388" y="3357563"/>
            <a:ext cx="19446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Дано:</a:t>
            </a:r>
            <a:r>
              <a:rPr lang="ru-RU">
                <a:latin typeface="Calibri" pitchFamily="34" charset="0"/>
              </a:rPr>
              <a:t> ∆АВС - равнобедренный,</a:t>
            </a:r>
          </a:p>
          <a:p>
            <a:r>
              <a:rPr lang="ru-RU">
                <a:latin typeface="Calibri" pitchFamily="34" charset="0"/>
              </a:rPr>
              <a:t>&lt;</a:t>
            </a:r>
            <a:r>
              <a:rPr lang="en-US">
                <a:latin typeface="Calibri" pitchFamily="34" charset="0"/>
              </a:rPr>
              <a:t>B = 40°</a:t>
            </a:r>
            <a:endParaRPr lang="ru-RU">
              <a:latin typeface="Calibri" pitchFamily="34" charset="0"/>
            </a:endParaRPr>
          </a:p>
          <a:p>
            <a:r>
              <a:rPr lang="ru-RU" b="1">
                <a:latin typeface="Calibri" pitchFamily="34" charset="0"/>
              </a:rPr>
              <a:t>Найти</a:t>
            </a:r>
            <a:r>
              <a:rPr lang="ru-RU">
                <a:latin typeface="Calibri" pitchFamily="34" charset="0"/>
              </a:rPr>
              <a:t>:</a:t>
            </a:r>
            <a:r>
              <a:rPr lang="en-US">
                <a:latin typeface="Calibri" pitchFamily="34" charset="0"/>
              </a:rPr>
              <a:t> &lt;A, &lt;</a:t>
            </a:r>
            <a:r>
              <a:rPr lang="ru-RU">
                <a:latin typeface="Calibri" pitchFamily="34" charset="0"/>
              </a:rPr>
              <a:t>С</a:t>
            </a:r>
          </a:p>
        </p:txBody>
      </p:sp>
      <p:sp>
        <p:nvSpPr>
          <p:cNvPr id="17444" name="Прямоугольник 59"/>
          <p:cNvSpPr>
            <a:spLocks noChangeArrowheads="1"/>
          </p:cNvSpPr>
          <p:nvPr/>
        </p:nvSpPr>
        <p:spPr bwMode="auto">
          <a:xfrm>
            <a:off x="7092950" y="3429000"/>
            <a:ext cx="2051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Дано</a:t>
            </a:r>
            <a:r>
              <a:rPr lang="ru-RU">
                <a:latin typeface="Calibri" pitchFamily="34" charset="0"/>
              </a:rPr>
              <a:t>: ∆</a:t>
            </a:r>
            <a:r>
              <a:rPr lang="en-US">
                <a:latin typeface="Calibri" pitchFamily="34" charset="0"/>
              </a:rPr>
              <a:t>MNP</a:t>
            </a:r>
            <a:r>
              <a:rPr lang="ru-RU">
                <a:latin typeface="Calibri" pitchFamily="34" charset="0"/>
              </a:rPr>
              <a:t>- равнобедренный,</a:t>
            </a:r>
          </a:p>
          <a:p>
            <a:r>
              <a:rPr lang="ru-RU">
                <a:latin typeface="Calibri" pitchFamily="34" charset="0"/>
              </a:rPr>
              <a:t>&lt;М</a:t>
            </a:r>
            <a:r>
              <a:rPr lang="en-US">
                <a:latin typeface="Calibri" pitchFamily="34" charset="0"/>
              </a:rPr>
              <a:t>= 70°</a:t>
            </a:r>
            <a:endParaRPr lang="ru-RU">
              <a:latin typeface="Calibri" pitchFamily="34" charset="0"/>
            </a:endParaRPr>
          </a:p>
          <a:p>
            <a:r>
              <a:rPr lang="ru-RU" b="1">
                <a:latin typeface="Calibri" pitchFamily="34" charset="0"/>
              </a:rPr>
              <a:t>Найти</a:t>
            </a:r>
            <a:r>
              <a:rPr lang="ru-RU">
                <a:latin typeface="Calibri" pitchFamily="34" charset="0"/>
              </a:rPr>
              <a:t>:</a:t>
            </a:r>
            <a:r>
              <a:rPr lang="en-US">
                <a:latin typeface="Calibri" pitchFamily="34" charset="0"/>
              </a:rPr>
              <a:t> &lt;N, &lt;P</a:t>
            </a:r>
            <a:endParaRPr lang="ru-RU">
              <a:latin typeface="Calibri" pitchFamily="34" charset="0"/>
            </a:endParaRPr>
          </a:p>
        </p:txBody>
      </p:sp>
      <p:sp>
        <p:nvSpPr>
          <p:cNvPr id="17445" name="TextBox 60"/>
          <p:cNvSpPr txBox="1">
            <a:spLocks noChangeArrowheads="1"/>
          </p:cNvSpPr>
          <p:nvPr/>
        </p:nvSpPr>
        <p:spPr bwMode="auto">
          <a:xfrm>
            <a:off x="2339975" y="0"/>
            <a:ext cx="1163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latin typeface="Calibri" pitchFamily="34" charset="0"/>
              </a:rPr>
              <a:t>1 </a:t>
            </a:r>
            <a:r>
              <a:rPr lang="ru-RU" b="1">
                <a:latin typeface="Calibri" pitchFamily="34" charset="0"/>
              </a:rPr>
              <a:t>вариант</a:t>
            </a:r>
          </a:p>
        </p:txBody>
      </p:sp>
      <p:sp>
        <p:nvSpPr>
          <p:cNvPr id="17446" name="TextBox 61"/>
          <p:cNvSpPr txBox="1">
            <a:spLocks noChangeArrowheads="1"/>
          </p:cNvSpPr>
          <p:nvPr/>
        </p:nvSpPr>
        <p:spPr bwMode="auto">
          <a:xfrm>
            <a:off x="5651500" y="0"/>
            <a:ext cx="116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>
                <a:latin typeface="Calibri" pitchFamily="34" charset="0"/>
              </a:rPr>
              <a:t>2 вариант</a:t>
            </a:r>
          </a:p>
        </p:txBody>
      </p:sp>
      <p:sp>
        <p:nvSpPr>
          <p:cNvPr id="64" name="Выгнутая вправо стрелка 63"/>
          <p:cNvSpPr/>
          <p:nvPr/>
        </p:nvSpPr>
        <p:spPr>
          <a:xfrm>
            <a:off x="4932363" y="6021388"/>
            <a:ext cx="71437" cy="2159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44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51" name="Rectangle 7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11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1745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1100">
                <a:latin typeface="Calibri" pitchFamily="34" charset="0"/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17453" name="Rectangle 10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1100"/>
              <a:t>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43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2124075" y="3860800"/>
            <a:ext cx="2339975" cy="2339975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8435" name="AutoShape 2"/>
          <p:cNvSpPr>
            <a:spLocks noChangeArrowheads="1"/>
          </p:cNvSpPr>
          <p:nvPr/>
        </p:nvSpPr>
        <p:spPr bwMode="auto">
          <a:xfrm>
            <a:off x="4787900" y="3860800"/>
            <a:ext cx="2339975" cy="2339975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36" name="AutoShape 2"/>
          <p:cNvSpPr>
            <a:spLocks noChangeArrowheads="1"/>
          </p:cNvSpPr>
          <p:nvPr/>
        </p:nvSpPr>
        <p:spPr bwMode="auto">
          <a:xfrm>
            <a:off x="2195513" y="908050"/>
            <a:ext cx="2339975" cy="2339975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37" name="AutoShape 2"/>
          <p:cNvSpPr>
            <a:spLocks noChangeArrowheads="1"/>
          </p:cNvSpPr>
          <p:nvPr/>
        </p:nvSpPr>
        <p:spPr bwMode="auto">
          <a:xfrm>
            <a:off x="4716463" y="908050"/>
            <a:ext cx="2339975" cy="2339975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18436" idx="0"/>
            <a:endCxn id="18436" idx="3"/>
          </p:cNvCxnSpPr>
          <p:nvPr/>
        </p:nvCxnSpPr>
        <p:spPr>
          <a:xfrm rot="16200000" flipH="1">
            <a:off x="2195512" y="2078038"/>
            <a:ext cx="2339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18437" idx="0"/>
            <a:endCxn id="18437" idx="3"/>
          </p:cNvCxnSpPr>
          <p:nvPr/>
        </p:nvCxnSpPr>
        <p:spPr>
          <a:xfrm rot="16200000" flipH="1">
            <a:off x="4716462" y="2078038"/>
            <a:ext cx="2339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18436" idx="1"/>
          </p:cNvCxnSpPr>
          <p:nvPr/>
        </p:nvCxnSpPr>
        <p:spPr>
          <a:xfrm rot="10800000" flipH="1" flipV="1">
            <a:off x="2781300" y="2078038"/>
            <a:ext cx="134938" cy="55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8436" idx="5"/>
          </p:cNvCxnSpPr>
          <p:nvPr/>
        </p:nvCxnSpPr>
        <p:spPr>
          <a:xfrm flipH="1">
            <a:off x="3851275" y="2078038"/>
            <a:ext cx="100013" cy="55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8437" idx="1"/>
          </p:cNvCxnSpPr>
          <p:nvPr/>
        </p:nvCxnSpPr>
        <p:spPr>
          <a:xfrm rot="10800000" flipH="1" flipV="1">
            <a:off x="5300663" y="2078038"/>
            <a:ext cx="134937" cy="55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18437" idx="5"/>
          </p:cNvCxnSpPr>
          <p:nvPr/>
        </p:nvCxnSpPr>
        <p:spPr>
          <a:xfrm flipV="1">
            <a:off x="6300788" y="2078038"/>
            <a:ext cx="169862" cy="55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8434" idx="1"/>
          </p:cNvCxnSpPr>
          <p:nvPr/>
        </p:nvCxnSpPr>
        <p:spPr>
          <a:xfrm rot="10800000" flipH="1" flipV="1">
            <a:off x="2708275" y="5030788"/>
            <a:ext cx="171450" cy="6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8434" idx="5"/>
          </p:cNvCxnSpPr>
          <p:nvPr/>
        </p:nvCxnSpPr>
        <p:spPr>
          <a:xfrm flipH="1">
            <a:off x="3743325" y="5030788"/>
            <a:ext cx="134938" cy="6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8435" idx="1"/>
          </p:cNvCxnSpPr>
          <p:nvPr/>
        </p:nvCxnSpPr>
        <p:spPr>
          <a:xfrm rot="10800000" flipH="1" flipV="1">
            <a:off x="5373688" y="5030788"/>
            <a:ext cx="134937" cy="53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8435" idx="5"/>
          </p:cNvCxnSpPr>
          <p:nvPr/>
        </p:nvCxnSpPr>
        <p:spPr>
          <a:xfrm flipH="1">
            <a:off x="6372225" y="5030788"/>
            <a:ext cx="171450" cy="53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Выгнутая вниз стрелка 35"/>
          <p:cNvSpPr/>
          <p:nvPr/>
        </p:nvSpPr>
        <p:spPr>
          <a:xfrm>
            <a:off x="3203575" y="4149725"/>
            <a:ext cx="215900" cy="444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449" name="TextBox 38"/>
          <p:cNvSpPr txBox="1">
            <a:spLocks noChangeArrowheads="1"/>
          </p:cNvSpPr>
          <p:nvPr/>
        </p:nvSpPr>
        <p:spPr bwMode="auto">
          <a:xfrm>
            <a:off x="3059113" y="4221163"/>
            <a:ext cx="498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40°</a:t>
            </a:r>
            <a:endParaRPr lang="ru-RU">
              <a:latin typeface="Calibri" pitchFamily="34" charset="0"/>
            </a:endParaRPr>
          </a:p>
        </p:txBody>
      </p:sp>
      <p:sp>
        <p:nvSpPr>
          <p:cNvPr id="18450" name="TextBox 39"/>
          <p:cNvSpPr txBox="1">
            <a:spLocks noChangeArrowheads="1"/>
          </p:cNvSpPr>
          <p:nvPr/>
        </p:nvSpPr>
        <p:spPr bwMode="auto">
          <a:xfrm>
            <a:off x="4932363" y="5805488"/>
            <a:ext cx="496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70°</a:t>
            </a:r>
            <a:endParaRPr lang="ru-RU">
              <a:latin typeface="Calibri" pitchFamily="34" charset="0"/>
            </a:endParaRPr>
          </a:p>
        </p:txBody>
      </p:sp>
      <p:sp>
        <p:nvSpPr>
          <p:cNvPr id="18451" name="TextBox 40"/>
          <p:cNvSpPr txBox="1">
            <a:spLocks noChangeArrowheads="1"/>
          </p:cNvSpPr>
          <p:nvPr/>
        </p:nvSpPr>
        <p:spPr bwMode="auto">
          <a:xfrm>
            <a:off x="1763713" y="5949950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</a:t>
            </a:r>
            <a:endParaRPr lang="ru-RU">
              <a:latin typeface="Calibri" pitchFamily="34" charset="0"/>
            </a:endParaRPr>
          </a:p>
        </p:txBody>
      </p:sp>
      <p:sp>
        <p:nvSpPr>
          <p:cNvPr id="18452" name="TextBox 41"/>
          <p:cNvSpPr txBox="1">
            <a:spLocks noChangeArrowheads="1"/>
          </p:cNvSpPr>
          <p:nvPr/>
        </p:nvSpPr>
        <p:spPr bwMode="auto">
          <a:xfrm>
            <a:off x="3059113" y="3644900"/>
            <a:ext cx="433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B</a:t>
            </a:r>
            <a:endParaRPr lang="ru-RU">
              <a:latin typeface="Calibri" pitchFamily="34" charset="0"/>
            </a:endParaRPr>
          </a:p>
        </p:txBody>
      </p:sp>
      <p:sp>
        <p:nvSpPr>
          <p:cNvPr id="18453" name="TextBox 44"/>
          <p:cNvSpPr txBox="1">
            <a:spLocks noChangeArrowheads="1"/>
          </p:cNvSpPr>
          <p:nvPr/>
        </p:nvSpPr>
        <p:spPr bwMode="auto">
          <a:xfrm>
            <a:off x="4356100" y="6021388"/>
            <a:ext cx="307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C</a:t>
            </a:r>
            <a:endParaRPr lang="ru-RU">
              <a:latin typeface="Calibri" pitchFamily="34" charset="0"/>
            </a:endParaRPr>
          </a:p>
        </p:txBody>
      </p:sp>
      <p:sp>
        <p:nvSpPr>
          <p:cNvPr id="18454" name="TextBox 45"/>
          <p:cNvSpPr txBox="1">
            <a:spLocks noChangeArrowheads="1"/>
          </p:cNvSpPr>
          <p:nvPr/>
        </p:nvSpPr>
        <p:spPr bwMode="auto">
          <a:xfrm>
            <a:off x="323850" y="333375"/>
            <a:ext cx="33480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>
                <a:latin typeface="Calibri" pitchFamily="34" charset="0"/>
              </a:rPr>
              <a:t>Дано:</a:t>
            </a:r>
            <a:r>
              <a:rPr lang="ru-RU">
                <a:latin typeface="Calibri" pitchFamily="34" charset="0"/>
              </a:rPr>
              <a:t> ∆</a:t>
            </a:r>
            <a:r>
              <a:rPr lang="en-US">
                <a:latin typeface="Calibri" pitchFamily="34" charset="0"/>
              </a:rPr>
              <a:t>MNP</a:t>
            </a:r>
            <a:r>
              <a:rPr lang="ru-RU">
                <a:latin typeface="Calibri" pitchFamily="34" charset="0"/>
              </a:rPr>
              <a:t> - равнобедренный,</a:t>
            </a:r>
          </a:p>
          <a:p>
            <a:pPr eaLnBrk="1" hangingPunct="1"/>
            <a:r>
              <a:rPr lang="en-US">
                <a:latin typeface="Calibri" pitchFamily="34" charset="0"/>
              </a:rPr>
              <a:t>N</a:t>
            </a:r>
            <a:r>
              <a:rPr lang="ru-RU">
                <a:latin typeface="Calibri" pitchFamily="34" charset="0"/>
              </a:rPr>
              <a:t>К – биссектриса</a:t>
            </a:r>
          </a:p>
          <a:p>
            <a:pPr eaLnBrk="1" hangingPunct="1"/>
            <a:r>
              <a:rPr lang="en-US">
                <a:latin typeface="Calibri" pitchFamily="34" charset="0"/>
              </a:rPr>
              <a:t>N</a:t>
            </a:r>
            <a:r>
              <a:rPr lang="ru-RU">
                <a:latin typeface="Calibri" pitchFamily="34" charset="0"/>
              </a:rPr>
              <a:t>К = 5 см,</a:t>
            </a:r>
          </a:p>
          <a:p>
            <a:pPr eaLnBrk="1" hangingPunct="1"/>
            <a:r>
              <a:rPr lang="en-US">
                <a:latin typeface="Calibri" pitchFamily="34" charset="0"/>
              </a:rPr>
              <a:t>MP</a:t>
            </a:r>
            <a:r>
              <a:rPr lang="ru-RU">
                <a:latin typeface="Calibri" pitchFamily="34" charset="0"/>
              </a:rPr>
              <a:t> = 12 см</a:t>
            </a:r>
          </a:p>
          <a:p>
            <a:pPr eaLnBrk="1" hangingPunct="1"/>
            <a:r>
              <a:rPr lang="ru-RU" b="1">
                <a:latin typeface="Calibri" pitchFamily="34" charset="0"/>
              </a:rPr>
              <a:t>Найти</a:t>
            </a:r>
            <a:r>
              <a:rPr lang="ru-RU">
                <a:latin typeface="Calibri" pitchFamily="34" charset="0"/>
              </a:rPr>
              <a:t>: </a:t>
            </a:r>
            <a:r>
              <a:rPr lang="en-US">
                <a:latin typeface="Calibri" pitchFamily="34" charset="0"/>
              </a:rPr>
              <a:t>S∆MNP</a:t>
            </a:r>
            <a:endParaRPr lang="ru-RU">
              <a:latin typeface="Calibri" pitchFamily="34" charset="0"/>
            </a:endParaRPr>
          </a:p>
        </p:txBody>
      </p:sp>
      <p:sp>
        <p:nvSpPr>
          <p:cNvPr id="18455" name="Прямоугольник 46"/>
          <p:cNvSpPr>
            <a:spLocks noChangeArrowheads="1"/>
          </p:cNvSpPr>
          <p:nvPr/>
        </p:nvSpPr>
        <p:spPr bwMode="auto">
          <a:xfrm>
            <a:off x="7019925" y="188913"/>
            <a:ext cx="19796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Дано:</a:t>
            </a:r>
            <a:r>
              <a:rPr lang="ru-RU">
                <a:latin typeface="Calibri" pitchFamily="34" charset="0"/>
              </a:rPr>
              <a:t> ∆АВС - равнобедренный,</a:t>
            </a:r>
          </a:p>
          <a:p>
            <a:r>
              <a:rPr lang="ru-RU">
                <a:latin typeface="Calibri" pitchFamily="34" charset="0"/>
              </a:rPr>
              <a:t>ВМ – медиана</a:t>
            </a:r>
          </a:p>
          <a:p>
            <a:r>
              <a:rPr lang="ru-RU">
                <a:latin typeface="Calibri" pitchFamily="34" charset="0"/>
              </a:rPr>
              <a:t>ВМ = 7 см,</a:t>
            </a:r>
          </a:p>
          <a:p>
            <a:r>
              <a:rPr lang="ru-RU">
                <a:latin typeface="Calibri" pitchFamily="34" charset="0"/>
              </a:rPr>
              <a:t>АС = 18 см</a:t>
            </a:r>
          </a:p>
          <a:p>
            <a:r>
              <a:rPr lang="ru-RU" b="1">
                <a:latin typeface="Calibri" pitchFamily="34" charset="0"/>
              </a:rPr>
              <a:t>Найти</a:t>
            </a:r>
            <a:r>
              <a:rPr lang="ru-RU">
                <a:latin typeface="Calibri" pitchFamily="34" charset="0"/>
              </a:rPr>
              <a:t>: </a:t>
            </a:r>
            <a:r>
              <a:rPr lang="en-US">
                <a:latin typeface="Calibri" pitchFamily="34" charset="0"/>
              </a:rPr>
              <a:t>S∆</a:t>
            </a:r>
            <a:r>
              <a:rPr lang="ru-RU">
                <a:latin typeface="Calibri" pitchFamily="34" charset="0"/>
              </a:rPr>
              <a:t>АВС</a:t>
            </a:r>
          </a:p>
        </p:txBody>
      </p:sp>
      <p:sp>
        <p:nvSpPr>
          <p:cNvPr id="18456" name="TextBox 47"/>
          <p:cNvSpPr txBox="1">
            <a:spLocks noChangeArrowheads="1"/>
          </p:cNvSpPr>
          <p:nvPr/>
        </p:nvSpPr>
        <p:spPr bwMode="auto">
          <a:xfrm>
            <a:off x="4572000" y="6021388"/>
            <a:ext cx="382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Calibri" pitchFamily="34" charset="0"/>
              </a:rPr>
              <a:t>М</a:t>
            </a:r>
          </a:p>
        </p:txBody>
      </p:sp>
      <p:sp>
        <p:nvSpPr>
          <p:cNvPr id="18457" name="TextBox 48"/>
          <p:cNvSpPr txBox="1">
            <a:spLocks noChangeArrowheads="1"/>
          </p:cNvSpPr>
          <p:nvPr/>
        </p:nvSpPr>
        <p:spPr bwMode="auto">
          <a:xfrm>
            <a:off x="5867400" y="3573463"/>
            <a:ext cx="334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N</a:t>
            </a:r>
            <a:endParaRPr lang="ru-RU">
              <a:latin typeface="Calibri" pitchFamily="34" charset="0"/>
            </a:endParaRPr>
          </a:p>
        </p:txBody>
      </p:sp>
      <p:sp>
        <p:nvSpPr>
          <p:cNvPr id="18458" name="TextBox 49"/>
          <p:cNvSpPr txBox="1">
            <a:spLocks noChangeArrowheads="1"/>
          </p:cNvSpPr>
          <p:nvPr/>
        </p:nvSpPr>
        <p:spPr bwMode="auto">
          <a:xfrm>
            <a:off x="7092950" y="6021388"/>
            <a:ext cx="303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P</a:t>
            </a:r>
            <a:endParaRPr lang="ru-RU">
              <a:latin typeface="Calibri" pitchFamily="34" charset="0"/>
            </a:endParaRPr>
          </a:p>
        </p:txBody>
      </p:sp>
      <p:sp>
        <p:nvSpPr>
          <p:cNvPr id="18459" name="Прямоугольник 50"/>
          <p:cNvSpPr>
            <a:spLocks noChangeArrowheads="1"/>
          </p:cNvSpPr>
          <p:nvPr/>
        </p:nvSpPr>
        <p:spPr bwMode="auto">
          <a:xfrm>
            <a:off x="4716463" y="32131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A</a:t>
            </a:r>
            <a:endParaRPr lang="ru-RU">
              <a:latin typeface="Calibri" pitchFamily="34" charset="0"/>
            </a:endParaRPr>
          </a:p>
        </p:txBody>
      </p:sp>
      <p:sp>
        <p:nvSpPr>
          <p:cNvPr id="18460" name="Прямоугольник 51"/>
          <p:cNvSpPr>
            <a:spLocks noChangeArrowheads="1"/>
          </p:cNvSpPr>
          <p:nvPr/>
        </p:nvSpPr>
        <p:spPr bwMode="auto">
          <a:xfrm>
            <a:off x="5724525" y="549275"/>
            <a:ext cx="309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B</a:t>
            </a:r>
            <a:endParaRPr lang="ru-RU">
              <a:latin typeface="Calibri" pitchFamily="34" charset="0"/>
            </a:endParaRPr>
          </a:p>
        </p:txBody>
      </p:sp>
      <p:sp>
        <p:nvSpPr>
          <p:cNvPr id="18461" name="Прямоугольник 52"/>
          <p:cNvSpPr>
            <a:spLocks noChangeArrowheads="1"/>
          </p:cNvSpPr>
          <p:nvPr/>
        </p:nvSpPr>
        <p:spPr bwMode="auto">
          <a:xfrm>
            <a:off x="6948488" y="3213100"/>
            <a:ext cx="307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</a:t>
            </a:r>
            <a:endParaRPr lang="ru-RU">
              <a:latin typeface="Calibri" pitchFamily="34" charset="0"/>
            </a:endParaRPr>
          </a:p>
        </p:txBody>
      </p:sp>
      <p:sp>
        <p:nvSpPr>
          <p:cNvPr id="18462" name="TextBox 53"/>
          <p:cNvSpPr txBox="1">
            <a:spLocks noChangeArrowheads="1"/>
          </p:cNvSpPr>
          <p:nvPr/>
        </p:nvSpPr>
        <p:spPr bwMode="auto">
          <a:xfrm>
            <a:off x="5724525" y="3213100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M</a:t>
            </a:r>
            <a:endParaRPr lang="ru-RU">
              <a:latin typeface="Calibri" pitchFamily="34" charset="0"/>
            </a:endParaRPr>
          </a:p>
        </p:txBody>
      </p:sp>
      <p:sp>
        <p:nvSpPr>
          <p:cNvPr id="18463" name="Прямоугольник 54"/>
          <p:cNvSpPr>
            <a:spLocks noChangeArrowheads="1"/>
          </p:cNvSpPr>
          <p:nvPr/>
        </p:nvSpPr>
        <p:spPr bwMode="auto">
          <a:xfrm>
            <a:off x="1835150" y="3068638"/>
            <a:ext cx="382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М</a:t>
            </a:r>
          </a:p>
        </p:txBody>
      </p:sp>
      <p:sp>
        <p:nvSpPr>
          <p:cNvPr id="18464" name="Прямоугольник 55"/>
          <p:cNvSpPr>
            <a:spLocks noChangeArrowheads="1"/>
          </p:cNvSpPr>
          <p:nvPr/>
        </p:nvSpPr>
        <p:spPr bwMode="auto">
          <a:xfrm>
            <a:off x="3203575" y="620713"/>
            <a:ext cx="33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</a:t>
            </a:r>
            <a:endParaRPr lang="ru-RU">
              <a:latin typeface="Calibri" pitchFamily="34" charset="0"/>
            </a:endParaRPr>
          </a:p>
        </p:txBody>
      </p:sp>
      <p:sp>
        <p:nvSpPr>
          <p:cNvPr id="18465" name="Прямоугольник 56"/>
          <p:cNvSpPr>
            <a:spLocks noChangeArrowheads="1"/>
          </p:cNvSpPr>
          <p:nvPr/>
        </p:nvSpPr>
        <p:spPr bwMode="auto">
          <a:xfrm>
            <a:off x="4284663" y="3213100"/>
            <a:ext cx="303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</a:t>
            </a:r>
            <a:endParaRPr lang="ru-RU">
              <a:latin typeface="Calibri" pitchFamily="34" charset="0"/>
            </a:endParaRPr>
          </a:p>
        </p:txBody>
      </p:sp>
      <p:sp>
        <p:nvSpPr>
          <p:cNvPr id="18466" name="TextBox 57"/>
          <p:cNvSpPr txBox="1">
            <a:spLocks noChangeArrowheads="1"/>
          </p:cNvSpPr>
          <p:nvPr/>
        </p:nvSpPr>
        <p:spPr bwMode="auto">
          <a:xfrm>
            <a:off x="3203575" y="32131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K</a:t>
            </a:r>
            <a:endParaRPr lang="ru-RU">
              <a:latin typeface="Calibri" pitchFamily="34" charset="0"/>
            </a:endParaRPr>
          </a:p>
        </p:txBody>
      </p:sp>
      <p:sp>
        <p:nvSpPr>
          <p:cNvPr id="18467" name="Прямоугольник 58"/>
          <p:cNvSpPr>
            <a:spLocks noChangeArrowheads="1"/>
          </p:cNvSpPr>
          <p:nvPr/>
        </p:nvSpPr>
        <p:spPr bwMode="auto">
          <a:xfrm>
            <a:off x="179388" y="3357563"/>
            <a:ext cx="19446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Дано:</a:t>
            </a:r>
            <a:r>
              <a:rPr lang="ru-RU">
                <a:latin typeface="Calibri" pitchFamily="34" charset="0"/>
              </a:rPr>
              <a:t> ∆АВС - равнобедренный,</a:t>
            </a:r>
          </a:p>
          <a:p>
            <a:r>
              <a:rPr lang="ru-RU">
                <a:latin typeface="Calibri" pitchFamily="34" charset="0"/>
              </a:rPr>
              <a:t>&lt;</a:t>
            </a:r>
            <a:r>
              <a:rPr lang="en-US">
                <a:latin typeface="Calibri" pitchFamily="34" charset="0"/>
              </a:rPr>
              <a:t>B = 40°</a:t>
            </a:r>
            <a:endParaRPr lang="ru-RU">
              <a:latin typeface="Calibri" pitchFamily="34" charset="0"/>
            </a:endParaRPr>
          </a:p>
          <a:p>
            <a:r>
              <a:rPr lang="ru-RU" b="1">
                <a:latin typeface="Calibri" pitchFamily="34" charset="0"/>
              </a:rPr>
              <a:t>Найти</a:t>
            </a:r>
            <a:r>
              <a:rPr lang="ru-RU">
                <a:latin typeface="Calibri" pitchFamily="34" charset="0"/>
              </a:rPr>
              <a:t>:</a:t>
            </a:r>
            <a:r>
              <a:rPr lang="en-US">
                <a:latin typeface="Calibri" pitchFamily="34" charset="0"/>
              </a:rPr>
              <a:t> &lt;A, &lt;</a:t>
            </a:r>
            <a:r>
              <a:rPr lang="ru-RU">
                <a:latin typeface="Calibri" pitchFamily="34" charset="0"/>
              </a:rPr>
              <a:t>С</a:t>
            </a:r>
          </a:p>
        </p:txBody>
      </p:sp>
      <p:sp>
        <p:nvSpPr>
          <p:cNvPr id="18468" name="Прямоугольник 59"/>
          <p:cNvSpPr>
            <a:spLocks noChangeArrowheads="1"/>
          </p:cNvSpPr>
          <p:nvPr/>
        </p:nvSpPr>
        <p:spPr bwMode="auto">
          <a:xfrm>
            <a:off x="7092950" y="3429000"/>
            <a:ext cx="2051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Дано</a:t>
            </a:r>
            <a:r>
              <a:rPr lang="ru-RU">
                <a:latin typeface="Calibri" pitchFamily="34" charset="0"/>
              </a:rPr>
              <a:t>: ∆</a:t>
            </a:r>
            <a:r>
              <a:rPr lang="en-US">
                <a:latin typeface="Calibri" pitchFamily="34" charset="0"/>
              </a:rPr>
              <a:t>MNP</a:t>
            </a:r>
            <a:r>
              <a:rPr lang="ru-RU">
                <a:latin typeface="Calibri" pitchFamily="34" charset="0"/>
              </a:rPr>
              <a:t>- равнобедренный,</a:t>
            </a:r>
          </a:p>
          <a:p>
            <a:r>
              <a:rPr lang="ru-RU">
                <a:latin typeface="Calibri" pitchFamily="34" charset="0"/>
              </a:rPr>
              <a:t>&lt;М</a:t>
            </a:r>
            <a:r>
              <a:rPr lang="en-US">
                <a:latin typeface="Calibri" pitchFamily="34" charset="0"/>
              </a:rPr>
              <a:t>= 70°</a:t>
            </a:r>
            <a:endParaRPr lang="ru-RU">
              <a:latin typeface="Calibri" pitchFamily="34" charset="0"/>
            </a:endParaRPr>
          </a:p>
          <a:p>
            <a:r>
              <a:rPr lang="ru-RU" b="1">
                <a:latin typeface="Calibri" pitchFamily="34" charset="0"/>
              </a:rPr>
              <a:t>Найти</a:t>
            </a:r>
            <a:r>
              <a:rPr lang="ru-RU">
                <a:latin typeface="Calibri" pitchFamily="34" charset="0"/>
              </a:rPr>
              <a:t>:</a:t>
            </a:r>
            <a:r>
              <a:rPr lang="en-US">
                <a:latin typeface="Calibri" pitchFamily="34" charset="0"/>
              </a:rPr>
              <a:t> &lt;N, &lt;P</a:t>
            </a:r>
            <a:endParaRPr lang="ru-RU">
              <a:latin typeface="Calibri" pitchFamily="34" charset="0"/>
            </a:endParaRPr>
          </a:p>
        </p:txBody>
      </p:sp>
      <p:sp>
        <p:nvSpPr>
          <p:cNvPr id="18469" name="TextBox 60"/>
          <p:cNvSpPr txBox="1">
            <a:spLocks noChangeArrowheads="1"/>
          </p:cNvSpPr>
          <p:nvPr/>
        </p:nvSpPr>
        <p:spPr bwMode="auto">
          <a:xfrm>
            <a:off x="2339975" y="0"/>
            <a:ext cx="1163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latin typeface="Calibri" pitchFamily="34" charset="0"/>
              </a:rPr>
              <a:t>1 </a:t>
            </a:r>
            <a:r>
              <a:rPr lang="ru-RU" b="1">
                <a:latin typeface="Calibri" pitchFamily="34" charset="0"/>
              </a:rPr>
              <a:t>вариант</a:t>
            </a:r>
          </a:p>
        </p:txBody>
      </p:sp>
      <p:sp>
        <p:nvSpPr>
          <p:cNvPr id="18470" name="TextBox 61"/>
          <p:cNvSpPr txBox="1">
            <a:spLocks noChangeArrowheads="1"/>
          </p:cNvSpPr>
          <p:nvPr/>
        </p:nvSpPr>
        <p:spPr bwMode="auto">
          <a:xfrm>
            <a:off x="5651500" y="0"/>
            <a:ext cx="116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>
                <a:latin typeface="Calibri" pitchFamily="34" charset="0"/>
              </a:rPr>
              <a:t>2 вариант</a:t>
            </a:r>
          </a:p>
        </p:txBody>
      </p:sp>
      <p:sp>
        <p:nvSpPr>
          <p:cNvPr id="64" name="Выгнутая вправо стрелка 63"/>
          <p:cNvSpPr/>
          <p:nvPr/>
        </p:nvSpPr>
        <p:spPr>
          <a:xfrm>
            <a:off x="4932363" y="6021388"/>
            <a:ext cx="71437" cy="2159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472" name="TextBox 42"/>
          <p:cNvSpPr txBox="1">
            <a:spLocks noChangeArrowheads="1"/>
          </p:cNvSpPr>
          <p:nvPr/>
        </p:nvSpPr>
        <p:spPr bwMode="auto">
          <a:xfrm>
            <a:off x="468313" y="2060575"/>
            <a:ext cx="13668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NK-</a:t>
            </a:r>
            <a:r>
              <a:rPr lang="ru-RU">
                <a:latin typeface="Calibri" pitchFamily="34" charset="0"/>
              </a:rPr>
              <a:t>высота,</a:t>
            </a:r>
          </a:p>
          <a:p>
            <a:pPr eaLnBrk="1" hangingPunct="1"/>
            <a:r>
              <a:rPr lang="en-US">
                <a:latin typeface="Calibri" pitchFamily="34" charset="0"/>
              </a:rPr>
              <a:t>S = </a:t>
            </a:r>
            <a:endParaRPr lang="ru-RU">
              <a:latin typeface="Calibri" pitchFamily="34" charset="0"/>
            </a:endParaRPr>
          </a:p>
        </p:txBody>
      </p:sp>
      <p:sp>
        <p:nvSpPr>
          <p:cNvPr id="1847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847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349500"/>
            <a:ext cx="809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75" name="TextBox 43"/>
          <p:cNvSpPr txBox="1">
            <a:spLocks noChangeArrowheads="1"/>
          </p:cNvSpPr>
          <p:nvPr/>
        </p:nvSpPr>
        <p:spPr bwMode="auto">
          <a:xfrm>
            <a:off x="827088" y="2349500"/>
            <a:ext cx="828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NK·MP</a:t>
            </a:r>
            <a:endParaRPr lang="ru-RU">
              <a:latin typeface="Calibri" pitchFamily="34" charset="0"/>
            </a:endParaRPr>
          </a:p>
        </p:txBody>
      </p:sp>
      <p:sp>
        <p:nvSpPr>
          <p:cNvPr id="18476" name="TextBox 62"/>
          <p:cNvSpPr txBox="1">
            <a:spLocks noChangeArrowheads="1"/>
          </p:cNvSpPr>
          <p:nvPr/>
        </p:nvSpPr>
        <p:spPr bwMode="auto">
          <a:xfrm>
            <a:off x="539750" y="2708275"/>
            <a:ext cx="850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u="sng">
                <a:latin typeface="Calibri" pitchFamily="34" charset="0"/>
              </a:rPr>
              <a:t>S = 30  </a:t>
            </a:r>
            <a:endParaRPr lang="ru-RU" b="1" u="sng">
              <a:latin typeface="Calibri" pitchFamily="34" charset="0"/>
            </a:endParaRPr>
          </a:p>
        </p:txBody>
      </p:sp>
      <p:sp>
        <p:nvSpPr>
          <p:cNvPr id="18477" name="TextBox 64"/>
          <p:cNvSpPr txBox="1">
            <a:spLocks noChangeArrowheads="1"/>
          </p:cNvSpPr>
          <p:nvPr/>
        </p:nvSpPr>
        <p:spPr bwMode="auto">
          <a:xfrm>
            <a:off x="395288" y="1844675"/>
            <a:ext cx="1147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>
                <a:latin typeface="Calibri" pitchFamily="34" charset="0"/>
              </a:rPr>
              <a:t>Решение:</a:t>
            </a:r>
          </a:p>
        </p:txBody>
      </p:sp>
      <p:sp>
        <p:nvSpPr>
          <p:cNvPr id="1847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847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781300"/>
            <a:ext cx="360362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0" name="Прямоугольник 67"/>
          <p:cNvSpPr>
            <a:spLocks noChangeArrowheads="1"/>
          </p:cNvSpPr>
          <p:nvPr/>
        </p:nvSpPr>
        <p:spPr bwMode="auto">
          <a:xfrm>
            <a:off x="7019925" y="2133600"/>
            <a:ext cx="1350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ВМ</a:t>
            </a:r>
            <a:r>
              <a:rPr lang="en-US">
                <a:latin typeface="Calibri" pitchFamily="34" charset="0"/>
              </a:rPr>
              <a:t>-</a:t>
            </a:r>
            <a:r>
              <a:rPr lang="ru-RU">
                <a:latin typeface="Calibri" pitchFamily="34" charset="0"/>
              </a:rPr>
              <a:t>высота,</a:t>
            </a:r>
          </a:p>
          <a:p>
            <a:r>
              <a:rPr lang="en-US">
                <a:latin typeface="Calibri" pitchFamily="34" charset="0"/>
              </a:rPr>
              <a:t>S = 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1848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8482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492375"/>
            <a:ext cx="809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3" name="Rectangle 7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11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18484" name="TextBox 68"/>
          <p:cNvSpPr txBox="1">
            <a:spLocks noChangeArrowheads="1"/>
          </p:cNvSpPr>
          <p:nvPr/>
        </p:nvSpPr>
        <p:spPr bwMode="auto">
          <a:xfrm>
            <a:off x="7524750" y="2420938"/>
            <a:ext cx="814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Calibri" pitchFamily="34" charset="0"/>
              </a:rPr>
              <a:t>ВМ·АС</a:t>
            </a:r>
          </a:p>
        </p:txBody>
      </p:sp>
      <p:sp>
        <p:nvSpPr>
          <p:cNvPr id="18485" name="TextBox 69"/>
          <p:cNvSpPr txBox="1">
            <a:spLocks noChangeArrowheads="1"/>
          </p:cNvSpPr>
          <p:nvPr/>
        </p:nvSpPr>
        <p:spPr bwMode="auto">
          <a:xfrm>
            <a:off x="7308850" y="2708275"/>
            <a:ext cx="744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u="sng">
                <a:latin typeface="Calibri" pitchFamily="34" charset="0"/>
              </a:rPr>
              <a:t>S = 63</a:t>
            </a:r>
            <a:endParaRPr lang="ru-RU" b="1" u="sng">
              <a:latin typeface="Calibri" pitchFamily="34" charset="0"/>
            </a:endParaRPr>
          </a:p>
        </p:txBody>
      </p:sp>
      <p:sp>
        <p:nvSpPr>
          <p:cNvPr id="1848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1100">
                <a:latin typeface="Calibri" pitchFamily="34" charset="0"/>
                <a:cs typeface="Times New Roman" pitchFamily="18" charset="0"/>
              </a:rPr>
              <a:t> </a:t>
            </a:r>
            <a:endParaRPr lang="en-US"/>
          </a:p>
        </p:txBody>
      </p:sp>
      <p:pic>
        <p:nvPicPr>
          <p:cNvPr id="18487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2781300"/>
            <a:ext cx="33178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88" name="Rectangle 10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1100"/>
              <a:t> </a:t>
            </a:r>
            <a:endParaRPr lang="ru-RU"/>
          </a:p>
        </p:txBody>
      </p:sp>
      <p:sp>
        <p:nvSpPr>
          <p:cNvPr id="18489" name="TextBox 70"/>
          <p:cNvSpPr txBox="1">
            <a:spLocks noChangeArrowheads="1"/>
          </p:cNvSpPr>
          <p:nvPr/>
        </p:nvSpPr>
        <p:spPr bwMode="auto">
          <a:xfrm>
            <a:off x="7092950" y="1916113"/>
            <a:ext cx="1146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>
                <a:latin typeface="Calibri" pitchFamily="34" charset="0"/>
              </a:rPr>
              <a:t>Решение:</a:t>
            </a:r>
          </a:p>
        </p:txBody>
      </p:sp>
      <p:sp>
        <p:nvSpPr>
          <p:cNvPr id="18490" name="TextBox 71"/>
          <p:cNvSpPr txBox="1">
            <a:spLocks noChangeArrowheads="1"/>
          </p:cNvSpPr>
          <p:nvPr/>
        </p:nvSpPr>
        <p:spPr bwMode="auto">
          <a:xfrm>
            <a:off x="250825" y="4797425"/>
            <a:ext cx="1084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>
                <a:latin typeface="Calibri" pitchFamily="34" charset="0"/>
              </a:rPr>
              <a:t>Решение</a:t>
            </a:r>
          </a:p>
        </p:txBody>
      </p:sp>
      <p:sp>
        <p:nvSpPr>
          <p:cNvPr id="18491" name="Прямоугольник 72"/>
          <p:cNvSpPr>
            <a:spLocks noChangeArrowheads="1"/>
          </p:cNvSpPr>
          <p:nvPr/>
        </p:nvSpPr>
        <p:spPr bwMode="auto">
          <a:xfrm>
            <a:off x="7092950" y="4652963"/>
            <a:ext cx="1082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Решение</a:t>
            </a:r>
          </a:p>
        </p:txBody>
      </p:sp>
      <p:sp>
        <p:nvSpPr>
          <p:cNvPr id="18492" name="TextBox 73"/>
          <p:cNvSpPr txBox="1">
            <a:spLocks noChangeArrowheads="1"/>
          </p:cNvSpPr>
          <p:nvPr/>
        </p:nvSpPr>
        <p:spPr bwMode="auto">
          <a:xfrm>
            <a:off x="0" y="5157788"/>
            <a:ext cx="2519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Calibri" pitchFamily="34" charset="0"/>
              </a:rPr>
              <a:t>&lt;А =&lt;С =(180-40): 2 =70°</a:t>
            </a:r>
          </a:p>
        </p:txBody>
      </p:sp>
      <p:sp>
        <p:nvSpPr>
          <p:cNvPr id="18493" name="Прямоугольник 74"/>
          <p:cNvSpPr>
            <a:spLocks noChangeArrowheads="1"/>
          </p:cNvSpPr>
          <p:nvPr/>
        </p:nvSpPr>
        <p:spPr bwMode="auto">
          <a:xfrm>
            <a:off x="0" y="5516563"/>
            <a:ext cx="1320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b="1" u="sng">
                <a:latin typeface="Calibri" pitchFamily="34" charset="0"/>
              </a:rPr>
              <a:t>&lt;А =&lt;С =70°</a:t>
            </a:r>
          </a:p>
        </p:txBody>
      </p:sp>
      <p:sp>
        <p:nvSpPr>
          <p:cNvPr id="18494" name="Прямоугольник 75"/>
          <p:cNvSpPr>
            <a:spLocks noChangeArrowheads="1"/>
          </p:cNvSpPr>
          <p:nvPr/>
        </p:nvSpPr>
        <p:spPr bwMode="auto">
          <a:xfrm>
            <a:off x="6732588" y="4941888"/>
            <a:ext cx="22447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&lt;М =&lt;Р =70°</a:t>
            </a:r>
          </a:p>
          <a:p>
            <a:r>
              <a:rPr lang="ru-RU">
                <a:latin typeface="Calibri" pitchFamily="34" charset="0"/>
              </a:rPr>
              <a:t>&lt;</a:t>
            </a:r>
            <a:r>
              <a:rPr lang="en-US">
                <a:latin typeface="Calibri" pitchFamily="34" charset="0"/>
              </a:rPr>
              <a:t>N = 180-(70+70)=40°</a:t>
            </a:r>
          </a:p>
          <a:p>
            <a:r>
              <a:rPr lang="en-US">
                <a:latin typeface="Calibri" pitchFamily="34" charset="0"/>
              </a:rPr>
              <a:t>    </a:t>
            </a:r>
            <a:r>
              <a:rPr lang="en-US" b="1" u="sng">
                <a:latin typeface="Calibri" pitchFamily="34" charset="0"/>
              </a:rPr>
              <a:t>&lt;P=70°, &lt;N = 40°</a:t>
            </a:r>
            <a:endParaRPr lang="ru-RU" b="1" u="sng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83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503</Words>
  <Application>Microsoft Office PowerPoint</Application>
  <PresentationFormat>Экран (4:3)</PresentationFormat>
  <Paragraphs>157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Ответьте на вопросы</vt:lpstr>
      <vt:lpstr>    Тест</vt:lpstr>
      <vt:lpstr>Ответы</vt:lpstr>
      <vt:lpstr>  Решение задач</vt:lpstr>
      <vt:lpstr>  Решение задач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Image</dc:creator>
  <cp:lastModifiedBy>AdMiN</cp:lastModifiedBy>
  <cp:revision>8</cp:revision>
  <dcterms:created xsi:type="dcterms:W3CDTF">2013-03-11T10:01:46Z</dcterms:created>
  <dcterms:modified xsi:type="dcterms:W3CDTF">2013-03-19T09:07:17Z</dcterms:modified>
</cp:coreProperties>
</file>