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74" r:id="rId13"/>
    <p:sldId id="27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6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58" autoAdjust="0"/>
  </p:normalViewPr>
  <p:slideViewPr>
    <p:cSldViewPr>
      <p:cViewPr varScale="1">
        <p:scale>
          <a:sx n="89" d="100"/>
          <a:sy n="89" d="100"/>
        </p:scale>
        <p:origin x="-16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25A927-740C-4CFE-88F3-27151306C2E9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4DF89F-9E92-4A14-9E59-B1B1E1E4EE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Россия в</a:t>
            </a:r>
            <a:r>
              <a:rPr lang="ru-RU" dirty="0" smtClean="0">
                <a:cs typeface="Arial"/>
              </a:rPr>
              <a:t> </a:t>
            </a:r>
            <a:r>
              <a:rPr lang="en-US" dirty="0" smtClean="0">
                <a:cs typeface="Arial"/>
              </a:rPr>
              <a:t>XIX</a:t>
            </a:r>
            <a:r>
              <a:rPr lang="ru-RU" dirty="0" smtClean="0">
                <a:cs typeface="Arial"/>
              </a:rPr>
              <a:t> веке: </a:t>
            </a:r>
            <a:br>
              <a:rPr lang="ru-RU" dirty="0" smtClean="0">
                <a:cs typeface="Arial"/>
              </a:rPr>
            </a:br>
            <a:r>
              <a:rPr lang="ru-RU" dirty="0" smtClean="0">
                <a:cs typeface="Arial"/>
              </a:rPr>
              <a:t>взлеты и падения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1256871148_orpa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1" y="188641"/>
            <a:ext cx="6408713" cy="4536503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«Экономическое дерево» –</a:t>
            </a:r>
            <a:br>
              <a:rPr lang="ru-RU" dirty="0" smtClean="0"/>
            </a:br>
            <a:r>
              <a:rPr lang="ru-RU" dirty="0" smtClean="0"/>
              <a:t> феодальные черты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Промышленность</a:t>
            </a:r>
          </a:p>
          <a:p>
            <a:r>
              <a:rPr lang="ru-RU" dirty="0" smtClean="0"/>
              <a:t>Посессионные мануфактуры</a:t>
            </a:r>
          </a:p>
          <a:p>
            <a:r>
              <a:rPr lang="ru-RU" dirty="0" smtClean="0"/>
              <a:t>Почему практически отсутствуют «листья»?</a:t>
            </a:r>
          </a:p>
          <a:p>
            <a:r>
              <a:rPr lang="ru-RU" dirty="0" smtClean="0"/>
              <a:t>При феодализме промышленность не развита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Сельское хозяйство</a:t>
            </a:r>
          </a:p>
          <a:p>
            <a:r>
              <a:rPr lang="ru-RU" dirty="0" smtClean="0"/>
              <a:t>Натуральный характер крестьянских хозяйств</a:t>
            </a:r>
          </a:p>
          <a:p>
            <a:r>
              <a:rPr lang="ru-RU" dirty="0" smtClean="0"/>
              <a:t>Барщина</a:t>
            </a:r>
          </a:p>
          <a:p>
            <a:r>
              <a:rPr lang="ru-RU" dirty="0" smtClean="0"/>
              <a:t>Оброк</a:t>
            </a:r>
          </a:p>
          <a:p>
            <a:r>
              <a:rPr lang="ru-RU" dirty="0" smtClean="0"/>
              <a:t>Крайне примитивная с/</a:t>
            </a:r>
            <a:r>
              <a:rPr lang="ru-RU" dirty="0" err="1" smtClean="0"/>
              <a:t>х</a:t>
            </a:r>
            <a:r>
              <a:rPr lang="ru-RU" dirty="0" smtClean="0"/>
              <a:t> техника</a:t>
            </a:r>
          </a:p>
          <a:p>
            <a:r>
              <a:rPr lang="ru-RU" dirty="0" smtClean="0"/>
              <a:t>Низкая урожайность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«экономическое дерево» - капиталистические черты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Промышленность</a:t>
            </a:r>
          </a:p>
          <a:p>
            <a:r>
              <a:rPr lang="ru-RU" dirty="0" smtClean="0"/>
              <a:t>Районная специализация</a:t>
            </a:r>
          </a:p>
          <a:p>
            <a:r>
              <a:rPr lang="ru-RU" dirty="0" smtClean="0"/>
              <a:t>Мануфактуры с применением наемного труда</a:t>
            </a:r>
          </a:p>
          <a:p>
            <a:r>
              <a:rPr lang="ru-RU" dirty="0" smtClean="0"/>
              <a:t>Появление российского пролетариата</a:t>
            </a:r>
          </a:p>
          <a:p>
            <a:r>
              <a:rPr lang="ru-RU" dirty="0" smtClean="0"/>
              <a:t>Начало промышленного переворота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Сельское хозяйство</a:t>
            </a:r>
          </a:p>
          <a:p>
            <a:r>
              <a:rPr lang="ru-RU" dirty="0" smtClean="0"/>
              <a:t>Применение с/</a:t>
            </a:r>
            <a:r>
              <a:rPr lang="ru-RU" dirty="0" err="1" smtClean="0"/>
              <a:t>х</a:t>
            </a:r>
            <a:r>
              <a:rPr lang="ru-RU" dirty="0" smtClean="0"/>
              <a:t> машин</a:t>
            </a:r>
          </a:p>
          <a:p>
            <a:r>
              <a:rPr lang="ru-RU" dirty="0" smtClean="0"/>
              <a:t>Использование удобрений</a:t>
            </a:r>
          </a:p>
          <a:p>
            <a:r>
              <a:rPr lang="ru-RU" dirty="0" smtClean="0"/>
              <a:t>Расслоение крестьян</a:t>
            </a:r>
          </a:p>
          <a:p>
            <a:r>
              <a:rPr lang="ru-RU" dirty="0" smtClean="0"/>
              <a:t>Отходничество</a:t>
            </a:r>
          </a:p>
          <a:p>
            <a:r>
              <a:rPr lang="ru-RU" dirty="0" smtClean="0"/>
              <a:t>Районная специализация</a:t>
            </a:r>
          </a:p>
          <a:p>
            <a:r>
              <a:rPr lang="ru-RU" dirty="0" smtClean="0"/>
              <a:t>Производство крестьянами продукции на рынок</a:t>
            </a:r>
          </a:p>
          <a:p>
            <a:r>
              <a:rPr lang="ru-RU" dirty="0" smtClean="0"/>
              <a:t>Покупка богатыми крестьянами земли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437113"/>
            <a:ext cx="8458200" cy="1638674"/>
          </a:xfrm>
        </p:spPr>
        <p:txBody>
          <a:bodyPr/>
          <a:lstStyle/>
          <a:p>
            <a:r>
              <a:rPr lang="ru-RU" dirty="0" smtClean="0"/>
              <a:t>Экономическое развитие </a:t>
            </a:r>
            <a:r>
              <a:rPr lang="ru-RU" dirty="0" err="1" smtClean="0"/>
              <a:t>россии</a:t>
            </a:r>
            <a:r>
              <a:rPr lang="ru-RU" dirty="0" smtClean="0"/>
              <a:t> в первой половине </a:t>
            </a:r>
            <a:r>
              <a:rPr lang="en-US" dirty="0" smtClean="0">
                <a:latin typeface="Arial"/>
                <a:cs typeface="Arial"/>
              </a:rPr>
              <a:t>XIX</a:t>
            </a:r>
            <a:r>
              <a:rPr lang="ru-RU" dirty="0" smtClean="0">
                <a:latin typeface="Arial"/>
                <a:cs typeface="Arial"/>
              </a:rPr>
              <a:t> 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052736"/>
            <a:ext cx="8458200" cy="3024336"/>
          </a:xfrm>
        </p:spPr>
        <p:txBody>
          <a:bodyPr/>
          <a:lstStyle/>
          <a:p>
            <a:r>
              <a:rPr lang="ru-RU" i="1" dirty="0" smtClean="0"/>
              <a:t>Россия первой половины </a:t>
            </a:r>
            <a:r>
              <a:rPr lang="en-US" i="1" dirty="0" smtClean="0">
                <a:latin typeface="Arial"/>
                <a:cs typeface="Arial"/>
              </a:rPr>
              <a:t>XIX</a:t>
            </a:r>
            <a:r>
              <a:rPr lang="ru-RU" i="1" dirty="0" smtClean="0">
                <a:latin typeface="Arial"/>
                <a:cs typeface="Arial"/>
              </a:rPr>
              <a:t> была все еще страной аграрной. На фабриках в основном работали крепостные крестьяне, которых помещик отпустил в город на заработки (отходники) и в любой момент мог отозвать обратно. Такое положение вещей замедляло развитие промышленности. Причиной этого </a:t>
            </a:r>
            <a:r>
              <a:rPr lang="ru-RU" i="1" smtClean="0">
                <a:latin typeface="Arial"/>
                <a:cs typeface="Arial"/>
              </a:rPr>
              <a:t>было крепостное </a:t>
            </a:r>
            <a:r>
              <a:rPr lang="ru-RU" i="1" dirty="0" smtClean="0">
                <a:latin typeface="Arial"/>
                <a:cs typeface="Arial"/>
              </a:rPr>
              <a:t>право.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Экономическое развитие </a:t>
            </a:r>
            <a:r>
              <a:rPr lang="ru-RU" dirty="0" err="1" smtClean="0"/>
              <a:t>россии</a:t>
            </a:r>
            <a:r>
              <a:rPr lang="ru-RU" dirty="0" smtClean="0"/>
              <a:t> во второй половине </a:t>
            </a:r>
            <a:r>
              <a:rPr lang="en-US" dirty="0" smtClean="0">
                <a:latin typeface="Arial"/>
                <a:cs typeface="Arial"/>
              </a:rPr>
              <a:t>XIX</a:t>
            </a:r>
            <a:r>
              <a:rPr lang="ru-RU" dirty="0" smtClean="0">
                <a:latin typeface="Arial"/>
                <a:cs typeface="Arial"/>
              </a:rPr>
              <a:t> 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Черты феодального и капиталистического строя, сосуществовавшие в России во II половине XIX века:</a:t>
            </a:r>
          </a:p>
          <a:p>
            <a:r>
              <a:rPr lang="ru-RU" i="1" dirty="0" smtClean="0"/>
              <a:t>Рост городов, выкупные платежи, освобождение крестьян, сохранение помещичьего землевладения, строительство железных дорог, сохранение отработочной системы, завершение промышленного переворота, увеличение торгового оборота, сохранение крестьянской общины, открытие Госбанка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Экономическое развитие  </a:t>
            </a:r>
            <a:r>
              <a:rPr lang="ru-RU" dirty="0" err="1" smtClean="0"/>
              <a:t>россии</a:t>
            </a:r>
            <a:r>
              <a:rPr lang="ru-RU" dirty="0" smtClean="0"/>
              <a:t> во второй половине </a:t>
            </a:r>
            <a:r>
              <a:rPr lang="en-US" dirty="0" smtClean="0">
                <a:latin typeface="Arial"/>
                <a:cs typeface="Arial"/>
              </a:rPr>
              <a:t>XIX</a:t>
            </a:r>
            <a:r>
              <a:rPr lang="ru-RU" dirty="0" smtClean="0">
                <a:latin typeface="Arial"/>
                <a:cs typeface="Arial"/>
              </a:rPr>
              <a:t> века.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900" b="1" dirty="0" smtClean="0"/>
              <a:t>Феодальные черты:</a:t>
            </a:r>
          </a:p>
          <a:p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Сохранение отработочной системы</a:t>
            </a:r>
          </a:p>
          <a:p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 Выкупные платежи</a:t>
            </a:r>
          </a:p>
          <a:p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Сохранение крестьянской общины</a:t>
            </a:r>
          </a:p>
          <a:p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 Сохранение помещичьего землевладения</a:t>
            </a:r>
          </a:p>
          <a:p>
            <a:endParaRPr lang="ru-RU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Капиталистические черты:</a:t>
            </a:r>
          </a:p>
          <a:p>
            <a:pPr>
              <a:buNone/>
            </a:pPr>
            <a:r>
              <a:rPr lang="ru-RU" dirty="0" smtClean="0"/>
              <a:t>Открытие Госбанка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Освобождение крестьян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Строительство железных дорог</a:t>
            </a:r>
          </a:p>
          <a:p>
            <a:pPr>
              <a:buNone/>
            </a:pPr>
            <a:r>
              <a:rPr lang="ru-RU" dirty="0" smtClean="0"/>
              <a:t>Завершение промышленного </a:t>
            </a:r>
          </a:p>
          <a:p>
            <a:pPr>
              <a:buNone/>
            </a:pPr>
            <a:r>
              <a:rPr lang="ru-RU" dirty="0" smtClean="0"/>
              <a:t>переворота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Рост городов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Увеличение торгового оборота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/>
              <a:t>   Отмена крепостного права способствовала бурному росту капиталистического уклада в экономике России. Быстрее всего этот процесс происходил в промышленности. Капиталистическому развитию сельского хозяйства мешали крепостнические пережитки.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Внешняя политика России в </a:t>
            </a:r>
            <a:r>
              <a:rPr lang="en-US" dirty="0" smtClean="0">
                <a:latin typeface="Arial"/>
                <a:cs typeface="Arial"/>
              </a:rPr>
              <a:t>XIX</a:t>
            </a:r>
            <a:r>
              <a:rPr lang="ru-RU" dirty="0" smtClean="0">
                <a:latin typeface="Arial"/>
                <a:cs typeface="Arial"/>
              </a:rPr>
              <a:t> веке: наиболее значимые войны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Отечественная война 1812 года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Крымская война</a:t>
            </a:r>
            <a:endParaRPr lang="ru-RU" dirty="0"/>
          </a:p>
        </p:txBody>
      </p:sp>
      <p:pic>
        <p:nvPicPr>
          <p:cNvPr id="5" name="Рисунок 4" descr="1349061573_ku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44824"/>
            <a:ext cx="4464496" cy="4464496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Рисунок 5" descr="80642149_large_8ee0a4e874f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1844824"/>
            <a:ext cx="5076056" cy="4464496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документом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 для команды 1:</a:t>
            </a:r>
          </a:p>
          <a:p>
            <a:r>
              <a:rPr lang="ru-RU" b="1" dirty="0" smtClean="0"/>
              <a:t>Александр Первый</a:t>
            </a:r>
          </a:p>
          <a:p>
            <a:r>
              <a:rPr lang="ru-RU" b="1" dirty="0" smtClean="0"/>
              <a:t>1809 год</a:t>
            </a:r>
          </a:p>
          <a:p>
            <a:r>
              <a:rPr lang="ru-RU" b="1" dirty="0" smtClean="0"/>
              <a:t>1812 год</a:t>
            </a:r>
          </a:p>
          <a:p>
            <a:r>
              <a:rPr lang="ru-RU" b="1" dirty="0" smtClean="0"/>
              <a:t>Александр Первый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документом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для команды 2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М. М. Сперанский</a:t>
            </a:r>
          </a:p>
          <a:p>
            <a:r>
              <a:rPr lang="ru-RU" b="1" dirty="0" smtClean="0"/>
              <a:t>Александр Первый</a:t>
            </a:r>
          </a:p>
          <a:p>
            <a:r>
              <a:rPr lang="ru-RU" b="1" dirty="0" smtClean="0"/>
              <a:t>Отечественная война </a:t>
            </a:r>
          </a:p>
          <a:p>
            <a:r>
              <a:rPr lang="ru-RU" b="1" dirty="0" err="1" smtClean="0"/>
              <a:t>Тарутинский</a:t>
            </a:r>
            <a:r>
              <a:rPr lang="ru-RU" b="1" dirty="0" smtClean="0"/>
              <a:t> маневр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документом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для команды 3:</a:t>
            </a:r>
          </a:p>
          <a:p>
            <a:r>
              <a:rPr lang="ru-RU" b="1" dirty="0" smtClean="0"/>
              <a:t>Славянофильство</a:t>
            </a:r>
          </a:p>
          <a:p>
            <a:r>
              <a:rPr lang="ru-RU" b="1" dirty="0" smtClean="0"/>
              <a:t>Николай Первый</a:t>
            </a:r>
          </a:p>
          <a:p>
            <a:r>
              <a:rPr lang="ru-RU" b="1" dirty="0" smtClean="0"/>
              <a:t>Крымская война</a:t>
            </a:r>
          </a:p>
          <a:p>
            <a:r>
              <a:rPr lang="ru-RU" b="1" dirty="0" smtClean="0"/>
              <a:t>1881 год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620689"/>
            <a:ext cx="8458200" cy="5455098"/>
          </a:xfrm>
        </p:spPr>
        <p:txBody>
          <a:bodyPr/>
          <a:lstStyle/>
          <a:p>
            <a:r>
              <a:rPr lang="ru-RU" dirty="0" smtClean="0"/>
              <a:t>Какие события 18 столетия мы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можем считать взлетами,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какие падениями?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документом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для команды 4:</a:t>
            </a:r>
          </a:p>
          <a:p>
            <a:r>
              <a:rPr lang="ru-RU" b="1" dirty="0" smtClean="0"/>
              <a:t>Бородинское сражение</a:t>
            </a:r>
          </a:p>
          <a:p>
            <a:r>
              <a:rPr lang="ru-RU" b="1" dirty="0" smtClean="0"/>
              <a:t>Павел Первый</a:t>
            </a:r>
          </a:p>
          <a:p>
            <a:r>
              <a:rPr lang="ru-RU" b="1" dirty="0" smtClean="0"/>
              <a:t>Александр Первый</a:t>
            </a:r>
          </a:p>
          <a:p>
            <a:r>
              <a:rPr lang="ru-RU" b="1" dirty="0" smtClean="0"/>
              <a:t>Крымская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Россия 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веке: взлеты и падения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Первая задача истории — воздержаться от лжи, </a:t>
            </a:r>
          </a:p>
          <a:p>
            <a:r>
              <a:rPr lang="ru-RU" i="1" dirty="0" smtClean="0"/>
              <a:t>вторая — не утаивать правды, </a:t>
            </a:r>
          </a:p>
          <a:p>
            <a:r>
              <a:rPr lang="ru-RU" i="1" dirty="0" smtClean="0"/>
              <a:t>третья — не давать никакого повода заподозрить себя в пристрастии или в предвзятой враждебности.</a:t>
            </a:r>
          </a:p>
          <a:p>
            <a:pPr algn="r">
              <a:buNone/>
            </a:pPr>
            <a:r>
              <a:rPr lang="ru-RU" i="1" dirty="0" smtClean="0"/>
              <a:t>Цицерон</a:t>
            </a:r>
            <a:r>
              <a:rPr lang="ru-RU" u="sng" dirty="0" smtClean="0"/>
              <a:t/>
            </a:r>
            <a:br>
              <a:rPr lang="ru-RU" u="sng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Написать историческое эссе «Россия в </a:t>
            </a:r>
            <a:r>
              <a:rPr lang="en-US" dirty="0" smtClean="0">
                <a:latin typeface="Arial"/>
                <a:cs typeface="Arial"/>
              </a:rPr>
              <a:t>XIX</a:t>
            </a:r>
            <a:r>
              <a:rPr lang="ru-RU" dirty="0" smtClean="0">
                <a:latin typeface="Arial"/>
                <a:cs typeface="Arial"/>
              </a:rPr>
              <a:t> веке: взлеты и падения» или</a:t>
            </a:r>
          </a:p>
          <a:p>
            <a:r>
              <a:rPr lang="ru-RU" dirty="0" smtClean="0">
                <a:latin typeface="Arial"/>
                <a:cs typeface="Arial"/>
              </a:rPr>
              <a:t>Творческая работа «Галерея героев» (исторических деятелей, ученых, деятелей культуры, науки и т. д.)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Личности императоров России в 19 веке</a:t>
            </a:r>
          </a:p>
          <a:p>
            <a:r>
              <a:rPr lang="ru-RU" dirty="0" smtClean="0"/>
              <a:t>2. Термины и понятия, относящиеся к данным императорам.</a:t>
            </a:r>
          </a:p>
          <a:p>
            <a:r>
              <a:rPr lang="ru-RU" dirty="0" smtClean="0"/>
              <a:t>3. Социально-экономическое развитие</a:t>
            </a:r>
          </a:p>
          <a:p>
            <a:r>
              <a:rPr lang="ru-RU" dirty="0" smtClean="0"/>
              <a:t>4. Внешняя политика</a:t>
            </a:r>
          </a:p>
          <a:p>
            <a:r>
              <a:rPr lang="ru-RU" dirty="0" smtClean="0"/>
              <a:t>5. Работа с документом</a:t>
            </a:r>
          </a:p>
          <a:p>
            <a:r>
              <a:rPr lang="ru-RU" dirty="0" smtClean="0"/>
              <a:t>6. Выводы по заданию урока</a:t>
            </a:r>
          </a:p>
          <a:p>
            <a:r>
              <a:rPr lang="ru-RU" dirty="0" smtClean="0"/>
              <a:t>7. </a:t>
            </a:r>
            <a:r>
              <a:rPr lang="ru-RU" smtClean="0"/>
              <a:t>Домашнее задание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ортрет Павла Первог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21681" y="260648"/>
            <a:ext cx="5100638" cy="633670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Рисунок 4" descr="Портрет Александра Первог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124744"/>
            <a:ext cx="3816424" cy="453650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Рисунок 5" descr="портрет Николая Первого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500" y="1138237"/>
            <a:ext cx="3429000" cy="4581525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7" name="Рисунок 6" descr="портрет Александра Второго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75986" y="0"/>
            <a:ext cx="4792028" cy="685800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8" name="Рисунок 7" descr="портрет Александра третьего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71750" y="576262"/>
            <a:ext cx="4000500" cy="5705475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9" name="Рисунок 8" descr="портрет Николая Второго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16917" y="0"/>
            <a:ext cx="4710165" cy="68580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Александр </a:t>
            </a:r>
            <a:r>
              <a:rPr lang="en-US" dirty="0" smtClean="0"/>
              <a:t>I</a:t>
            </a:r>
            <a:r>
              <a:rPr lang="ru-RU" dirty="0" smtClean="0"/>
              <a:t>    1801-1825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«Русская правда» Пестеля </a:t>
            </a:r>
            <a:r>
              <a:rPr lang="ru-RU" dirty="0" smtClean="0"/>
              <a:t>-программный документ «Южного общества» декабристов</a:t>
            </a:r>
          </a:p>
          <a:p>
            <a:r>
              <a:rPr lang="ru-RU" b="1" dirty="0" smtClean="0"/>
              <a:t>«Вольные хлебопашцы» </a:t>
            </a:r>
            <a:r>
              <a:rPr lang="ru-RU" dirty="0" smtClean="0"/>
              <a:t>- крестьяне, которые с разрешения помещика за выкуп могли освобождаться от крепостной зависимости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Негласный комитет </a:t>
            </a:r>
            <a:r>
              <a:rPr lang="ru-RU" dirty="0" smtClean="0"/>
              <a:t>- узкий кружок близких друзей императора, который обсуждал необходимость преобразований в стране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err="1" smtClean="0"/>
              <a:t>Тильзитский</a:t>
            </a:r>
            <a:r>
              <a:rPr lang="ru-RU" b="1" dirty="0" smtClean="0"/>
              <a:t> договор </a:t>
            </a:r>
            <a:r>
              <a:rPr lang="ru-RU" dirty="0" smtClean="0"/>
              <a:t>– мирный договор Франции с Россией, по которому Россия обязана присоединиться к континентальной блокаде Англии</a:t>
            </a:r>
          </a:p>
          <a:p>
            <a:r>
              <a:rPr lang="ru-RU" b="1" dirty="0" smtClean="0"/>
              <a:t>Военные поселения </a:t>
            </a:r>
            <a:r>
              <a:rPr lang="ru-RU" dirty="0" smtClean="0"/>
              <a:t>– были созданы в целях сокращения расходов на армию, где солдаты совмещали военную службу с хозяйственной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Николай </a:t>
            </a:r>
            <a:r>
              <a:rPr lang="en-US" dirty="0" smtClean="0"/>
              <a:t>I</a:t>
            </a:r>
            <a:r>
              <a:rPr lang="ru-RU" dirty="0" smtClean="0"/>
              <a:t>    1825-1855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«чугунный устав» - </a:t>
            </a:r>
            <a:r>
              <a:rPr lang="ru-RU" dirty="0" err="1" smtClean="0"/>
              <a:t>устав</a:t>
            </a:r>
            <a:r>
              <a:rPr lang="ru-RU" dirty="0" smtClean="0"/>
              <a:t> о цензуре, запрещавший любые «вольнодумства»</a:t>
            </a:r>
          </a:p>
          <a:p>
            <a:r>
              <a:rPr lang="ru-RU" b="1" dirty="0" smtClean="0"/>
              <a:t>Политический сыск </a:t>
            </a:r>
            <a:r>
              <a:rPr lang="ru-RU" dirty="0" smtClean="0"/>
              <a:t>– им занималось III Отделение Канцелярии во главе с А. Х. </a:t>
            </a:r>
            <a:r>
              <a:rPr lang="ru-RU" dirty="0" err="1" smtClean="0"/>
              <a:t>Бенкендорфом</a:t>
            </a:r>
            <a:r>
              <a:rPr lang="ru-RU" dirty="0" smtClean="0"/>
              <a:t> (орган политического сыска и контроля за умонастроениями.</a:t>
            </a:r>
          </a:p>
          <a:p>
            <a:endParaRPr lang="ru-RU" dirty="0" smtClean="0"/>
          </a:p>
          <a:p>
            <a:r>
              <a:rPr lang="ru-RU" b="1" dirty="0" smtClean="0"/>
              <a:t>Кодификация законов </a:t>
            </a:r>
            <a:r>
              <a:rPr lang="ru-RU" dirty="0" smtClean="0"/>
              <a:t>– кодификация упорядочила российское законодательство</a:t>
            </a:r>
          </a:p>
          <a:p>
            <a:endParaRPr lang="ru-RU" dirty="0" smtClean="0"/>
          </a:p>
          <a:p>
            <a:r>
              <a:rPr lang="ru-RU" b="1" dirty="0" smtClean="0"/>
              <a:t>Отходники</a:t>
            </a:r>
            <a:r>
              <a:rPr lang="ru-RU" dirty="0" smtClean="0"/>
              <a:t> – крестьяне, временно уходившие на заработки в город или на сельскохозяйственные работы</a:t>
            </a:r>
          </a:p>
          <a:p>
            <a:endParaRPr lang="ru-RU" dirty="0" smtClean="0"/>
          </a:p>
          <a:p>
            <a:r>
              <a:rPr lang="ru-RU" b="1" dirty="0" smtClean="0"/>
              <a:t>Славянофилы и западники </a:t>
            </a:r>
            <a:r>
              <a:rPr lang="ru-RU" dirty="0" smtClean="0"/>
              <a:t>–представители либерально-оппозиционного движения, осуждали крепостное право и выступали за введение представительных учреждений.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Александр </a:t>
            </a:r>
            <a:r>
              <a:rPr lang="en-US" dirty="0" smtClean="0"/>
              <a:t>II</a:t>
            </a:r>
            <a:r>
              <a:rPr lang="ru-RU" dirty="0" smtClean="0"/>
              <a:t>    1855-1881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Народовольцы </a:t>
            </a:r>
            <a:r>
              <a:rPr lang="ru-RU" dirty="0" smtClean="0"/>
              <a:t>– члены организации «Народная воля», основным методом которой был индивидуальный террор</a:t>
            </a:r>
          </a:p>
          <a:p>
            <a:r>
              <a:rPr lang="ru-RU" b="1" dirty="0" smtClean="0"/>
              <a:t>Состязательный суд </a:t>
            </a:r>
            <a:r>
              <a:rPr lang="ru-RU" dirty="0" smtClean="0"/>
              <a:t>– на процессе две стороны: обвиняющая – прокурор и защищающая – адвокат «состязаются»</a:t>
            </a:r>
          </a:p>
          <a:p>
            <a:r>
              <a:rPr lang="ru-RU" b="1" dirty="0" smtClean="0"/>
              <a:t>Всеобщая воинская повинность </a:t>
            </a:r>
            <a:r>
              <a:rPr lang="ru-RU" dirty="0" smtClean="0"/>
              <a:t>– введена взамен рекрутских наборов, устанавливает обязанность всем гражданам нести военную службу.</a:t>
            </a:r>
          </a:p>
          <a:p>
            <a:r>
              <a:rPr lang="ru-RU" b="1" dirty="0" smtClean="0"/>
              <a:t>Земства</a:t>
            </a:r>
            <a:r>
              <a:rPr lang="ru-RU" dirty="0" smtClean="0"/>
              <a:t> – выборные представительные учреждения, занимавшиеся решением хозяйственных вопросов в губерниях и уездах.</a:t>
            </a:r>
          </a:p>
          <a:p>
            <a:r>
              <a:rPr lang="ru-RU" b="1" dirty="0" smtClean="0"/>
              <a:t>Пропагандистское течение </a:t>
            </a:r>
            <a:r>
              <a:rPr lang="ru-RU" dirty="0" smtClean="0"/>
              <a:t>– одно из трех течений революционного народничества, методом которого была пропаганда среди народа революции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Александр </a:t>
            </a:r>
            <a:r>
              <a:rPr lang="en-US" dirty="0" smtClean="0"/>
              <a:t>III</a:t>
            </a:r>
            <a:r>
              <a:rPr lang="ru-RU" dirty="0" smtClean="0"/>
              <a:t>    1881-1894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Группа «Освобождение труда» </a:t>
            </a:r>
            <a:r>
              <a:rPr lang="ru-RU" dirty="0" smtClean="0"/>
              <a:t>- первая марксистская организация, которую создали в Женеве в 1883 г. русские революционеры-эмигранты.</a:t>
            </a:r>
          </a:p>
          <a:p>
            <a:r>
              <a:rPr lang="ru-RU" b="1" dirty="0" smtClean="0"/>
              <a:t>Царь-Миротворец</a:t>
            </a:r>
            <a:r>
              <a:rPr lang="ru-RU" dirty="0" smtClean="0"/>
              <a:t> – назван современниками, т.к. в течение всего царствования этого императора Россия не вела войн.</a:t>
            </a:r>
          </a:p>
          <a:p>
            <a:r>
              <a:rPr lang="ru-RU" b="1" dirty="0" smtClean="0"/>
              <a:t>Крестьянский Поземельный банк </a:t>
            </a:r>
            <a:r>
              <a:rPr lang="ru-RU" dirty="0" smtClean="0"/>
              <a:t>– учрежден для выдачи ссуды крестьянам на покупку земли</a:t>
            </a:r>
          </a:p>
          <a:p>
            <a:r>
              <a:rPr lang="ru-RU" b="1" dirty="0" smtClean="0"/>
              <a:t>Циркуляр о « кухаркиных детях» </a:t>
            </a:r>
            <a:r>
              <a:rPr lang="ru-RU" dirty="0" smtClean="0"/>
              <a:t>- запрещал принимать в гимназии «детей кучеров, лакеев, прачек, мелких лавочников и тому подобных людей»</a:t>
            </a:r>
          </a:p>
          <a:p>
            <a:r>
              <a:rPr lang="ru-RU" b="1" dirty="0" smtClean="0"/>
              <a:t>Транссибирская железная дорога </a:t>
            </a:r>
            <a:r>
              <a:rPr lang="ru-RU" dirty="0" smtClean="0"/>
              <a:t>– фактически соединила Европу с берегами Тихого океана, а Центральную Россию с Дальним Востоком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Экономическое развитие России в первой половине </a:t>
            </a:r>
            <a:r>
              <a:rPr lang="en-US" dirty="0" smtClean="0">
                <a:latin typeface="Arial"/>
                <a:cs typeface="Arial"/>
              </a:rPr>
              <a:t>XIX</a:t>
            </a:r>
            <a:r>
              <a:rPr lang="ru-RU" dirty="0" smtClean="0">
                <a:latin typeface="Arial"/>
                <a:cs typeface="Arial"/>
              </a:rPr>
              <a:t> века. </a:t>
            </a:r>
            <a:r>
              <a:rPr lang="ru-RU" dirty="0" smtClean="0"/>
              <a:t>«Экономическое дерево»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6805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применение с/</a:t>
            </a:r>
            <a:r>
              <a:rPr lang="ru-RU" dirty="0" err="1" smtClean="0"/>
              <a:t>х</a:t>
            </a:r>
            <a:r>
              <a:rPr lang="ru-RU" dirty="0" smtClean="0"/>
              <a:t> машин, использование удобрений, натуральный характер крестьянских хозяйств, расслоение крестьян (появление </a:t>
            </a:r>
            <a:r>
              <a:rPr lang="ru-RU" dirty="0" err="1" smtClean="0"/>
              <a:t>капиталистых</a:t>
            </a:r>
            <a:r>
              <a:rPr lang="ru-RU" dirty="0" smtClean="0"/>
              <a:t> крестьян), барщина, оброк, отходничество, крайне примитивная с/</a:t>
            </a:r>
            <a:r>
              <a:rPr lang="ru-RU" dirty="0" err="1" smtClean="0"/>
              <a:t>х</a:t>
            </a:r>
            <a:r>
              <a:rPr lang="ru-RU" dirty="0" smtClean="0"/>
              <a:t> техника, районная специализация, посессионные мануфактуры (с применением крепостного труда), низкая урожайность в крестьянских и помещичьих хозяйствах, мануфактуры с применением наемного труда, появление российского пролетариата, производство крестьянами продукции на рынок, покупка богатыми крестьянами земли, начало промышленного переворота.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i="1" dirty="0" smtClean="0"/>
              <a:t>На «стволе» промышленности и сельского хозяйства поместите «листочки» капиталистические смотрящими вверх, а феодальные вниз.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475</TotalTime>
  <Words>843</Words>
  <Application>Microsoft Office PowerPoint</Application>
  <PresentationFormat>Экран (4:3)</PresentationFormat>
  <Paragraphs>140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Россия в XIX веке:  взлеты и падения</vt:lpstr>
      <vt:lpstr>Какие события 18 столетия мы   можем считать взлетами,   а какие падениями?</vt:lpstr>
      <vt:lpstr>План:</vt:lpstr>
      <vt:lpstr>Слайд 4</vt:lpstr>
      <vt:lpstr>Александр I    1801-1825 </vt:lpstr>
      <vt:lpstr>Николай I    1825-1855</vt:lpstr>
      <vt:lpstr>Александр II    1855-1881</vt:lpstr>
      <vt:lpstr>Александр III    1881-1894</vt:lpstr>
      <vt:lpstr>Экономическое развитие России в первой половине XIX века. «Экономическое дерево»</vt:lpstr>
      <vt:lpstr>«Экономическое дерево» –  феодальные черты</vt:lpstr>
      <vt:lpstr>«экономическое дерево» - капиталистические черты</vt:lpstr>
      <vt:lpstr>Экономическое развитие россии в первой половине XIX века</vt:lpstr>
      <vt:lpstr>Экономическое развитие россии во второй половине XIX века</vt:lpstr>
      <vt:lpstr>Экономическое развитие  россии во второй половине XIX века.</vt:lpstr>
      <vt:lpstr>Вывод:</vt:lpstr>
      <vt:lpstr>Внешняя политика России в XIX веке: наиболее значимые войны</vt:lpstr>
      <vt:lpstr>Работа с документом</vt:lpstr>
      <vt:lpstr>Работа с документом</vt:lpstr>
      <vt:lpstr>Работа с документом</vt:lpstr>
      <vt:lpstr>Работа с документом</vt:lpstr>
      <vt:lpstr>Россия в XIX веке: взлеты и падения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 в XIX веке:  взлеты и падения</dc:title>
  <dc:creator>андрей</dc:creator>
  <cp:lastModifiedBy>андрей</cp:lastModifiedBy>
  <cp:revision>53</cp:revision>
  <dcterms:created xsi:type="dcterms:W3CDTF">2014-03-08T11:04:33Z</dcterms:created>
  <dcterms:modified xsi:type="dcterms:W3CDTF">2014-05-04T07:52:57Z</dcterms:modified>
</cp:coreProperties>
</file>