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6" r:id="rId2"/>
    <p:sldId id="287" r:id="rId3"/>
    <p:sldId id="288" r:id="rId4"/>
    <p:sldId id="289" r:id="rId5"/>
    <p:sldId id="291" r:id="rId6"/>
    <p:sldId id="275" r:id="rId7"/>
    <p:sldId id="276" r:id="rId8"/>
    <p:sldId id="277" r:id="rId9"/>
    <p:sldId id="267" r:id="rId10"/>
    <p:sldId id="256" r:id="rId11"/>
    <p:sldId id="260" r:id="rId12"/>
    <p:sldId id="269" r:id="rId13"/>
    <p:sldId id="271" r:id="rId14"/>
    <p:sldId id="274" r:id="rId15"/>
    <p:sldId id="257" r:id="rId16"/>
    <p:sldId id="292" r:id="rId17"/>
    <p:sldId id="258" r:id="rId18"/>
    <p:sldId id="261" r:id="rId19"/>
    <p:sldId id="262" r:id="rId20"/>
    <p:sldId id="263" r:id="rId21"/>
    <p:sldId id="26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00CC"/>
    <a:srgbClr val="FF0000"/>
    <a:srgbClr val="990000"/>
    <a:srgbClr val="FAB0A4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9" autoAdjust="0"/>
    <p:restoredTop sz="94660"/>
  </p:normalViewPr>
  <p:slideViewPr>
    <p:cSldViewPr>
      <p:cViewPr varScale="1">
        <p:scale>
          <a:sx n="85" d="100"/>
          <a:sy n="85" d="100"/>
        </p:scale>
        <p:origin x="-166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5.wmf"/><Relationship Id="rId1" Type="http://schemas.openxmlformats.org/officeDocument/2006/relationships/image" Target="../media/image22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35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4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7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5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15.wmf"/><Relationship Id="rId1" Type="http://schemas.openxmlformats.org/officeDocument/2006/relationships/image" Target="../media/image12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9E127-F3CD-4860-BE1F-B8B34DCBF20D}" type="datetimeFigureOut">
              <a:rPr lang="ru-RU" smtClean="0"/>
              <a:t>22.09.2012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34570-4E8C-4CB1-A04D-A3479454F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9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FD9912-55C3-4A55-B98D-63B3A4BB123D}" type="slidenum">
              <a:rPr lang="ru-RU"/>
              <a:pPr eaLnBrk="1" hangingPunct="1"/>
              <a:t>12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Г.В.Дорофеев, Л.Г.Петерсон. 6 класс. (Часть 3).    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№ 432. </a:t>
            </a: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0790E0-BAC2-4377-8920-155CADD05C73}" type="slidenum">
              <a:rPr lang="ru-RU"/>
              <a:pPr eaLnBrk="1" hangingPunct="1"/>
              <a:t>14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7AD49-6147-40F2-9330-8E98BB534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6072-DE25-4EFC-92F8-124A6083D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81D2C-FACE-484B-8FA8-B97FE1ADE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32937-570C-4CAD-A731-A66B0A5AD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098D-8014-48BF-97F8-410F4945A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A49C-0E1E-4F0A-A165-095902DB3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1DF6-CB9F-4BB1-A9FC-563727BDD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3C904-7599-40AB-9FC4-069A71739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4B808-6149-4275-91DC-C887064A3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E5F3E-3D83-4318-A242-12BBBFF0D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949F4-410D-4696-B545-6C2A9549D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96E95302-CF43-40AC-A447-E68695B41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r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4.wmf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slide" Target="slide20.xml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3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36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4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37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slide" Target="slide11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5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6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9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250825" y="981075"/>
            <a:ext cx="4392613" cy="2087563"/>
          </a:xfrm>
          <a:prstGeom prst="parallelogram">
            <a:avLst>
              <a:gd name="adj" fmla="val 5260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813485" y="262473"/>
            <a:ext cx="516255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0000"/>
              </a:solidFill>
              <a:latin typeface="Arial"/>
              <a:cs typeface="Arial"/>
            </a:endParaRP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403350" y="2060575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627313" y="2492375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3276600" y="1700213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044575" y="1766888"/>
            <a:ext cx="214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348038" y="1412875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700338" y="249237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11188" y="25654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accent2"/>
                </a:solidFill>
                <a:cs typeface="Arial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3591431607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  <p:bldP spid="9222" grpId="0" animBg="1"/>
      <p:bldP spid="9223" grpId="0" animBg="1"/>
      <p:bldP spid="9224" grpId="0" animBg="1"/>
      <p:bldP spid="9225" grpId="0"/>
      <p:bldP spid="9226" grpId="0"/>
      <p:bldP spid="9227" grpId="0"/>
      <p:bldP spid="92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2051050" y="404813"/>
            <a:ext cx="5148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Взаимное расположение</a:t>
            </a:r>
          </a:p>
          <a:p>
            <a:r>
              <a:rPr lang="ru-RU" sz="3200" b="1"/>
              <a:t>  прямой и плоскости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95288" y="2205038"/>
            <a:ext cx="2447925" cy="1081087"/>
          </a:xfrm>
          <a:prstGeom prst="parallelogram">
            <a:avLst>
              <a:gd name="adj" fmla="val 56608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7221"/>
                </a:srgbClr>
              </a:gs>
              <a:gs pos="36000">
                <a:srgbClr val="9966FF">
                  <a:alpha val="74440"/>
                </a:srgbClr>
              </a:gs>
              <a:gs pos="61000">
                <a:srgbClr val="CC99FF">
                  <a:alpha val="56690"/>
                </a:srgbClr>
              </a:gs>
              <a:gs pos="82001">
                <a:srgbClr val="99CCFF">
                  <a:alpha val="41779"/>
                </a:srgbClr>
              </a:gs>
              <a:gs pos="100000">
                <a:srgbClr val="CCCCFF">
                  <a:alpha val="28999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3203575" y="2205038"/>
            <a:ext cx="2447925" cy="1081087"/>
          </a:xfrm>
          <a:prstGeom prst="parallelogram">
            <a:avLst>
              <a:gd name="adj" fmla="val 56608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421"/>
                </a:srgbClr>
              </a:gs>
              <a:gs pos="36000">
                <a:srgbClr val="9966FF">
                  <a:alpha val="70840"/>
                </a:srgbClr>
              </a:gs>
              <a:gs pos="61000">
                <a:srgbClr val="CC99FF">
                  <a:alpha val="50590"/>
                </a:srgbClr>
              </a:gs>
              <a:gs pos="82001">
                <a:srgbClr val="99CCFF">
                  <a:alpha val="33579"/>
                </a:srgbClr>
              </a:gs>
              <a:gs pos="100000">
                <a:srgbClr val="CCCCFF">
                  <a:alpha val="19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6011863" y="2349500"/>
            <a:ext cx="2447925" cy="1058863"/>
          </a:xfrm>
          <a:prstGeom prst="parallelogram">
            <a:avLst>
              <a:gd name="adj" fmla="val 57796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061"/>
                </a:srgbClr>
              </a:gs>
              <a:gs pos="36000">
                <a:srgbClr val="9966FF">
                  <a:alpha val="70120"/>
                </a:srgbClr>
              </a:gs>
              <a:gs pos="61000">
                <a:srgbClr val="CC99FF">
                  <a:alpha val="49370"/>
                </a:srgbClr>
              </a:gs>
              <a:gs pos="82001">
                <a:srgbClr val="99CCFF">
                  <a:alpha val="31939"/>
                </a:srgbClr>
              </a:gs>
              <a:gs pos="100000">
                <a:srgbClr val="CCCCFF">
                  <a:alpha val="17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924300" y="1628775"/>
            <a:ext cx="43180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284663" y="2565400"/>
            <a:ext cx="287337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Line 11"/>
          <p:cNvSpPr>
            <a:spLocks noChangeShapeType="1"/>
          </p:cNvSpPr>
          <p:nvPr/>
        </p:nvSpPr>
        <p:spPr bwMode="auto">
          <a:xfrm>
            <a:off x="4572000" y="3284538"/>
            <a:ext cx="144463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516688" y="2060575"/>
            <a:ext cx="1871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Line 13"/>
          <p:cNvSpPr>
            <a:spLocks noChangeShapeType="1"/>
          </p:cNvSpPr>
          <p:nvPr/>
        </p:nvSpPr>
        <p:spPr bwMode="auto">
          <a:xfrm>
            <a:off x="4427538" y="3213100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V="1">
            <a:off x="684213" y="2349500"/>
            <a:ext cx="1728787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684213" y="5661025"/>
          <a:ext cx="136683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Формула" r:id="rId3" imgW="406080" imgH="203040" progId="Equation.3">
                  <p:embed/>
                </p:oleObj>
              </mc:Choice>
              <mc:Fallback>
                <p:oleObj name="Формула" r:id="rId3" imgW="40608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661025"/>
                        <a:ext cx="1366837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1835150" y="2781300"/>
          <a:ext cx="4318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Формула" r:id="rId5" imgW="152280" imgH="203040" progId="Equation.3">
                  <p:embed/>
                </p:oleObj>
              </mc:Choice>
              <mc:Fallback>
                <p:oleObj name="Формула" r:id="rId5" imgW="15228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781300"/>
                        <a:ext cx="4318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3492500" y="2781300"/>
          <a:ext cx="4318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Формула" r:id="rId7" imgW="152280" imgH="203040" progId="Equation.3">
                  <p:embed/>
                </p:oleObj>
              </mc:Choice>
              <mc:Fallback>
                <p:oleObj name="Формула" r:id="rId7" imgW="15228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781300"/>
                        <a:ext cx="4318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6227763" y="2852738"/>
          <a:ext cx="4318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Формула" r:id="rId9" imgW="152280" imgH="203040" progId="Equation.3">
                  <p:embed/>
                </p:oleObj>
              </mc:Choice>
              <mc:Fallback>
                <p:oleObj name="Формула" r:id="rId9" imgW="15228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852738"/>
                        <a:ext cx="4318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3419475" y="5661025"/>
          <a:ext cx="1295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Формула" r:id="rId10" imgW="393480" imgH="203040" progId="Equation.3">
                  <p:embed/>
                </p:oleObj>
              </mc:Choice>
              <mc:Fallback>
                <p:oleObj name="Формула" r:id="rId10" imgW="393480" imgH="203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661025"/>
                        <a:ext cx="129540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4140200" y="1628775"/>
          <a:ext cx="4587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Формула" r:id="rId12" imgW="126720" imgH="139680" progId="Equation.3">
                  <p:embed/>
                </p:oleObj>
              </mc:Choice>
              <mc:Fallback>
                <p:oleObj name="Формула" r:id="rId12" imgW="126720" imgH="1396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628775"/>
                        <a:ext cx="45878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5"/>
          <p:cNvGraphicFramePr>
            <a:graphicFrameLocks noChangeAspect="1"/>
          </p:cNvGraphicFramePr>
          <p:nvPr/>
        </p:nvGraphicFramePr>
        <p:xfrm>
          <a:off x="7885113" y="1557338"/>
          <a:ext cx="4587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Формула" r:id="rId14" imgW="126720" imgH="139680" progId="Equation.3">
                  <p:embed/>
                </p:oleObj>
              </mc:Choice>
              <mc:Fallback>
                <p:oleObj name="Формула" r:id="rId14" imgW="126720" imgH="1396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1557338"/>
                        <a:ext cx="4587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900113" y="2420938"/>
          <a:ext cx="4587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Формула" r:id="rId16" imgW="126720" imgH="139680" progId="Equation.3">
                  <p:embed/>
                </p:oleObj>
              </mc:Choice>
              <mc:Fallback>
                <p:oleObj name="Формула" r:id="rId16" imgW="126720" imgH="1396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420938"/>
                        <a:ext cx="4587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4284663" y="2636838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500563" y="2420938"/>
            <a:ext cx="369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132138" y="3716338"/>
            <a:ext cx="2144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 общая точка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395288" y="3716338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 общих точки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6084888" y="3716338"/>
            <a:ext cx="2205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нет общих точек</a:t>
            </a:r>
          </a:p>
        </p:txBody>
      </p:sp>
      <p:sp>
        <p:nvSpPr>
          <p:cNvPr id="2080" name="Line 36"/>
          <p:cNvSpPr>
            <a:spLocks noChangeShapeType="1"/>
          </p:cNvSpPr>
          <p:nvPr/>
        </p:nvSpPr>
        <p:spPr bwMode="auto">
          <a:xfrm>
            <a:off x="1331913" y="42926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37"/>
          <p:cNvSpPr>
            <a:spLocks noChangeShapeType="1"/>
          </p:cNvSpPr>
          <p:nvPr/>
        </p:nvSpPr>
        <p:spPr bwMode="auto">
          <a:xfrm>
            <a:off x="4140200" y="42926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7235825" y="42211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843213" y="4797425"/>
            <a:ext cx="2808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 и плоскость п е р е с е к а ю т с я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79388" y="4797425"/>
            <a:ext cx="2324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 л е ж и т </a:t>
            </a:r>
          </a:p>
          <a:p>
            <a:r>
              <a:rPr lang="ru-RU"/>
              <a:t>   в плоскости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6208713" y="4797425"/>
            <a:ext cx="2684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 и плоскость</a:t>
            </a:r>
          </a:p>
          <a:p>
            <a:r>
              <a:rPr lang="ru-RU"/>
              <a:t>п а р а л л е л ь н ы</a:t>
            </a:r>
          </a:p>
        </p:txBody>
      </p:sp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6804025" y="5445125"/>
          <a:ext cx="108108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Формула" r:id="rId17" imgW="279360" imgH="253800" progId="Equation.3">
                  <p:embed/>
                </p:oleObj>
              </mc:Choice>
              <mc:Fallback>
                <p:oleObj name="Формула" r:id="rId17" imgW="279360" imgH="2538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5445125"/>
                        <a:ext cx="1081088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900113" y="29241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1979613" y="24209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8" grpId="0" animBg="1"/>
      <p:bldP spid="2" grpId="0" animBg="1"/>
      <p:bldP spid="2060" grpId="0" animBg="1"/>
      <p:bldP spid="2063" grpId="0" animBg="1"/>
      <p:bldP spid="2075" grpId="0" animBg="1"/>
      <p:bldP spid="2077" grpId="0"/>
      <p:bldP spid="2082" grpId="0"/>
      <p:bldP spid="2088" grpId="0"/>
      <p:bldP spid="2089" grpId="0"/>
      <p:bldP spid="2095" grpId="0" animBg="1"/>
      <p:bldP spid="20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4213" y="836613"/>
            <a:ext cx="78930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Прямая и плоскость называются</a:t>
            </a:r>
          </a:p>
          <a:p>
            <a:r>
              <a:rPr lang="ru-RU" sz="3600"/>
              <a:t>  </a:t>
            </a:r>
            <a:r>
              <a:rPr lang="ru-RU" sz="4400"/>
              <a:t>п а р а л л е л ь н ы м и</a:t>
            </a:r>
            <a:r>
              <a:rPr lang="ru-RU" sz="3600"/>
              <a:t> ,</a:t>
            </a:r>
          </a:p>
          <a:p>
            <a:r>
              <a:rPr lang="ru-RU" sz="3600"/>
              <a:t>если они </a:t>
            </a:r>
            <a:r>
              <a:rPr lang="ru-RU" sz="4000" b="1"/>
              <a:t>не имеют</a:t>
            </a:r>
            <a:r>
              <a:rPr lang="ru-RU" sz="3600"/>
              <a:t> общих точек.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331913" y="4005263"/>
            <a:ext cx="3024187" cy="1439862"/>
          </a:xfrm>
          <a:prstGeom prst="parallelogram">
            <a:avLst>
              <a:gd name="adj" fmla="val 52508"/>
            </a:avLst>
          </a:prstGeom>
          <a:gradFill rotWithShape="1">
            <a:gsLst>
              <a:gs pos="0">
                <a:srgbClr val="CCCCFF">
                  <a:alpha val="24001"/>
                </a:srgbClr>
              </a:gs>
              <a:gs pos="17999">
                <a:srgbClr val="99CCFF">
                  <a:alpha val="37680"/>
                </a:srgbClr>
              </a:gs>
              <a:gs pos="39000">
                <a:srgbClr val="CC99FF">
                  <a:alpha val="53640"/>
                </a:srgbClr>
              </a:gs>
              <a:gs pos="64000">
                <a:srgbClr val="9966FF">
                  <a:alpha val="72640"/>
                </a:srgbClr>
              </a:gs>
              <a:gs pos="82001">
                <a:srgbClr val="99CCFF">
                  <a:alpha val="86321"/>
                </a:srgbClr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3" name="Line 6"/>
          <p:cNvSpPr>
            <a:spLocks noChangeShapeType="1"/>
          </p:cNvSpPr>
          <p:nvPr/>
        </p:nvSpPr>
        <p:spPr bwMode="auto">
          <a:xfrm>
            <a:off x="1979613" y="3429000"/>
            <a:ext cx="2447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1619250" y="4868863"/>
          <a:ext cx="4318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Формула" r:id="rId3" imgW="152280" imgH="203040" progId="Equation.3">
                  <p:embed/>
                </p:oleObj>
              </mc:Choice>
              <mc:Fallback>
                <p:oleObj name="Формула" r:id="rId3" imgW="15228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868863"/>
                        <a:ext cx="4318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2124075" y="2997200"/>
          <a:ext cx="4587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Формула" r:id="rId5" imgW="126720" imgH="139680" progId="Equation.3">
                  <p:embed/>
                </p:oleObj>
              </mc:Choice>
              <mc:Fallback>
                <p:oleObj name="Формула" r:id="rId5" imgW="126720" imgH="139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997200"/>
                        <a:ext cx="45878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6516688" y="2997200"/>
          <a:ext cx="604837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Формула" r:id="rId7" imgW="152280" imgH="253800" progId="Equation.3">
                  <p:embed/>
                </p:oleObj>
              </mc:Choice>
              <mc:Fallback>
                <p:oleObj name="Формула" r:id="rId7" imgW="15228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997200"/>
                        <a:ext cx="604837" cy="201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5364163" y="3644900"/>
          <a:ext cx="982662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Формула" r:id="rId9" imgW="126720" imgH="139680" progId="Equation.3">
                  <p:embed/>
                </p:oleObj>
              </mc:Choice>
              <mc:Fallback>
                <p:oleObj name="Формула" r:id="rId9" imgW="126720" imgH="1396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644900"/>
                        <a:ext cx="982662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11"/>
          <p:cNvGraphicFramePr>
            <a:graphicFrameLocks noChangeAspect="1"/>
          </p:cNvGraphicFramePr>
          <p:nvPr/>
        </p:nvGraphicFramePr>
        <p:xfrm>
          <a:off x="7380288" y="3429000"/>
          <a:ext cx="10255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Формула" r:id="rId10" imgW="152280" imgH="203040" progId="Equation.3">
                  <p:embed/>
                </p:oleObj>
              </mc:Choice>
              <mc:Fallback>
                <p:oleObj name="Формула" r:id="rId10" imgW="15228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429000"/>
                        <a:ext cx="102552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WordArt 12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532813" y="6092825"/>
            <a:ext cx="287337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3231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?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327" name="Freeform 591" descr="Контурные ромбики"/>
          <p:cNvSpPr>
            <a:spLocks/>
          </p:cNvSpPr>
          <p:nvPr/>
        </p:nvSpPr>
        <p:spPr bwMode="auto">
          <a:xfrm>
            <a:off x="-25400" y="3998913"/>
            <a:ext cx="9550400" cy="1920875"/>
          </a:xfrm>
          <a:custGeom>
            <a:avLst/>
            <a:gdLst>
              <a:gd name="T0" fmla="*/ 25400 w 6016"/>
              <a:gd name="T1" fmla="*/ 954088 h 1210"/>
              <a:gd name="T2" fmla="*/ 330200 w 6016"/>
              <a:gd name="T3" fmla="*/ 1779588 h 1210"/>
              <a:gd name="T4" fmla="*/ 1993900 w 6016"/>
              <a:gd name="T5" fmla="*/ 1804988 h 1210"/>
              <a:gd name="T6" fmla="*/ 4889500 w 6016"/>
              <a:gd name="T7" fmla="*/ 1627188 h 1210"/>
              <a:gd name="T8" fmla="*/ 8026400 w 6016"/>
              <a:gd name="T9" fmla="*/ 1144588 h 1210"/>
              <a:gd name="T10" fmla="*/ 8940800 w 6016"/>
              <a:gd name="T11" fmla="*/ 966788 h 1210"/>
              <a:gd name="T12" fmla="*/ 9017000 w 6016"/>
              <a:gd name="T13" fmla="*/ 128588 h 1210"/>
              <a:gd name="T14" fmla="*/ 5740400 w 6016"/>
              <a:gd name="T15" fmla="*/ 192088 h 1210"/>
              <a:gd name="T16" fmla="*/ 990600 w 6016"/>
              <a:gd name="T17" fmla="*/ 661988 h 1210"/>
              <a:gd name="T18" fmla="*/ 0 w 6016"/>
              <a:gd name="T19" fmla="*/ 992188 h 12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016" h="1210">
                <a:moveTo>
                  <a:pt x="16" y="601"/>
                </a:moveTo>
                <a:cubicBezTo>
                  <a:pt x="48" y="688"/>
                  <a:pt x="1" y="1032"/>
                  <a:pt x="208" y="1121"/>
                </a:cubicBezTo>
                <a:cubicBezTo>
                  <a:pt x="415" y="1210"/>
                  <a:pt x="777" y="1153"/>
                  <a:pt x="1256" y="1137"/>
                </a:cubicBezTo>
                <a:cubicBezTo>
                  <a:pt x="1735" y="1121"/>
                  <a:pt x="2447" y="1094"/>
                  <a:pt x="3080" y="1025"/>
                </a:cubicBezTo>
                <a:cubicBezTo>
                  <a:pt x="3713" y="956"/>
                  <a:pt x="4631" y="790"/>
                  <a:pt x="5056" y="721"/>
                </a:cubicBezTo>
                <a:cubicBezTo>
                  <a:pt x="5481" y="652"/>
                  <a:pt x="5528" y="716"/>
                  <a:pt x="5632" y="609"/>
                </a:cubicBezTo>
                <a:cubicBezTo>
                  <a:pt x="5736" y="502"/>
                  <a:pt x="6016" y="162"/>
                  <a:pt x="5680" y="81"/>
                </a:cubicBezTo>
                <a:cubicBezTo>
                  <a:pt x="5344" y="0"/>
                  <a:pt x="4459" y="65"/>
                  <a:pt x="3616" y="121"/>
                </a:cubicBezTo>
                <a:cubicBezTo>
                  <a:pt x="2773" y="177"/>
                  <a:pt x="1227" y="333"/>
                  <a:pt x="624" y="417"/>
                </a:cubicBezTo>
                <a:cubicBezTo>
                  <a:pt x="21" y="501"/>
                  <a:pt x="130" y="582"/>
                  <a:pt x="0" y="625"/>
                </a:cubicBezTo>
              </a:path>
            </a:pathLst>
          </a:custGeom>
          <a:pattFill prst="openDmnd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123" name="Group 34"/>
          <p:cNvGrpSpPr>
            <a:grpSpLocks/>
          </p:cNvGrpSpPr>
          <p:nvPr/>
        </p:nvGrpSpPr>
        <p:grpSpPr bwMode="auto">
          <a:xfrm rot="-217977">
            <a:off x="-127000" y="4572000"/>
            <a:ext cx="9271000" cy="600075"/>
            <a:chOff x="-8" y="2527"/>
            <a:chExt cx="5840" cy="378"/>
          </a:xfrm>
        </p:grpSpPr>
        <p:sp>
          <p:nvSpPr>
            <p:cNvPr id="244771" name="Freeform 35"/>
            <p:cNvSpPr>
              <a:spLocks/>
            </p:cNvSpPr>
            <p:nvPr/>
          </p:nvSpPr>
          <p:spPr bwMode="auto">
            <a:xfrm rot="21228534" flipH="1">
              <a:off x="4520" y="2552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72" name="Freeform 36"/>
            <p:cNvSpPr>
              <a:spLocks/>
            </p:cNvSpPr>
            <p:nvPr/>
          </p:nvSpPr>
          <p:spPr bwMode="auto">
            <a:xfrm rot="21228534" flipH="1">
              <a:off x="5294" y="2526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73" name="Freeform 37"/>
            <p:cNvSpPr>
              <a:spLocks/>
            </p:cNvSpPr>
            <p:nvPr/>
          </p:nvSpPr>
          <p:spPr bwMode="auto">
            <a:xfrm rot="21228534" flipH="1">
              <a:off x="5072" y="2550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74" name="Freeform 38"/>
            <p:cNvSpPr>
              <a:spLocks/>
            </p:cNvSpPr>
            <p:nvPr/>
          </p:nvSpPr>
          <p:spPr bwMode="auto">
            <a:xfrm rot="21228534" flipH="1">
              <a:off x="759" y="2624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75" name="Freeform 39"/>
            <p:cNvSpPr>
              <a:spLocks/>
            </p:cNvSpPr>
            <p:nvPr/>
          </p:nvSpPr>
          <p:spPr bwMode="auto">
            <a:xfrm rot="21228534" flipH="1">
              <a:off x="595" y="2632"/>
              <a:ext cx="261" cy="262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76" name="Freeform 40"/>
            <p:cNvSpPr>
              <a:spLocks/>
            </p:cNvSpPr>
            <p:nvPr/>
          </p:nvSpPr>
          <p:spPr bwMode="auto">
            <a:xfrm rot="21228534" flipH="1">
              <a:off x="408" y="2633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77" name="Freeform 41"/>
            <p:cNvSpPr>
              <a:spLocks/>
            </p:cNvSpPr>
            <p:nvPr/>
          </p:nvSpPr>
          <p:spPr bwMode="auto">
            <a:xfrm rot="21228534" flipH="1">
              <a:off x="214" y="2642"/>
              <a:ext cx="260" cy="262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78" name="Freeform 42"/>
            <p:cNvSpPr>
              <a:spLocks/>
            </p:cNvSpPr>
            <p:nvPr/>
          </p:nvSpPr>
          <p:spPr bwMode="auto">
            <a:xfrm rot="21228534" flipH="1">
              <a:off x="20" y="2639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79" name="Freeform 43"/>
            <p:cNvSpPr>
              <a:spLocks/>
            </p:cNvSpPr>
            <p:nvPr/>
          </p:nvSpPr>
          <p:spPr bwMode="auto">
            <a:xfrm rot="21228534" flipH="1">
              <a:off x="5499" y="2545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80" name="Freeform 44"/>
            <p:cNvSpPr>
              <a:spLocks/>
            </p:cNvSpPr>
            <p:nvPr/>
          </p:nvSpPr>
          <p:spPr bwMode="auto">
            <a:xfrm rot="21228534" flipH="1">
              <a:off x="4666" y="2557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81" name="Freeform 45"/>
            <p:cNvSpPr>
              <a:spLocks/>
            </p:cNvSpPr>
            <p:nvPr/>
          </p:nvSpPr>
          <p:spPr bwMode="auto">
            <a:xfrm rot="21228534" flipH="1">
              <a:off x="4306" y="2543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82" name="Freeform 46"/>
            <p:cNvSpPr>
              <a:spLocks/>
            </p:cNvSpPr>
            <p:nvPr/>
          </p:nvSpPr>
          <p:spPr bwMode="auto">
            <a:xfrm rot="21228534" flipH="1">
              <a:off x="4084" y="2567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83" name="Freeform 47"/>
            <p:cNvSpPr>
              <a:spLocks/>
            </p:cNvSpPr>
            <p:nvPr/>
          </p:nvSpPr>
          <p:spPr bwMode="auto">
            <a:xfrm rot="21228534" flipH="1">
              <a:off x="3861" y="2578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84" name="Freeform 48"/>
            <p:cNvSpPr>
              <a:spLocks/>
            </p:cNvSpPr>
            <p:nvPr/>
          </p:nvSpPr>
          <p:spPr bwMode="auto">
            <a:xfrm rot="21228534" flipH="1">
              <a:off x="3626" y="2577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85" name="Freeform 49"/>
            <p:cNvSpPr>
              <a:spLocks/>
            </p:cNvSpPr>
            <p:nvPr/>
          </p:nvSpPr>
          <p:spPr bwMode="auto">
            <a:xfrm rot="21228534" flipH="1">
              <a:off x="3454" y="2596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86" name="Freeform 50"/>
            <p:cNvSpPr>
              <a:spLocks/>
            </p:cNvSpPr>
            <p:nvPr/>
          </p:nvSpPr>
          <p:spPr bwMode="auto">
            <a:xfrm rot="21228534" flipH="1">
              <a:off x="3228" y="2597"/>
              <a:ext cx="261" cy="262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87" name="Freeform 51"/>
            <p:cNvSpPr>
              <a:spLocks/>
            </p:cNvSpPr>
            <p:nvPr/>
          </p:nvSpPr>
          <p:spPr bwMode="auto">
            <a:xfrm rot="21228534" flipH="1">
              <a:off x="3053" y="2617"/>
              <a:ext cx="260" cy="262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88" name="Freeform 52"/>
            <p:cNvSpPr>
              <a:spLocks/>
            </p:cNvSpPr>
            <p:nvPr/>
          </p:nvSpPr>
          <p:spPr bwMode="auto">
            <a:xfrm rot="21228534" flipH="1">
              <a:off x="2811" y="2592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89" name="Freeform 53"/>
            <p:cNvSpPr>
              <a:spLocks/>
            </p:cNvSpPr>
            <p:nvPr/>
          </p:nvSpPr>
          <p:spPr bwMode="auto">
            <a:xfrm rot="21228534" flipH="1">
              <a:off x="2634" y="2611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90" name="Freeform 54"/>
            <p:cNvSpPr>
              <a:spLocks/>
            </p:cNvSpPr>
            <p:nvPr/>
          </p:nvSpPr>
          <p:spPr bwMode="auto">
            <a:xfrm rot="21228534" flipH="1">
              <a:off x="2427" y="2592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91" name="Freeform 55"/>
            <p:cNvSpPr>
              <a:spLocks/>
            </p:cNvSpPr>
            <p:nvPr/>
          </p:nvSpPr>
          <p:spPr bwMode="auto">
            <a:xfrm rot="21228534" flipH="1">
              <a:off x="2178" y="2578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92" name="Freeform 56"/>
            <p:cNvSpPr>
              <a:spLocks/>
            </p:cNvSpPr>
            <p:nvPr/>
          </p:nvSpPr>
          <p:spPr bwMode="auto">
            <a:xfrm rot="21228534" flipH="1">
              <a:off x="1998" y="2584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93" name="Freeform 57"/>
            <p:cNvSpPr>
              <a:spLocks/>
            </p:cNvSpPr>
            <p:nvPr/>
          </p:nvSpPr>
          <p:spPr bwMode="auto">
            <a:xfrm rot="21228534" flipH="1">
              <a:off x="1824" y="2616"/>
              <a:ext cx="261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94" name="Freeform 58"/>
            <p:cNvSpPr>
              <a:spLocks/>
            </p:cNvSpPr>
            <p:nvPr/>
          </p:nvSpPr>
          <p:spPr bwMode="auto">
            <a:xfrm rot="21228534" flipH="1">
              <a:off x="1645" y="2616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95" name="Freeform 59"/>
            <p:cNvSpPr>
              <a:spLocks/>
            </p:cNvSpPr>
            <p:nvPr/>
          </p:nvSpPr>
          <p:spPr bwMode="auto">
            <a:xfrm rot="21228534" flipH="1">
              <a:off x="1465" y="2617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96" name="Freeform 60"/>
            <p:cNvSpPr>
              <a:spLocks/>
            </p:cNvSpPr>
            <p:nvPr/>
          </p:nvSpPr>
          <p:spPr bwMode="auto">
            <a:xfrm rot="21228534" flipH="1">
              <a:off x="1289" y="2616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97" name="Freeform 61"/>
            <p:cNvSpPr>
              <a:spLocks/>
            </p:cNvSpPr>
            <p:nvPr/>
          </p:nvSpPr>
          <p:spPr bwMode="auto">
            <a:xfrm rot="21228534" flipH="1">
              <a:off x="1111" y="2612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98" name="Freeform 62"/>
            <p:cNvSpPr>
              <a:spLocks/>
            </p:cNvSpPr>
            <p:nvPr/>
          </p:nvSpPr>
          <p:spPr bwMode="auto">
            <a:xfrm rot="21228534" flipH="1">
              <a:off x="933" y="2632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799" name="Freeform 63"/>
            <p:cNvSpPr>
              <a:spLocks/>
            </p:cNvSpPr>
            <p:nvPr/>
          </p:nvSpPr>
          <p:spPr bwMode="auto">
            <a:xfrm rot="21228534" flipH="1">
              <a:off x="4891" y="2569"/>
              <a:ext cx="260" cy="263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800" name="Freeform 64"/>
            <p:cNvSpPr>
              <a:spLocks/>
            </p:cNvSpPr>
            <p:nvPr/>
          </p:nvSpPr>
          <p:spPr bwMode="auto">
            <a:xfrm>
              <a:off x="-8" y="2632"/>
              <a:ext cx="5776" cy="80"/>
            </a:xfrm>
            <a:custGeom>
              <a:avLst/>
              <a:gdLst>
                <a:gd name="T0" fmla="*/ 0 w 5776"/>
                <a:gd name="T1" fmla="*/ 80 h 80"/>
                <a:gd name="T2" fmla="*/ 5776 w 5776"/>
                <a:gd name="T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76" h="80">
                  <a:moveTo>
                    <a:pt x="0" y="80"/>
                  </a:moveTo>
                  <a:lnTo>
                    <a:pt x="5776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4801" name="Freeform 65"/>
            <p:cNvSpPr>
              <a:spLocks/>
            </p:cNvSpPr>
            <p:nvPr/>
          </p:nvSpPr>
          <p:spPr bwMode="auto">
            <a:xfrm flipH="1" flipV="1">
              <a:off x="0" y="2695"/>
              <a:ext cx="5832" cy="136"/>
            </a:xfrm>
            <a:custGeom>
              <a:avLst/>
              <a:gdLst>
                <a:gd name="T0" fmla="*/ 0 w 5832"/>
                <a:gd name="T1" fmla="*/ 136 h 136"/>
                <a:gd name="T2" fmla="*/ 5832 w 5832"/>
                <a:gd name="T3" fmla="*/ 32 h 136"/>
                <a:gd name="T4" fmla="*/ 5784 w 5832"/>
                <a:gd name="T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32" h="136">
                  <a:moveTo>
                    <a:pt x="0" y="136"/>
                  </a:moveTo>
                  <a:lnTo>
                    <a:pt x="5832" y="32"/>
                  </a:lnTo>
                  <a:lnTo>
                    <a:pt x="578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38100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45031" name="Group 295"/>
          <p:cNvGrpSpPr>
            <a:grpSpLocks/>
          </p:cNvGrpSpPr>
          <p:nvPr/>
        </p:nvGrpSpPr>
        <p:grpSpPr bwMode="auto">
          <a:xfrm rot="-224705">
            <a:off x="-3575050" y="4418013"/>
            <a:ext cx="3576638" cy="990600"/>
            <a:chOff x="3075" y="3216"/>
            <a:chExt cx="2253" cy="672"/>
          </a:xfrm>
        </p:grpSpPr>
        <p:grpSp>
          <p:nvGrpSpPr>
            <p:cNvPr id="5135" name="Group 296"/>
            <p:cNvGrpSpPr>
              <a:grpSpLocks/>
            </p:cNvGrpSpPr>
            <p:nvPr/>
          </p:nvGrpSpPr>
          <p:grpSpPr bwMode="auto">
            <a:xfrm>
              <a:off x="4077" y="3592"/>
              <a:ext cx="103" cy="146"/>
              <a:chOff x="0" y="2496"/>
              <a:chExt cx="304" cy="285"/>
            </a:xfrm>
          </p:grpSpPr>
          <p:sp>
            <p:nvSpPr>
              <p:cNvPr id="5407" name="Line 297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08" name="Freeform 298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29 w 190"/>
                  <a:gd name="T3" fmla="*/ 0 h 18"/>
                  <a:gd name="T4" fmla="*/ 29 w 190"/>
                  <a:gd name="T5" fmla="*/ 48 h 18"/>
                  <a:gd name="T6" fmla="*/ 0 w 190"/>
                  <a:gd name="T7" fmla="*/ 48 h 18"/>
                  <a:gd name="T8" fmla="*/ 0 w 190"/>
                  <a:gd name="T9" fmla="*/ 0 h 18"/>
                  <a:gd name="T10" fmla="*/ 58 w 190"/>
                  <a:gd name="T11" fmla="*/ 0 h 18"/>
                  <a:gd name="T12" fmla="*/ 86 w 190"/>
                  <a:gd name="T13" fmla="*/ 0 h 18"/>
                  <a:gd name="T14" fmla="*/ 86 w 190"/>
                  <a:gd name="T15" fmla="*/ 48 h 18"/>
                  <a:gd name="T16" fmla="*/ 58 w 190"/>
                  <a:gd name="T17" fmla="*/ 48 h 18"/>
                  <a:gd name="T18" fmla="*/ 58 w 190"/>
                  <a:gd name="T19" fmla="*/ 0 h 18"/>
                  <a:gd name="T20" fmla="*/ 115 w 190"/>
                  <a:gd name="T21" fmla="*/ 0 h 18"/>
                  <a:gd name="T22" fmla="*/ 144 w 190"/>
                  <a:gd name="T23" fmla="*/ 0 h 18"/>
                  <a:gd name="T24" fmla="*/ 144 w 190"/>
                  <a:gd name="T25" fmla="*/ 48 h 18"/>
                  <a:gd name="T26" fmla="*/ 115 w 190"/>
                  <a:gd name="T27" fmla="*/ 48 h 18"/>
                  <a:gd name="T28" fmla="*/ 115 w 190"/>
                  <a:gd name="T29" fmla="*/ 0 h 18"/>
                  <a:gd name="T30" fmla="*/ 173 w 190"/>
                  <a:gd name="T31" fmla="*/ 0 h 18"/>
                  <a:gd name="T32" fmla="*/ 202 w 190"/>
                  <a:gd name="T33" fmla="*/ 0 h 18"/>
                  <a:gd name="T34" fmla="*/ 202 w 190"/>
                  <a:gd name="T35" fmla="*/ 48 h 18"/>
                  <a:gd name="T36" fmla="*/ 173 w 190"/>
                  <a:gd name="T37" fmla="*/ 48 h 18"/>
                  <a:gd name="T38" fmla="*/ 173 w 190"/>
                  <a:gd name="T39" fmla="*/ 0 h 18"/>
                  <a:gd name="T40" fmla="*/ 230 w 190"/>
                  <a:gd name="T41" fmla="*/ 0 h 18"/>
                  <a:gd name="T42" fmla="*/ 259 w 190"/>
                  <a:gd name="T43" fmla="*/ 0 h 18"/>
                  <a:gd name="T44" fmla="*/ 259 w 190"/>
                  <a:gd name="T45" fmla="*/ 48 h 18"/>
                  <a:gd name="T46" fmla="*/ 230 w 190"/>
                  <a:gd name="T47" fmla="*/ 48 h 18"/>
                  <a:gd name="T48" fmla="*/ 230 w 190"/>
                  <a:gd name="T49" fmla="*/ 0 h 18"/>
                  <a:gd name="T50" fmla="*/ 288 w 190"/>
                  <a:gd name="T51" fmla="*/ 0 h 18"/>
                  <a:gd name="T52" fmla="*/ 304 w 190"/>
                  <a:gd name="T53" fmla="*/ 0 h 18"/>
                  <a:gd name="T54" fmla="*/ 304 w 190"/>
                  <a:gd name="T55" fmla="*/ 48 h 18"/>
                  <a:gd name="T56" fmla="*/ 288 w 190"/>
                  <a:gd name="T57" fmla="*/ 48 h 18"/>
                  <a:gd name="T58" fmla="*/ 288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36" name="Group 299"/>
            <p:cNvGrpSpPr>
              <a:grpSpLocks/>
            </p:cNvGrpSpPr>
            <p:nvPr/>
          </p:nvGrpSpPr>
          <p:grpSpPr bwMode="auto">
            <a:xfrm>
              <a:off x="3075" y="3295"/>
              <a:ext cx="1013" cy="593"/>
              <a:chOff x="0" y="1920"/>
              <a:chExt cx="2038" cy="1152"/>
            </a:xfrm>
          </p:grpSpPr>
          <p:grpSp>
            <p:nvGrpSpPr>
              <p:cNvPr id="5311" name="Group 300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5397" name="Group 301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5401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5405" name="Oval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06" name="Oval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02" name="Group 305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403" name="Oval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04" name="Oval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398" name="Group 308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5399" name="Freeform 30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400" name="Freeform 31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312" name="Group 311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5387" name="Group 312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5391" name="Group 31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395" name="Oval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6" name="Oval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92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393" name="Oval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4" name="Oval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388" name="Group 319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5389" name="Freeform 32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90" name="Freeform 32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313" name="Group 322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5381" name="Group 323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5385" name="Oval 32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86" name="Oval 32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82" name="Group 326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5383" name="Oval 32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84" name="Oval 32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314" name="Group 329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379" name="Freeform 33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80" name="Freeform 33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15" name="Group 332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5377" name="Oval 33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8" name="Oval 33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16" name="Group 33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375" name="Oval 33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6" name="Oval 33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17" name="Group 33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5373" name="Oval 33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4" name="Oval 34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18" name="Group 34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371" name="Oval 34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2" name="Oval 34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19" name="Group 344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369" name="Freeform 34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0" name="Freeform 34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20" name="Group 34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5363" name="Group 34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5367" name="Oval 34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68" name="Oval 35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64" name="Group 351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5365" name="Oval 35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66" name="Oval 35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321" name="Group 354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361" name="Freeform 35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62" name="Freeform 35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22" name="Group 35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5359" name="Oval 35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60" name="Oval 35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23" name="Group 36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357" name="Oval 36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8" name="Oval 36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24" name="Group 36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5355" name="Oval 36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6" name="Oval 36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25" name="Group 36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353" name="Oval 36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4" name="Oval 36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26" name="Group 369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351" name="Freeform 37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2" name="Freeform 37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327" name="Freeform 372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328" name="Group 373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5349" name="Line 374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0" name="Freeform 375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29 w 190"/>
                    <a:gd name="T3" fmla="*/ 0 h 18"/>
                    <a:gd name="T4" fmla="*/ 29 w 190"/>
                    <a:gd name="T5" fmla="*/ 48 h 18"/>
                    <a:gd name="T6" fmla="*/ 0 w 190"/>
                    <a:gd name="T7" fmla="*/ 48 h 18"/>
                    <a:gd name="T8" fmla="*/ 0 w 190"/>
                    <a:gd name="T9" fmla="*/ 0 h 18"/>
                    <a:gd name="T10" fmla="*/ 58 w 190"/>
                    <a:gd name="T11" fmla="*/ 0 h 18"/>
                    <a:gd name="T12" fmla="*/ 86 w 190"/>
                    <a:gd name="T13" fmla="*/ 0 h 18"/>
                    <a:gd name="T14" fmla="*/ 86 w 190"/>
                    <a:gd name="T15" fmla="*/ 48 h 18"/>
                    <a:gd name="T16" fmla="*/ 58 w 190"/>
                    <a:gd name="T17" fmla="*/ 48 h 18"/>
                    <a:gd name="T18" fmla="*/ 58 w 190"/>
                    <a:gd name="T19" fmla="*/ 0 h 18"/>
                    <a:gd name="T20" fmla="*/ 115 w 190"/>
                    <a:gd name="T21" fmla="*/ 0 h 18"/>
                    <a:gd name="T22" fmla="*/ 144 w 190"/>
                    <a:gd name="T23" fmla="*/ 0 h 18"/>
                    <a:gd name="T24" fmla="*/ 144 w 190"/>
                    <a:gd name="T25" fmla="*/ 48 h 18"/>
                    <a:gd name="T26" fmla="*/ 115 w 190"/>
                    <a:gd name="T27" fmla="*/ 48 h 18"/>
                    <a:gd name="T28" fmla="*/ 115 w 190"/>
                    <a:gd name="T29" fmla="*/ 0 h 18"/>
                    <a:gd name="T30" fmla="*/ 173 w 190"/>
                    <a:gd name="T31" fmla="*/ 0 h 18"/>
                    <a:gd name="T32" fmla="*/ 202 w 190"/>
                    <a:gd name="T33" fmla="*/ 0 h 18"/>
                    <a:gd name="T34" fmla="*/ 202 w 190"/>
                    <a:gd name="T35" fmla="*/ 48 h 18"/>
                    <a:gd name="T36" fmla="*/ 173 w 190"/>
                    <a:gd name="T37" fmla="*/ 48 h 18"/>
                    <a:gd name="T38" fmla="*/ 173 w 190"/>
                    <a:gd name="T39" fmla="*/ 0 h 18"/>
                    <a:gd name="T40" fmla="*/ 230 w 190"/>
                    <a:gd name="T41" fmla="*/ 0 h 18"/>
                    <a:gd name="T42" fmla="*/ 259 w 190"/>
                    <a:gd name="T43" fmla="*/ 0 h 18"/>
                    <a:gd name="T44" fmla="*/ 259 w 190"/>
                    <a:gd name="T45" fmla="*/ 48 h 18"/>
                    <a:gd name="T46" fmla="*/ 230 w 190"/>
                    <a:gd name="T47" fmla="*/ 48 h 18"/>
                    <a:gd name="T48" fmla="*/ 230 w 190"/>
                    <a:gd name="T49" fmla="*/ 0 h 18"/>
                    <a:gd name="T50" fmla="*/ 288 w 190"/>
                    <a:gd name="T51" fmla="*/ 0 h 18"/>
                    <a:gd name="T52" fmla="*/ 304 w 190"/>
                    <a:gd name="T53" fmla="*/ 0 h 18"/>
                    <a:gd name="T54" fmla="*/ 304 w 190"/>
                    <a:gd name="T55" fmla="*/ 48 h 18"/>
                    <a:gd name="T56" fmla="*/ 288 w 190"/>
                    <a:gd name="T57" fmla="*/ 48 h 18"/>
                    <a:gd name="T58" fmla="*/ 288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329" name="Freeform 376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>
                  <a:gd name="T0" fmla="*/ 0 w 1782"/>
                  <a:gd name="T1" fmla="*/ 127 h 792"/>
                  <a:gd name="T2" fmla="*/ 105 w 1782"/>
                  <a:gd name="T3" fmla="*/ 0 h 792"/>
                  <a:gd name="T4" fmla="*/ 1585 w 1782"/>
                  <a:gd name="T5" fmla="*/ 0 h 792"/>
                  <a:gd name="T6" fmla="*/ 1782 w 1782"/>
                  <a:gd name="T7" fmla="*/ 88 h 792"/>
                  <a:gd name="T8" fmla="*/ 1782 w 1782"/>
                  <a:gd name="T9" fmla="*/ 660 h 792"/>
                  <a:gd name="T10" fmla="*/ 1683 w 1782"/>
                  <a:gd name="T11" fmla="*/ 792 h 792"/>
                  <a:gd name="T12" fmla="*/ 105 w 1782"/>
                  <a:gd name="T13" fmla="*/ 792 h 792"/>
                  <a:gd name="T14" fmla="*/ 6 w 1782"/>
                  <a:gd name="T15" fmla="*/ 704 h 792"/>
                  <a:gd name="T16" fmla="*/ 8 w 1782"/>
                  <a:gd name="T17" fmla="*/ 116 h 7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00FF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330" name="Group 377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5341" name="Rectangle 378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2" name="Rectangle 379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3" name="Rectangle 380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4" name="Rectangle 381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5" name="Rectangle 382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6" name="Rectangle 383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7" name="Rectangle 384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8" name="Rectangle 385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331" name="Group 386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5339" name="Oval 387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0" name="Freeform 388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332" name="Freeform 389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33" name="Freeform 390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334" name="Group 391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5337" name="Oval 392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38" name="Freeform 393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335" name="Freeform 394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36" name="Freeform 395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37" name="Group 396"/>
            <p:cNvGrpSpPr>
              <a:grpSpLocks/>
            </p:cNvGrpSpPr>
            <p:nvPr/>
          </p:nvGrpSpPr>
          <p:grpSpPr bwMode="auto">
            <a:xfrm>
              <a:off x="4139" y="3216"/>
              <a:ext cx="1189" cy="672"/>
              <a:chOff x="723" y="872"/>
              <a:chExt cx="2390" cy="1386"/>
            </a:xfrm>
          </p:grpSpPr>
          <p:grpSp>
            <p:nvGrpSpPr>
              <p:cNvPr id="5138" name="Group 397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5275" name="Group 39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301" name="Group 39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5305" name="Group 4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309" name="Oval 4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310" name="Oval 4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306" name="Group 4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307" name="Oval 4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308" name="Oval 4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302" name="Group 40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303" name="Freeform 40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4" name="Freeform 40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76" name="Group 40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295" name="Group 41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299" name="Oval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0" name="Oval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96" name="Group 41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297" name="Oval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8" name="Oval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77" name="Group 41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93" name="Freeform 41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94" name="Freeform 41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78" name="Group 41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291" name="Oval 42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92" name="Oval 42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79" name="Group 42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89" name="Oval 42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90" name="Oval 42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80" name="Group 42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287" name="Oval 42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88" name="Oval 42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81" name="Group 42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85" name="Oval 42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86" name="Oval 43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82" name="Group 43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83" name="Freeform 4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84" name="Freeform 4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139" name="Group 434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5239" name="Group 43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265" name="Group 43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5269" name="Group 4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273" name="Oval 4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74" name="Oval 4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270" name="Group 4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271" name="Oval 4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72" name="Oval 4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266" name="Group 44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267" name="Freeform 44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68" name="Freeform 4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40" name="Group 44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259" name="Group 44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263" name="Oval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64" name="Oval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60" name="Group 45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261" name="Oval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62" name="Oval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41" name="Group 45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57" name="Freeform 45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58" name="Freeform 45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42" name="Group 45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255" name="Oval 45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56" name="Oval 4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43" name="Group 45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53" name="Oval 46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54" name="Oval 4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44" name="Group 46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251" name="Oval 46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52" name="Oval 46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45" name="Group 46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49" name="Oval 46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50" name="Oval 46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46" name="Group 46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47" name="Freeform 46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48" name="Freeform 47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140" name="Group 471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5237" name="Line 472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8" name="Freeform 473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29 w 190"/>
                    <a:gd name="T3" fmla="*/ 0 h 18"/>
                    <a:gd name="T4" fmla="*/ 29 w 190"/>
                    <a:gd name="T5" fmla="*/ 48 h 18"/>
                    <a:gd name="T6" fmla="*/ 0 w 190"/>
                    <a:gd name="T7" fmla="*/ 48 h 18"/>
                    <a:gd name="T8" fmla="*/ 0 w 190"/>
                    <a:gd name="T9" fmla="*/ 0 h 18"/>
                    <a:gd name="T10" fmla="*/ 58 w 190"/>
                    <a:gd name="T11" fmla="*/ 0 h 18"/>
                    <a:gd name="T12" fmla="*/ 86 w 190"/>
                    <a:gd name="T13" fmla="*/ 0 h 18"/>
                    <a:gd name="T14" fmla="*/ 86 w 190"/>
                    <a:gd name="T15" fmla="*/ 48 h 18"/>
                    <a:gd name="T16" fmla="*/ 58 w 190"/>
                    <a:gd name="T17" fmla="*/ 48 h 18"/>
                    <a:gd name="T18" fmla="*/ 58 w 190"/>
                    <a:gd name="T19" fmla="*/ 0 h 18"/>
                    <a:gd name="T20" fmla="*/ 115 w 190"/>
                    <a:gd name="T21" fmla="*/ 0 h 18"/>
                    <a:gd name="T22" fmla="*/ 144 w 190"/>
                    <a:gd name="T23" fmla="*/ 0 h 18"/>
                    <a:gd name="T24" fmla="*/ 144 w 190"/>
                    <a:gd name="T25" fmla="*/ 48 h 18"/>
                    <a:gd name="T26" fmla="*/ 115 w 190"/>
                    <a:gd name="T27" fmla="*/ 48 h 18"/>
                    <a:gd name="T28" fmla="*/ 115 w 190"/>
                    <a:gd name="T29" fmla="*/ 0 h 18"/>
                    <a:gd name="T30" fmla="*/ 173 w 190"/>
                    <a:gd name="T31" fmla="*/ 0 h 18"/>
                    <a:gd name="T32" fmla="*/ 202 w 190"/>
                    <a:gd name="T33" fmla="*/ 0 h 18"/>
                    <a:gd name="T34" fmla="*/ 202 w 190"/>
                    <a:gd name="T35" fmla="*/ 48 h 18"/>
                    <a:gd name="T36" fmla="*/ 173 w 190"/>
                    <a:gd name="T37" fmla="*/ 48 h 18"/>
                    <a:gd name="T38" fmla="*/ 173 w 190"/>
                    <a:gd name="T39" fmla="*/ 0 h 18"/>
                    <a:gd name="T40" fmla="*/ 230 w 190"/>
                    <a:gd name="T41" fmla="*/ 0 h 18"/>
                    <a:gd name="T42" fmla="*/ 259 w 190"/>
                    <a:gd name="T43" fmla="*/ 0 h 18"/>
                    <a:gd name="T44" fmla="*/ 259 w 190"/>
                    <a:gd name="T45" fmla="*/ 48 h 18"/>
                    <a:gd name="T46" fmla="*/ 230 w 190"/>
                    <a:gd name="T47" fmla="*/ 48 h 18"/>
                    <a:gd name="T48" fmla="*/ 230 w 190"/>
                    <a:gd name="T49" fmla="*/ 0 h 18"/>
                    <a:gd name="T50" fmla="*/ 288 w 190"/>
                    <a:gd name="T51" fmla="*/ 0 h 18"/>
                    <a:gd name="T52" fmla="*/ 304 w 190"/>
                    <a:gd name="T53" fmla="*/ 0 h 18"/>
                    <a:gd name="T54" fmla="*/ 304 w 190"/>
                    <a:gd name="T55" fmla="*/ 48 h 18"/>
                    <a:gd name="T56" fmla="*/ 288 w 190"/>
                    <a:gd name="T57" fmla="*/ 48 h 18"/>
                    <a:gd name="T58" fmla="*/ 288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41" name="Group 474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5201" name="Group 475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5227" name="Group 476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5231" name="Group 4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5235" name="Oval 4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36" name="Oval 4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232" name="Group 4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5233" name="Oval 4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34" name="Oval 4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228" name="Group 483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229" name="Freeform 48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0" name="Freeform 48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02" name="Group 48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5221" name="Group 48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5225" name="Oval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6" name="Oval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22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223" name="Oval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4" name="Oval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03" name="Group 49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219" name="Freeform 494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20" name="Freeform 49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04" name="Group 49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5217" name="Oval 49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18" name="Oval 49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05" name="Group 49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215" name="Oval 50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16" name="Oval 50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06" name="Group 502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5213" name="Oval 503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14" name="Oval 50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07" name="Group 505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211" name="Oval 506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12" name="Oval 50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08" name="Group 508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209" name="Freeform 50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10" name="Freeform 51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142" name="Group 511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5165" name="Group 51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191" name="Group 51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5195" name="Group 5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199" name="Oval 5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00" name="Oval 5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196" name="Group 5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197" name="Oval 5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198" name="Oval 5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192" name="Group 52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193" name="Freeform 52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4" name="Freeform 52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166" name="Group 52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185" name="Group 52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189" name="Oval 5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0" name="Oval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86" name="Group 52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187" name="Oval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8" name="Oval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167" name="Group 53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183" name="Freeform 53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84" name="Freeform 5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8" name="Group 53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181" name="Oval 53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82" name="Oval 53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9" name="Group 53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179" name="Oval 53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80" name="Oval 53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0" name="Group 53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177" name="Oval 54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78" name="Oval 54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1" name="Group 54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175" name="Oval 54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76" name="Oval 54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2" name="Group 54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173" name="Freeform 54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74" name="Freeform 54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143" name="Freeform 548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61 h 2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44" name="Group 549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5163" name="Line 55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4" name="Freeform 55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29 w 190"/>
                    <a:gd name="T3" fmla="*/ 0 h 18"/>
                    <a:gd name="T4" fmla="*/ 29 w 190"/>
                    <a:gd name="T5" fmla="*/ 48 h 18"/>
                    <a:gd name="T6" fmla="*/ 0 w 190"/>
                    <a:gd name="T7" fmla="*/ 48 h 18"/>
                    <a:gd name="T8" fmla="*/ 0 w 190"/>
                    <a:gd name="T9" fmla="*/ 0 h 18"/>
                    <a:gd name="T10" fmla="*/ 58 w 190"/>
                    <a:gd name="T11" fmla="*/ 0 h 18"/>
                    <a:gd name="T12" fmla="*/ 86 w 190"/>
                    <a:gd name="T13" fmla="*/ 0 h 18"/>
                    <a:gd name="T14" fmla="*/ 86 w 190"/>
                    <a:gd name="T15" fmla="*/ 48 h 18"/>
                    <a:gd name="T16" fmla="*/ 58 w 190"/>
                    <a:gd name="T17" fmla="*/ 48 h 18"/>
                    <a:gd name="T18" fmla="*/ 58 w 190"/>
                    <a:gd name="T19" fmla="*/ 0 h 18"/>
                    <a:gd name="T20" fmla="*/ 115 w 190"/>
                    <a:gd name="T21" fmla="*/ 0 h 18"/>
                    <a:gd name="T22" fmla="*/ 144 w 190"/>
                    <a:gd name="T23" fmla="*/ 0 h 18"/>
                    <a:gd name="T24" fmla="*/ 144 w 190"/>
                    <a:gd name="T25" fmla="*/ 48 h 18"/>
                    <a:gd name="T26" fmla="*/ 115 w 190"/>
                    <a:gd name="T27" fmla="*/ 48 h 18"/>
                    <a:gd name="T28" fmla="*/ 115 w 190"/>
                    <a:gd name="T29" fmla="*/ 0 h 18"/>
                    <a:gd name="T30" fmla="*/ 173 w 190"/>
                    <a:gd name="T31" fmla="*/ 0 h 18"/>
                    <a:gd name="T32" fmla="*/ 202 w 190"/>
                    <a:gd name="T33" fmla="*/ 0 h 18"/>
                    <a:gd name="T34" fmla="*/ 202 w 190"/>
                    <a:gd name="T35" fmla="*/ 48 h 18"/>
                    <a:gd name="T36" fmla="*/ 173 w 190"/>
                    <a:gd name="T37" fmla="*/ 48 h 18"/>
                    <a:gd name="T38" fmla="*/ 173 w 190"/>
                    <a:gd name="T39" fmla="*/ 0 h 18"/>
                    <a:gd name="T40" fmla="*/ 230 w 190"/>
                    <a:gd name="T41" fmla="*/ 0 h 18"/>
                    <a:gd name="T42" fmla="*/ 259 w 190"/>
                    <a:gd name="T43" fmla="*/ 0 h 18"/>
                    <a:gd name="T44" fmla="*/ 259 w 190"/>
                    <a:gd name="T45" fmla="*/ 48 h 18"/>
                    <a:gd name="T46" fmla="*/ 230 w 190"/>
                    <a:gd name="T47" fmla="*/ 48 h 18"/>
                    <a:gd name="T48" fmla="*/ 230 w 190"/>
                    <a:gd name="T49" fmla="*/ 0 h 18"/>
                    <a:gd name="T50" fmla="*/ 288 w 190"/>
                    <a:gd name="T51" fmla="*/ 0 h 18"/>
                    <a:gd name="T52" fmla="*/ 304 w 190"/>
                    <a:gd name="T53" fmla="*/ 0 h 18"/>
                    <a:gd name="T54" fmla="*/ 304 w 190"/>
                    <a:gd name="T55" fmla="*/ 48 h 18"/>
                    <a:gd name="T56" fmla="*/ 288 w 190"/>
                    <a:gd name="T57" fmla="*/ 48 h 18"/>
                    <a:gd name="T58" fmla="*/ 288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45" name="Freeform 552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>
                  <a:gd name="T0" fmla="*/ 0 w 2088"/>
                  <a:gd name="T1" fmla="*/ 143 h 891"/>
                  <a:gd name="T2" fmla="*/ 110 w 2088"/>
                  <a:gd name="T3" fmla="*/ 0 h 891"/>
                  <a:gd name="T4" fmla="*/ 1668 w 2088"/>
                  <a:gd name="T5" fmla="*/ 0 h 891"/>
                  <a:gd name="T6" fmla="*/ 1875 w 2088"/>
                  <a:gd name="T7" fmla="*/ 99 h 891"/>
                  <a:gd name="T8" fmla="*/ 2088 w 2088"/>
                  <a:gd name="T9" fmla="*/ 513 h 891"/>
                  <a:gd name="T10" fmla="*/ 2072 w 2088"/>
                  <a:gd name="T11" fmla="*/ 881 h 891"/>
                  <a:gd name="T12" fmla="*/ 1771 w 2088"/>
                  <a:gd name="T13" fmla="*/ 891 h 891"/>
                  <a:gd name="T14" fmla="*/ 110 w 2088"/>
                  <a:gd name="T15" fmla="*/ 891 h 891"/>
                  <a:gd name="T16" fmla="*/ 6 w 2088"/>
                  <a:gd name="T17" fmla="*/ 792 h 891"/>
                  <a:gd name="T18" fmla="*/ 8 w 2088"/>
                  <a:gd name="T19" fmla="*/ 131 h 8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33CC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Rectangle 553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7" name="Rectangle 554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8" name="Rectangle 555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149" name="Group 556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5161" name="Oval 557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62" name="Freeform 558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50" name="Freeform 559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1818 w 1728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1" name="Freeform 560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1854 w 176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52" name="Group 561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5159" name="Oval 562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60" name="Freeform 563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53" name="Freeform 564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35 h 31"/>
                  <a:gd name="T2" fmla="*/ 17 w 16"/>
                  <a:gd name="T3" fmla="*/ 0 h 31"/>
                  <a:gd name="T4" fmla="*/ 0 w 16"/>
                  <a:gd name="T5" fmla="*/ 35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4" name="Freeform 565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225 w 214"/>
                  <a:gd name="T1" fmla="*/ 594 h 528"/>
                  <a:gd name="T2" fmla="*/ 225 w 214"/>
                  <a:gd name="T3" fmla="*/ 0 h 528"/>
                  <a:gd name="T4" fmla="*/ 0 w 214"/>
                  <a:gd name="T5" fmla="*/ 2 h 528"/>
                  <a:gd name="T6" fmla="*/ 0 w 214"/>
                  <a:gd name="T7" fmla="*/ 593 h 528"/>
                  <a:gd name="T8" fmla="*/ 225 w 214"/>
                  <a:gd name="T9" fmla="*/ 594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5" name="Freeform 566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6" name="Rectangle 567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7" name="Freeform 568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8" name="Rectangle 569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125" name="Group 592"/>
          <p:cNvGrpSpPr>
            <a:grpSpLocks/>
          </p:cNvGrpSpPr>
          <p:nvPr/>
        </p:nvGrpSpPr>
        <p:grpSpPr bwMode="auto">
          <a:xfrm>
            <a:off x="0" y="3467100"/>
            <a:ext cx="9194800" cy="800100"/>
            <a:chOff x="0" y="2184"/>
            <a:chExt cx="5792" cy="504"/>
          </a:xfrm>
        </p:grpSpPr>
        <p:sp>
          <p:nvSpPr>
            <p:cNvPr id="5133" name="Freeform 589"/>
            <p:cNvSpPr>
              <a:spLocks/>
            </p:cNvSpPr>
            <p:nvPr/>
          </p:nvSpPr>
          <p:spPr bwMode="auto">
            <a:xfrm>
              <a:off x="0" y="2232"/>
              <a:ext cx="5776" cy="456"/>
            </a:xfrm>
            <a:custGeom>
              <a:avLst/>
              <a:gdLst>
                <a:gd name="T0" fmla="*/ 0 w 5776"/>
                <a:gd name="T1" fmla="*/ 456 h 456"/>
                <a:gd name="T2" fmla="*/ 5776 w 5776"/>
                <a:gd name="T3" fmla="*/ 0 h 45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76" h="456">
                  <a:moveTo>
                    <a:pt x="0" y="456"/>
                  </a:moveTo>
                  <a:lnTo>
                    <a:pt x="57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590"/>
            <p:cNvSpPr>
              <a:spLocks/>
            </p:cNvSpPr>
            <p:nvPr/>
          </p:nvSpPr>
          <p:spPr bwMode="auto">
            <a:xfrm>
              <a:off x="0" y="2184"/>
              <a:ext cx="5792" cy="456"/>
            </a:xfrm>
            <a:custGeom>
              <a:avLst/>
              <a:gdLst>
                <a:gd name="T0" fmla="*/ 0 w 5792"/>
                <a:gd name="T1" fmla="*/ 456 h 456"/>
                <a:gd name="T2" fmla="*/ 5792 w 5792"/>
                <a:gd name="T3" fmla="*/ 0 h 45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92" h="456">
                  <a:moveTo>
                    <a:pt x="0" y="456"/>
                  </a:moveTo>
                  <a:lnTo>
                    <a:pt x="57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5336" name="Group 600"/>
          <p:cNvGrpSpPr>
            <a:grpSpLocks/>
          </p:cNvGrpSpPr>
          <p:nvPr/>
        </p:nvGrpSpPr>
        <p:grpSpPr bwMode="auto">
          <a:xfrm>
            <a:off x="685800" y="2971800"/>
            <a:ext cx="3613150" cy="3048000"/>
            <a:chOff x="432" y="1872"/>
            <a:chExt cx="2276" cy="1920"/>
          </a:xfrm>
        </p:grpSpPr>
        <p:sp>
          <p:nvSpPr>
            <p:cNvPr id="245331" name="Text Box 595"/>
            <p:cNvSpPr txBox="1">
              <a:spLocks noChangeArrowheads="1"/>
            </p:cNvSpPr>
            <p:nvPr/>
          </p:nvSpPr>
          <p:spPr bwMode="auto">
            <a:xfrm>
              <a:off x="2352" y="1872"/>
              <a:ext cx="35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5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graphicFrame>
          <p:nvGraphicFramePr>
            <p:cNvPr id="5132" name="Object 596"/>
            <p:cNvGraphicFramePr>
              <a:graphicFrameLocks noChangeAspect="1"/>
            </p:cNvGraphicFramePr>
            <p:nvPr/>
          </p:nvGraphicFramePr>
          <p:xfrm>
            <a:off x="432" y="3264"/>
            <a:ext cx="57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2" name="Формула" r:id="rId4" imgW="152334" imgH="139639" progId="Equation.3">
                    <p:embed/>
                  </p:oleObj>
                </mc:Choice>
                <mc:Fallback>
                  <p:oleObj name="Формула" r:id="rId4" imgW="152334" imgH="13963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3264"/>
                          <a:ext cx="57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5335" name="Group 599"/>
          <p:cNvGrpSpPr>
            <a:grpSpLocks/>
          </p:cNvGrpSpPr>
          <p:nvPr/>
        </p:nvGrpSpPr>
        <p:grpSpPr bwMode="auto">
          <a:xfrm>
            <a:off x="5105400" y="1828800"/>
            <a:ext cx="1828800" cy="914400"/>
            <a:chOff x="3216" y="1152"/>
            <a:chExt cx="1152" cy="576"/>
          </a:xfrm>
        </p:grpSpPr>
        <p:sp>
          <p:nvSpPr>
            <p:cNvPr id="245333" name="Text Box 597"/>
            <p:cNvSpPr txBox="1">
              <a:spLocks noChangeArrowheads="1"/>
            </p:cNvSpPr>
            <p:nvPr/>
          </p:nvSpPr>
          <p:spPr bwMode="auto">
            <a:xfrm>
              <a:off x="3216" y="1152"/>
              <a:ext cx="7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i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</a:t>
              </a:r>
              <a:r>
                <a:rPr lang="en-US" sz="54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</a:t>
              </a:r>
              <a:endPara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5130" name="Object 598"/>
            <p:cNvGraphicFramePr>
              <a:graphicFrameLocks noChangeAspect="1"/>
            </p:cNvGraphicFramePr>
            <p:nvPr/>
          </p:nvGraphicFramePr>
          <p:xfrm>
            <a:off x="3888" y="1288"/>
            <a:ext cx="480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3" name="Формула" r:id="rId6" imgW="152334" imgH="139639" progId="Equation.3">
                    <p:embed/>
                  </p:oleObj>
                </mc:Choice>
                <mc:Fallback>
                  <p:oleObj name="Формула" r:id="rId6" imgW="152334" imgH="13963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1288"/>
                          <a:ext cx="480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8" name="Text Box 601"/>
          <p:cNvSpPr txBox="1">
            <a:spLocks noChangeArrowheads="1"/>
          </p:cNvSpPr>
          <p:nvPr/>
        </p:nvSpPr>
        <p:spPr bwMode="auto">
          <a:xfrm>
            <a:off x="228600" y="228600"/>
            <a:ext cx="8763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/>
              <a:t>Наглядное представление о прямой, параллельной плоскости, дают натянутые троллейбусные или трамвайные провода – они параллельны плоскости земли.</a:t>
            </a:r>
          </a:p>
        </p:txBody>
      </p:sp>
    </p:spTree>
    <p:extLst>
      <p:ext uri="{BB962C8B-B14F-4D97-AF65-F5344CB8AC3E}">
        <p14:creationId xmlns:p14="http://schemas.microsoft.com/office/powerpoint/2010/main" val="3213966715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1.17049 -0.1222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45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24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4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4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3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784px-Prokudin-Gorskii-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2125"/>
            <a:ext cx="7924800" cy="606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2397" name="Group 13"/>
          <p:cNvGrpSpPr>
            <a:grpSpLocks/>
          </p:cNvGrpSpPr>
          <p:nvPr/>
        </p:nvGrpSpPr>
        <p:grpSpPr bwMode="auto">
          <a:xfrm>
            <a:off x="685800" y="2349500"/>
            <a:ext cx="6654800" cy="1765300"/>
            <a:chOff x="432" y="1480"/>
            <a:chExt cx="4192" cy="1112"/>
          </a:xfrm>
        </p:grpSpPr>
        <p:sp>
          <p:nvSpPr>
            <p:cNvPr id="6149" name="Freeform 3"/>
            <p:cNvSpPr>
              <a:spLocks/>
            </p:cNvSpPr>
            <p:nvPr/>
          </p:nvSpPr>
          <p:spPr bwMode="auto">
            <a:xfrm>
              <a:off x="432" y="1480"/>
              <a:ext cx="4192" cy="1088"/>
            </a:xfrm>
            <a:custGeom>
              <a:avLst/>
              <a:gdLst>
                <a:gd name="T0" fmla="*/ 0 w 4192"/>
                <a:gd name="T1" fmla="*/ 0 h 1088"/>
                <a:gd name="T2" fmla="*/ 4192 w 4192"/>
                <a:gd name="T3" fmla="*/ 1088 h 10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92" h="1088">
                  <a:moveTo>
                    <a:pt x="0" y="0"/>
                  </a:moveTo>
                  <a:lnTo>
                    <a:pt x="4192" y="1088"/>
                  </a:ln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2394" name="Text Box 10"/>
            <p:cNvSpPr txBox="1">
              <a:spLocks noChangeArrowheads="1"/>
            </p:cNvSpPr>
            <p:nvPr/>
          </p:nvSpPr>
          <p:spPr bwMode="auto">
            <a:xfrm>
              <a:off x="2496" y="2016"/>
              <a:ext cx="35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5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</p:grpSp>
      <p:graphicFrame>
        <p:nvGraphicFramePr>
          <p:cNvPr id="6148" name="Object 11"/>
          <p:cNvGraphicFramePr>
            <a:graphicFrameLocks noChangeAspect="1"/>
          </p:cNvGraphicFramePr>
          <p:nvPr/>
        </p:nvGraphicFramePr>
        <p:xfrm>
          <a:off x="7848600" y="5715000"/>
          <a:ext cx="762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Формула" r:id="rId4" imgW="152334" imgH="139639" progId="Equation.3">
                  <p:embed/>
                </p:oleObj>
              </mc:Choice>
              <mc:Fallback>
                <p:oleObj name="Формула" r:id="rId4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715000"/>
                        <a:ext cx="762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532155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7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52" name="Freeform 64"/>
          <p:cNvSpPr>
            <a:spLocks/>
          </p:cNvSpPr>
          <p:nvPr/>
        </p:nvSpPr>
        <p:spPr bwMode="auto">
          <a:xfrm>
            <a:off x="0" y="0"/>
            <a:ext cx="9220200" cy="1562100"/>
          </a:xfrm>
          <a:custGeom>
            <a:avLst/>
            <a:gdLst>
              <a:gd name="T0" fmla="*/ 3009900 w 5808"/>
              <a:gd name="T1" fmla="*/ 1536700 h 984"/>
              <a:gd name="T2" fmla="*/ 9220200 w 5808"/>
              <a:gd name="T3" fmla="*/ 1447800 h 984"/>
              <a:gd name="T4" fmla="*/ 9144000 w 5808"/>
              <a:gd name="T5" fmla="*/ 0 h 984"/>
              <a:gd name="T6" fmla="*/ 0 w 5808"/>
              <a:gd name="T7" fmla="*/ 0 h 984"/>
              <a:gd name="T8" fmla="*/ 3035300 w 5808"/>
              <a:gd name="T9" fmla="*/ 1562100 h 9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08" h="984">
                <a:moveTo>
                  <a:pt x="1896" y="968"/>
                </a:moveTo>
                <a:lnTo>
                  <a:pt x="5808" y="912"/>
                </a:lnTo>
                <a:lnTo>
                  <a:pt x="5760" y="0"/>
                </a:lnTo>
                <a:lnTo>
                  <a:pt x="0" y="0"/>
                </a:lnTo>
                <a:lnTo>
                  <a:pt x="1912" y="984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1" name="Freeform 2" descr="Пергамент"/>
          <p:cNvSpPr>
            <a:spLocks/>
          </p:cNvSpPr>
          <p:nvPr/>
        </p:nvSpPr>
        <p:spPr bwMode="auto">
          <a:xfrm>
            <a:off x="-25400" y="0"/>
            <a:ext cx="3060700" cy="6858000"/>
          </a:xfrm>
          <a:custGeom>
            <a:avLst/>
            <a:gdLst>
              <a:gd name="T0" fmla="*/ 3060700 w 1928"/>
              <a:gd name="T1" fmla="*/ 5118100 h 4320"/>
              <a:gd name="T2" fmla="*/ 3035300 w 1928"/>
              <a:gd name="T3" fmla="*/ 1905000 h 4320"/>
              <a:gd name="T4" fmla="*/ 3009900 w 1928"/>
              <a:gd name="T5" fmla="*/ 1574800 h 4320"/>
              <a:gd name="T6" fmla="*/ 0 w 1928"/>
              <a:gd name="T7" fmla="*/ 0 h 4320"/>
              <a:gd name="T8" fmla="*/ 12700 w 1928"/>
              <a:gd name="T9" fmla="*/ 12700 h 4320"/>
              <a:gd name="T10" fmla="*/ 38100 w 1928"/>
              <a:gd name="T11" fmla="*/ 6858000 h 4320"/>
              <a:gd name="T12" fmla="*/ 3060700 w 1928"/>
              <a:gd name="T13" fmla="*/ 5118100 h 43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28" h="4320">
                <a:moveTo>
                  <a:pt x="1928" y="3224"/>
                </a:moveTo>
                <a:lnTo>
                  <a:pt x="1912" y="1200"/>
                </a:lnTo>
                <a:lnTo>
                  <a:pt x="1896" y="992"/>
                </a:lnTo>
                <a:lnTo>
                  <a:pt x="0" y="0"/>
                </a:lnTo>
                <a:lnTo>
                  <a:pt x="8" y="8"/>
                </a:lnTo>
                <a:lnTo>
                  <a:pt x="24" y="4320"/>
                </a:lnTo>
                <a:lnTo>
                  <a:pt x="1928" y="3224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2" name="Freeform 3" descr="Пергамент"/>
          <p:cNvSpPr>
            <a:spLocks/>
          </p:cNvSpPr>
          <p:nvPr/>
        </p:nvSpPr>
        <p:spPr bwMode="auto">
          <a:xfrm>
            <a:off x="3009900" y="1485900"/>
            <a:ext cx="6172200" cy="3632200"/>
          </a:xfrm>
          <a:custGeom>
            <a:avLst/>
            <a:gdLst>
              <a:gd name="T0" fmla="*/ 25400 w 3888"/>
              <a:gd name="T1" fmla="*/ 3632200 h 2288"/>
              <a:gd name="T2" fmla="*/ 6172200 w 3888"/>
              <a:gd name="T3" fmla="*/ 3632200 h 2288"/>
              <a:gd name="T4" fmla="*/ 6146800 w 3888"/>
              <a:gd name="T5" fmla="*/ 0 h 2288"/>
              <a:gd name="T6" fmla="*/ 0 w 3888"/>
              <a:gd name="T7" fmla="*/ 76200 h 2288"/>
              <a:gd name="T8" fmla="*/ 25400 w 3888"/>
              <a:gd name="T9" fmla="*/ 3632200 h 2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88" h="2288">
                <a:moveTo>
                  <a:pt x="16" y="2288"/>
                </a:moveTo>
                <a:lnTo>
                  <a:pt x="3888" y="2288"/>
                </a:lnTo>
                <a:lnTo>
                  <a:pt x="3872" y="0"/>
                </a:lnTo>
                <a:lnTo>
                  <a:pt x="0" y="48"/>
                </a:lnTo>
                <a:lnTo>
                  <a:pt x="16" y="228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3" name="Freeform 4"/>
          <p:cNvSpPr>
            <a:spLocks/>
          </p:cNvSpPr>
          <p:nvPr/>
        </p:nvSpPr>
        <p:spPr bwMode="auto">
          <a:xfrm>
            <a:off x="3035300" y="1460500"/>
            <a:ext cx="6096000" cy="76200"/>
          </a:xfrm>
          <a:custGeom>
            <a:avLst/>
            <a:gdLst>
              <a:gd name="T0" fmla="*/ 0 w 3840"/>
              <a:gd name="T1" fmla="*/ 76200 h 48"/>
              <a:gd name="T2" fmla="*/ 6096000 w 3840"/>
              <a:gd name="T3" fmla="*/ 0 h 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40" h="48">
                <a:moveTo>
                  <a:pt x="0" y="48"/>
                </a:moveTo>
                <a:lnTo>
                  <a:pt x="384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4" name="Freeform 5"/>
          <p:cNvSpPr>
            <a:spLocks/>
          </p:cNvSpPr>
          <p:nvPr/>
        </p:nvSpPr>
        <p:spPr bwMode="auto">
          <a:xfrm>
            <a:off x="3009900" y="5118100"/>
            <a:ext cx="6096000" cy="1588"/>
          </a:xfrm>
          <a:custGeom>
            <a:avLst/>
            <a:gdLst>
              <a:gd name="T0" fmla="*/ 0 w 3840"/>
              <a:gd name="T1" fmla="*/ 0 h 1"/>
              <a:gd name="T2" fmla="*/ 6096000 w 3840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40" h="1">
                <a:moveTo>
                  <a:pt x="0" y="0"/>
                </a:moveTo>
                <a:lnTo>
                  <a:pt x="384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5" name="Freeform 6"/>
          <p:cNvSpPr>
            <a:spLocks/>
          </p:cNvSpPr>
          <p:nvPr/>
        </p:nvSpPr>
        <p:spPr bwMode="auto">
          <a:xfrm>
            <a:off x="3009900" y="1562100"/>
            <a:ext cx="25400" cy="3340100"/>
          </a:xfrm>
          <a:custGeom>
            <a:avLst/>
            <a:gdLst>
              <a:gd name="T0" fmla="*/ 0 w 16"/>
              <a:gd name="T1" fmla="*/ 0 h 2104"/>
              <a:gd name="T2" fmla="*/ 25400 w 16"/>
              <a:gd name="T3" fmla="*/ 3340100 h 210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2104">
                <a:moveTo>
                  <a:pt x="0" y="0"/>
                </a:moveTo>
                <a:lnTo>
                  <a:pt x="16" y="210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176" name="Group 27"/>
          <p:cNvGrpSpPr>
            <a:grpSpLocks/>
          </p:cNvGrpSpPr>
          <p:nvPr/>
        </p:nvGrpSpPr>
        <p:grpSpPr bwMode="auto">
          <a:xfrm>
            <a:off x="6938963" y="2667000"/>
            <a:ext cx="1519237" cy="1524000"/>
            <a:chOff x="2739" y="1440"/>
            <a:chExt cx="957" cy="960"/>
          </a:xfrm>
        </p:grpSpPr>
        <p:sp>
          <p:nvSpPr>
            <p:cNvPr id="242716" name="Freeform 28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>
                <a:gd name="T0" fmla="*/ 0 w 864"/>
                <a:gd name="T1" fmla="*/ 13 h 832"/>
                <a:gd name="T2" fmla="*/ 864 w 864"/>
                <a:gd name="T3" fmla="*/ 0 h 832"/>
                <a:gd name="T4" fmla="*/ 864 w 864"/>
                <a:gd name="T5" fmla="*/ 832 h 832"/>
                <a:gd name="T6" fmla="*/ 16 w 864"/>
                <a:gd name="T7" fmla="*/ 832 h 832"/>
                <a:gd name="T8" fmla="*/ 0 w 864"/>
                <a:gd name="T9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204" name="Group 29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7205" name="Freeform 30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>
                  <a:gd name="T0" fmla="*/ 907 w 1517"/>
                  <a:gd name="T1" fmla="*/ 1107 h 1176"/>
                  <a:gd name="T2" fmla="*/ 912 w 1517"/>
                  <a:gd name="T3" fmla="*/ 83 h 1176"/>
                  <a:gd name="T4" fmla="*/ 54 w 1517"/>
                  <a:gd name="T5" fmla="*/ 83 h 1176"/>
                  <a:gd name="T6" fmla="*/ 59 w 1517"/>
                  <a:gd name="T7" fmla="*/ 1132 h 1176"/>
                  <a:gd name="T8" fmla="*/ 912 w 1517"/>
                  <a:gd name="T9" fmla="*/ 1124 h 1176"/>
                  <a:gd name="T10" fmla="*/ 957 w 1517"/>
                  <a:gd name="T11" fmla="*/ 1216 h 1176"/>
                  <a:gd name="T12" fmla="*/ 957 w 1517"/>
                  <a:gd name="T13" fmla="*/ 0 h 1176"/>
                  <a:gd name="T14" fmla="*/ 0 w 1517"/>
                  <a:gd name="T15" fmla="*/ 2 h 1176"/>
                  <a:gd name="T16" fmla="*/ 3 w 1517"/>
                  <a:gd name="T17" fmla="*/ 1224 h 1176"/>
                  <a:gd name="T18" fmla="*/ 947 w 1517"/>
                  <a:gd name="T19" fmla="*/ 1216 h 1176"/>
                  <a:gd name="T20" fmla="*/ 957 w 1517"/>
                  <a:gd name="T21" fmla="*/ 1207 h 11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6" name="Freeform 31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>
                  <a:gd name="T0" fmla="*/ 0 w 45"/>
                  <a:gd name="T1" fmla="*/ 3 h 1014"/>
                  <a:gd name="T2" fmla="*/ 21 w 45"/>
                  <a:gd name="T3" fmla="*/ 0 h 1014"/>
                  <a:gd name="T4" fmla="*/ 28 w 45"/>
                  <a:gd name="T5" fmla="*/ 1055 h 1014"/>
                  <a:gd name="T6" fmla="*/ 9 w 45"/>
                  <a:gd name="T7" fmla="*/ 1052 h 1014"/>
                  <a:gd name="T8" fmla="*/ 6 w 45"/>
                  <a:gd name="T9" fmla="*/ 1039 h 1014"/>
                  <a:gd name="T10" fmla="*/ 0 w 45"/>
                  <a:gd name="T11" fmla="*/ 3 h 10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7" name="Freeform 32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>
                  <a:gd name="T0" fmla="*/ 0 w 63"/>
                  <a:gd name="T1" fmla="*/ 0 h 1011"/>
                  <a:gd name="T2" fmla="*/ 25 w 63"/>
                  <a:gd name="T3" fmla="*/ 3 h 1011"/>
                  <a:gd name="T4" fmla="*/ 32 w 63"/>
                  <a:gd name="T5" fmla="*/ 1052 h 1011"/>
                  <a:gd name="T6" fmla="*/ 40 w 63"/>
                  <a:gd name="T7" fmla="*/ 1043 h 1011"/>
                  <a:gd name="T8" fmla="*/ 10 w 63"/>
                  <a:gd name="T9" fmla="*/ 1052 h 1011"/>
                  <a:gd name="T10" fmla="*/ 0 w 63"/>
                  <a:gd name="T11" fmla="*/ 0 h 10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77" name="Freeform 33"/>
          <p:cNvSpPr>
            <a:spLocks/>
          </p:cNvSpPr>
          <p:nvPr/>
        </p:nvSpPr>
        <p:spPr bwMode="auto">
          <a:xfrm>
            <a:off x="12700" y="25400"/>
            <a:ext cx="2997200" cy="1536700"/>
          </a:xfrm>
          <a:custGeom>
            <a:avLst/>
            <a:gdLst>
              <a:gd name="T0" fmla="*/ 2997200 w 1888"/>
              <a:gd name="T1" fmla="*/ 1536700 h 968"/>
              <a:gd name="T2" fmla="*/ 0 w 1888"/>
              <a:gd name="T3" fmla="*/ 0 h 9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88" h="968">
                <a:moveTo>
                  <a:pt x="1888" y="968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2751" name="Group 63"/>
          <p:cNvGrpSpPr>
            <a:grpSpLocks/>
          </p:cNvGrpSpPr>
          <p:nvPr/>
        </p:nvGrpSpPr>
        <p:grpSpPr bwMode="auto">
          <a:xfrm>
            <a:off x="1447800" y="165100"/>
            <a:ext cx="7467600" cy="1130300"/>
            <a:chOff x="912" y="104"/>
            <a:chExt cx="4704" cy="712"/>
          </a:xfrm>
        </p:grpSpPr>
        <p:sp>
          <p:nvSpPr>
            <p:cNvPr id="7193" name="Oval 21"/>
            <p:cNvSpPr>
              <a:spLocks noChangeArrowheads="1"/>
            </p:cNvSpPr>
            <p:nvPr/>
          </p:nvSpPr>
          <p:spPr bwMode="auto">
            <a:xfrm>
              <a:off x="1872" y="160"/>
              <a:ext cx="576" cy="26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aseline="-250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194" name="Oval 22"/>
            <p:cNvSpPr>
              <a:spLocks noChangeArrowheads="1"/>
            </p:cNvSpPr>
            <p:nvPr/>
          </p:nvSpPr>
          <p:spPr bwMode="auto">
            <a:xfrm>
              <a:off x="2880" y="112"/>
              <a:ext cx="576" cy="26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aseline="-250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195" name="Oval 23"/>
            <p:cNvSpPr>
              <a:spLocks noChangeArrowheads="1"/>
            </p:cNvSpPr>
            <p:nvPr/>
          </p:nvSpPr>
          <p:spPr bwMode="auto">
            <a:xfrm>
              <a:off x="3936" y="104"/>
              <a:ext cx="576" cy="26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aseline="-250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196" name="Oval 24"/>
            <p:cNvSpPr>
              <a:spLocks noChangeArrowheads="1"/>
            </p:cNvSpPr>
            <p:nvPr/>
          </p:nvSpPr>
          <p:spPr bwMode="auto">
            <a:xfrm>
              <a:off x="3600" y="624"/>
              <a:ext cx="43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aseline="-250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197" name="Oval 25"/>
            <p:cNvSpPr>
              <a:spLocks noChangeArrowheads="1"/>
            </p:cNvSpPr>
            <p:nvPr/>
          </p:nvSpPr>
          <p:spPr bwMode="auto">
            <a:xfrm>
              <a:off x="2736" y="624"/>
              <a:ext cx="43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aseline="-250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198" name="Oval 26"/>
            <p:cNvSpPr>
              <a:spLocks noChangeArrowheads="1"/>
            </p:cNvSpPr>
            <p:nvPr/>
          </p:nvSpPr>
          <p:spPr bwMode="auto">
            <a:xfrm>
              <a:off x="1920" y="608"/>
              <a:ext cx="43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aseline="-250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199" name="Oval 35"/>
            <p:cNvSpPr>
              <a:spLocks noChangeArrowheads="1"/>
            </p:cNvSpPr>
            <p:nvPr/>
          </p:nvSpPr>
          <p:spPr bwMode="auto">
            <a:xfrm>
              <a:off x="912" y="144"/>
              <a:ext cx="576" cy="26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aseline="-250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200" name="Oval 36"/>
            <p:cNvSpPr>
              <a:spLocks noChangeArrowheads="1"/>
            </p:cNvSpPr>
            <p:nvPr/>
          </p:nvSpPr>
          <p:spPr bwMode="auto">
            <a:xfrm>
              <a:off x="5184" y="624"/>
              <a:ext cx="43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aseline="-250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201" name="Oval 37"/>
            <p:cNvSpPr>
              <a:spLocks noChangeArrowheads="1"/>
            </p:cNvSpPr>
            <p:nvPr/>
          </p:nvSpPr>
          <p:spPr bwMode="auto">
            <a:xfrm>
              <a:off x="4992" y="120"/>
              <a:ext cx="576" cy="26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aseline="-250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202" name="Oval 38"/>
            <p:cNvSpPr>
              <a:spLocks noChangeArrowheads="1"/>
            </p:cNvSpPr>
            <p:nvPr/>
          </p:nvSpPr>
          <p:spPr bwMode="auto">
            <a:xfrm>
              <a:off x="4416" y="624"/>
              <a:ext cx="43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3175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baseline="-250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179" name="Group 39"/>
          <p:cNvGrpSpPr>
            <a:grpSpLocks/>
          </p:cNvGrpSpPr>
          <p:nvPr/>
        </p:nvGrpSpPr>
        <p:grpSpPr bwMode="auto">
          <a:xfrm>
            <a:off x="4038600" y="2667000"/>
            <a:ext cx="1519238" cy="1524000"/>
            <a:chOff x="2739" y="1440"/>
            <a:chExt cx="957" cy="960"/>
          </a:xfrm>
        </p:grpSpPr>
        <p:sp>
          <p:nvSpPr>
            <p:cNvPr id="242728" name="Freeform 40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>
                <a:gd name="T0" fmla="*/ 0 w 864"/>
                <a:gd name="T1" fmla="*/ 13 h 832"/>
                <a:gd name="T2" fmla="*/ 864 w 864"/>
                <a:gd name="T3" fmla="*/ 0 h 832"/>
                <a:gd name="T4" fmla="*/ 864 w 864"/>
                <a:gd name="T5" fmla="*/ 832 h 832"/>
                <a:gd name="T6" fmla="*/ 16 w 864"/>
                <a:gd name="T7" fmla="*/ 832 h 832"/>
                <a:gd name="T8" fmla="*/ 0 w 864"/>
                <a:gd name="T9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189" name="Group 41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7190" name="Freeform 42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>
                  <a:gd name="T0" fmla="*/ 907 w 1517"/>
                  <a:gd name="T1" fmla="*/ 1107 h 1176"/>
                  <a:gd name="T2" fmla="*/ 912 w 1517"/>
                  <a:gd name="T3" fmla="*/ 83 h 1176"/>
                  <a:gd name="T4" fmla="*/ 54 w 1517"/>
                  <a:gd name="T5" fmla="*/ 83 h 1176"/>
                  <a:gd name="T6" fmla="*/ 59 w 1517"/>
                  <a:gd name="T7" fmla="*/ 1132 h 1176"/>
                  <a:gd name="T8" fmla="*/ 912 w 1517"/>
                  <a:gd name="T9" fmla="*/ 1124 h 1176"/>
                  <a:gd name="T10" fmla="*/ 957 w 1517"/>
                  <a:gd name="T11" fmla="*/ 1216 h 1176"/>
                  <a:gd name="T12" fmla="*/ 957 w 1517"/>
                  <a:gd name="T13" fmla="*/ 0 h 1176"/>
                  <a:gd name="T14" fmla="*/ 0 w 1517"/>
                  <a:gd name="T15" fmla="*/ 2 h 1176"/>
                  <a:gd name="T16" fmla="*/ 3 w 1517"/>
                  <a:gd name="T17" fmla="*/ 1224 h 1176"/>
                  <a:gd name="T18" fmla="*/ 947 w 1517"/>
                  <a:gd name="T19" fmla="*/ 1216 h 1176"/>
                  <a:gd name="T20" fmla="*/ 957 w 1517"/>
                  <a:gd name="T21" fmla="*/ 1207 h 11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Freeform 43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>
                  <a:gd name="T0" fmla="*/ 0 w 45"/>
                  <a:gd name="T1" fmla="*/ 3 h 1014"/>
                  <a:gd name="T2" fmla="*/ 21 w 45"/>
                  <a:gd name="T3" fmla="*/ 0 h 1014"/>
                  <a:gd name="T4" fmla="*/ 28 w 45"/>
                  <a:gd name="T5" fmla="*/ 1055 h 1014"/>
                  <a:gd name="T6" fmla="*/ 9 w 45"/>
                  <a:gd name="T7" fmla="*/ 1052 h 1014"/>
                  <a:gd name="T8" fmla="*/ 6 w 45"/>
                  <a:gd name="T9" fmla="*/ 1039 h 1014"/>
                  <a:gd name="T10" fmla="*/ 0 w 45"/>
                  <a:gd name="T11" fmla="*/ 3 h 10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Freeform 44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>
                  <a:gd name="T0" fmla="*/ 0 w 63"/>
                  <a:gd name="T1" fmla="*/ 0 h 1011"/>
                  <a:gd name="T2" fmla="*/ 25 w 63"/>
                  <a:gd name="T3" fmla="*/ 3 h 1011"/>
                  <a:gd name="T4" fmla="*/ 32 w 63"/>
                  <a:gd name="T5" fmla="*/ 1052 h 1011"/>
                  <a:gd name="T6" fmla="*/ 40 w 63"/>
                  <a:gd name="T7" fmla="*/ 1043 h 1011"/>
                  <a:gd name="T8" fmla="*/ 10 w 63"/>
                  <a:gd name="T9" fmla="*/ 1052 h 1011"/>
                  <a:gd name="T10" fmla="*/ 0 w 63"/>
                  <a:gd name="T11" fmla="*/ 0 h 10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2743" name="Freeform 55" descr="Дуб"/>
          <p:cNvSpPr>
            <a:spLocks/>
          </p:cNvSpPr>
          <p:nvPr/>
        </p:nvSpPr>
        <p:spPr bwMode="auto">
          <a:xfrm>
            <a:off x="25400" y="5118100"/>
            <a:ext cx="9131300" cy="1739900"/>
          </a:xfrm>
          <a:custGeom>
            <a:avLst/>
            <a:gdLst>
              <a:gd name="T0" fmla="*/ 0 w 5752"/>
              <a:gd name="T1" fmla="*/ 1739900 h 1096"/>
              <a:gd name="T2" fmla="*/ 3009900 w 5752"/>
              <a:gd name="T3" fmla="*/ 0 h 1096"/>
              <a:gd name="T4" fmla="*/ 9131300 w 5752"/>
              <a:gd name="T5" fmla="*/ 0 h 1096"/>
              <a:gd name="T6" fmla="*/ 9118600 w 5752"/>
              <a:gd name="T7" fmla="*/ 1714500 h 1096"/>
              <a:gd name="T8" fmla="*/ 0 w 5752"/>
              <a:gd name="T9" fmla="*/ 1739900 h 10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52" h="1096">
                <a:moveTo>
                  <a:pt x="0" y="1096"/>
                </a:moveTo>
                <a:lnTo>
                  <a:pt x="1896" y="0"/>
                </a:lnTo>
                <a:lnTo>
                  <a:pt x="5752" y="0"/>
                </a:lnTo>
                <a:lnTo>
                  <a:pt x="5744" y="1080"/>
                </a:lnTo>
                <a:lnTo>
                  <a:pt x="0" y="1096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2749" name="Group 61"/>
          <p:cNvGrpSpPr>
            <a:grpSpLocks/>
          </p:cNvGrpSpPr>
          <p:nvPr/>
        </p:nvGrpSpPr>
        <p:grpSpPr bwMode="auto">
          <a:xfrm>
            <a:off x="-12700" y="38100"/>
            <a:ext cx="3009900" cy="1714500"/>
            <a:chOff x="-8" y="24"/>
            <a:chExt cx="1896" cy="1080"/>
          </a:xfrm>
        </p:grpSpPr>
        <p:sp>
          <p:nvSpPr>
            <p:cNvPr id="7186" name="Freeform 58"/>
            <p:cNvSpPr>
              <a:spLocks/>
            </p:cNvSpPr>
            <p:nvPr/>
          </p:nvSpPr>
          <p:spPr bwMode="auto">
            <a:xfrm>
              <a:off x="-8" y="24"/>
              <a:ext cx="1896" cy="960"/>
            </a:xfrm>
            <a:custGeom>
              <a:avLst/>
              <a:gdLst>
                <a:gd name="T0" fmla="*/ 1896 w 1896"/>
                <a:gd name="T1" fmla="*/ 960 h 960"/>
                <a:gd name="T2" fmla="*/ 0 w 1896"/>
                <a:gd name="T3" fmla="*/ 0 h 9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96" h="960">
                  <a:moveTo>
                    <a:pt x="1896" y="960"/>
                  </a:moveTo>
                  <a:lnTo>
                    <a:pt x="0" y="0"/>
                  </a:lnTo>
                </a:path>
              </a:pathLst>
            </a:custGeom>
            <a:noFill/>
            <a:ln w="762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2748" name="Text Box 60"/>
            <p:cNvSpPr txBox="1">
              <a:spLocks noChangeArrowheads="1"/>
            </p:cNvSpPr>
            <p:nvPr/>
          </p:nvSpPr>
          <p:spPr bwMode="auto">
            <a:xfrm>
              <a:off x="864" y="528"/>
              <a:ext cx="35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5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</p:grpSp>
      <p:sp>
        <p:nvSpPr>
          <p:cNvPr id="7182" name="Freeform 9"/>
          <p:cNvSpPr>
            <a:spLocks/>
          </p:cNvSpPr>
          <p:nvPr/>
        </p:nvSpPr>
        <p:spPr bwMode="auto">
          <a:xfrm>
            <a:off x="101600" y="5092700"/>
            <a:ext cx="2933700" cy="1714500"/>
          </a:xfrm>
          <a:custGeom>
            <a:avLst/>
            <a:gdLst>
              <a:gd name="T0" fmla="*/ 2933700 w 1848"/>
              <a:gd name="T1" fmla="*/ 0 h 1080"/>
              <a:gd name="T2" fmla="*/ 0 w 1848"/>
              <a:gd name="T3" fmla="*/ 171450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48" h="1080">
                <a:moveTo>
                  <a:pt x="1848" y="0"/>
                </a:moveTo>
                <a:lnTo>
                  <a:pt x="0" y="10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2753" name="Group 65"/>
          <p:cNvGrpSpPr>
            <a:grpSpLocks/>
          </p:cNvGrpSpPr>
          <p:nvPr/>
        </p:nvGrpSpPr>
        <p:grpSpPr bwMode="auto">
          <a:xfrm>
            <a:off x="0" y="4953000"/>
            <a:ext cx="3060700" cy="1905000"/>
            <a:chOff x="0" y="3120"/>
            <a:chExt cx="1928" cy="1200"/>
          </a:xfrm>
        </p:grpSpPr>
        <p:sp>
          <p:nvSpPr>
            <p:cNvPr id="242747" name="Text Box 59"/>
            <p:cNvSpPr txBox="1">
              <a:spLocks noChangeArrowheads="1"/>
            </p:cNvSpPr>
            <p:nvPr/>
          </p:nvSpPr>
          <p:spPr bwMode="auto">
            <a:xfrm>
              <a:off x="864" y="3120"/>
              <a:ext cx="3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ru-RU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185" name="Freeform 57"/>
            <p:cNvSpPr>
              <a:spLocks/>
            </p:cNvSpPr>
            <p:nvPr/>
          </p:nvSpPr>
          <p:spPr bwMode="auto">
            <a:xfrm>
              <a:off x="0" y="3240"/>
              <a:ext cx="1928" cy="1080"/>
            </a:xfrm>
            <a:custGeom>
              <a:avLst/>
              <a:gdLst>
                <a:gd name="T0" fmla="*/ 1928 w 1928"/>
                <a:gd name="T1" fmla="*/ 0 h 1080"/>
                <a:gd name="T2" fmla="*/ 0 w 1928"/>
                <a:gd name="T3" fmla="*/ 1080 h 10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28" h="1080">
                  <a:moveTo>
                    <a:pt x="1928" y="0"/>
                  </a:moveTo>
                  <a:lnTo>
                    <a:pt x="0" y="1080"/>
                  </a:lnTo>
                </a:path>
              </a:pathLst>
            </a:custGeom>
            <a:noFill/>
            <a:ln w="762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75669627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24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4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24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24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52" grpId="0" animBg="1"/>
      <p:bldP spid="2427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1763713" y="836613"/>
            <a:ext cx="2663825" cy="2808287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241"/>
                </a:srgbClr>
              </a:gs>
              <a:gs pos="36000">
                <a:srgbClr val="9966FF">
                  <a:alpha val="70480"/>
                </a:srgbClr>
              </a:gs>
              <a:gs pos="61000">
                <a:srgbClr val="CC99FF">
                  <a:alpha val="49980"/>
                </a:srgbClr>
              </a:gs>
              <a:gs pos="82001">
                <a:srgbClr val="99CCFF">
                  <a:alpha val="32759"/>
                </a:srgbClr>
              </a:gs>
              <a:gs pos="100000">
                <a:srgbClr val="CCCCFF">
                  <a:alpha val="17999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43" name="AutoShape 47"/>
          <p:cNvSpPr>
            <a:spLocks noChangeArrowheads="1"/>
          </p:cNvSpPr>
          <p:nvPr/>
        </p:nvSpPr>
        <p:spPr bwMode="auto">
          <a:xfrm rot="16200000" flipH="1">
            <a:off x="-540543" y="2277269"/>
            <a:ext cx="3744912" cy="863600"/>
          </a:xfrm>
          <a:prstGeom prst="parallelogram">
            <a:avLst>
              <a:gd name="adj" fmla="val 99617"/>
            </a:avLst>
          </a:prstGeom>
          <a:solidFill>
            <a:srgbClr val="FAB0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 rot="16200000" flipH="1">
            <a:off x="-504031" y="2240757"/>
            <a:ext cx="3671887" cy="863600"/>
          </a:xfrm>
          <a:prstGeom prst="parallelogram">
            <a:avLst>
              <a:gd name="adj" fmla="val 97674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961"/>
                </a:srgbClr>
              </a:gs>
              <a:gs pos="36000">
                <a:srgbClr val="9966FF">
                  <a:alpha val="71920"/>
                </a:srgbClr>
              </a:gs>
              <a:gs pos="61000">
                <a:srgbClr val="CC99FF">
                  <a:alpha val="52420"/>
                </a:srgbClr>
              </a:gs>
              <a:gs pos="82001">
                <a:srgbClr val="99CCFF">
                  <a:alpha val="36039"/>
                </a:srgbClr>
              </a:gs>
              <a:gs pos="100000">
                <a:srgbClr val="CCCCFF">
                  <a:alpha val="22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900113" y="836613"/>
            <a:ext cx="3527425" cy="863600"/>
          </a:xfrm>
          <a:prstGeom prst="parallelogram">
            <a:avLst>
              <a:gd name="adj" fmla="val 102114"/>
            </a:avLst>
          </a:prstGeom>
          <a:solidFill>
            <a:srgbClr val="FAB0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 flipV="1">
            <a:off x="3563938" y="836613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Line 5"/>
          <p:cNvSpPr>
            <a:spLocks noChangeShapeType="1"/>
          </p:cNvSpPr>
          <p:nvPr/>
        </p:nvSpPr>
        <p:spPr bwMode="auto">
          <a:xfrm>
            <a:off x="1763713" y="836613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Line 6"/>
          <p:cNvSpPr>
            <a:spLocks noChangeShapeType="1"/>
          </p:cNvSpPr>
          <p:nvPr/>
        </p:nvSpPr>
        <p:spPr bwMode="auto">
          <a:xfrm>
            <a:off x="1763713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Line 8"/>
          <p:cNvSpPr>
            <a:spLocks noChangeShapeType="1"/>
          </p:cNvSpPr>
          <p:nvPr/>
        </p:nvSpPr>
        <p:spPr bwMode="auto">
          <a:xfrm>
            <a:off x="4427538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Line 9"/>
          <p:cNvSpPr>
            <a:spLocks noChangeShapeType="1"/>
          </p:cNvSpPr>
          <p:nvPr/>
        </p:nvSpPr>
        <p:spPr bwMode="auto">
          <a:xfrm flipH="1">
            <a:off x="1763713" y="36449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900113" y="3644900"/>
            <a:ext cx="86360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4" name="Text Box 11"/>
          <p:cNvSpPr txBox="1">
            <a:spLocks noChangeArrowheads="1"/>
          </p:cNvSpPr>
          <p:nvPr/>
        </p:nvSpPr>
        <p:spPr bwMode="auto">
          <a:xfrm>
            <a:off x="395288" y="4292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1403350" y="3284538"/>
            <a:ext cx="34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12306" name="Text Box 15"/>
          <p:cNvSpPr txBox="1">
            <a:spLocks noChangeArrowheads="1"/>
          </p:cNvSpPr>
          <p:nvPr/>
        </p:nvSpPr>
        <p:spPr bwMode="auto">
          <a:xfrm>
            <a:off x="4500563" y="3357563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12307" name="Text Box 16"/>
          <p:cNvSpPr txBox="1">
            <a:spLocks noChangeArrowheads="1"/>
          </p:cNvSpPr>
          <p:nvPr/>
        </p:nvSpPr>
        <p:spPr bwMode="auto">
          <a:xfrm>
            <a:off x="3635375" y="4365625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395288" y="1484313"/>
            <a:ext cx="43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sz="900" b="1"/>
              <a:t>1</a:t>
            </a:r>
            <a:endParaRPr lang="ru-RU" b="1"/>
          </a:p>
        </p:txBody>
      </p:sp>
      <p:sp>
        <p:nvSpPr>
          <p:cNvPr id="12309" name="Rectangle 18"/>
          <p:cNvSpPr>
            <a:spLocks noChangeArrowheads="1"/>
          </p:cNvSpPr>
          <p:nvPr/>
        </p:nvSpPr>
        <p:spPr bwMode="auto">
          <a:xfrm>
            <a:off x="1331913" y="476250"/>
            <a:ext cx="414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sz="900" b="1"/>
              <a:t>1</a:t>
            </a:r>
            <a:endParaRPr lang="ru-RU"/>
          </a:p>
        </p:txBody>
      </p:sp>
      <p:sp>
        <p:nvSpPr>
          <p:cNvPr id="12310" name="Rectangle 19"/>
          <p:cNvSpPr>
            <a:spLocks noChangeArrowheads="1"/>
          </p:cNvSpPr>
          <p:nvPr/>
        </p:nvSpPr>
        <p:spPr bwMode="auto">
          <a:xfrm>
            <a:off x="4500563" y="549275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sz="900" b="1"/>
              <a:t>1</a:t>
            </a:r>
            <a:endParaRPr lang="ru-RU"/>
          </a:p>
        </p:txBody>
      </p:sp>
      <p:sp>
        <p:nvSpPr>
          <p:cNvPr id="12311" name="Rectangle 20"/>
          <p:cNvSpPr>
            <a:spLocks noChangeArrowheads="1"/>
          </p:cNvSpPr>
          <p:nvPr/>
        </p:nvSpPr>
        <p:spPr bwMode="auto">
          <a:xfrm>
            <a:off x="3492500" y="1628775"/>
            <a:ext cx="43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  <a:r>
              <a:rPr lang="en-US" sz="900" b="1"/>
              <a:t>1</a:t>
            </a:r>
            <a:endParaRPr lang="ru-RU"/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5219700" y="692150"/>
            <a:ext cx="3236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Укажите плоскости,</a:t>
            </a:r>
          </a:p>
          <a:p>
            <a:r>
              <a:rPr lang="ru-RU" sz="2400" b="1"/>
              <a:t>параллельные: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5292725" y="1700213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прямой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732588" y="1628775"/>
            <a:ext cx="661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DC</a:t>
            </a:r>
            <a:endParaRPr lang="ru-RU" sz="2800" b="1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5148263" y="2349500"/>
            <a:ext cx="1116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ABB</a:t>
            </a:r>
            <a:r>
              <a:rPr lang="en-US" sz="1600" b="1">
                <a:solidFill>
                  <a:srgbClr val="CC0000"/>
                </a:solidFill>
              </a:rPr>
              <a:t>1</a:t>
            </a:r>
            <a:endParaRPr lang="ru-RU" sz="3200">
              <a:solidFill>
                <a:srgbClr val="CC0000"/>
              </a:solidFill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308850" y="2349500"/>
            <a:ext cx="1323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A</a:t>
            </a:r>
            <a:r>
              <a:rPr lang="en-US" sz="1600" b="1">
                <a:solidFill>
                  <a:srgbClr val="CC0000"/>
                </a:solidFill>
              </a:rPr>
              <a:t>1</a:t>
            </a:r>
            <a:r>
              <a:rPr lang="en-US" sz="2800" b="1">
                <a:solidFill>
                  <a:srgbClr val="CC0000"/>
                </a:solidFill>
              </a:rPr>
              <a:t>B</a:t>
            </a:r>
            <a:r>
              <a:rPr lang="en-US" b="1">
                <a:solidFill>
                  <a:srgbClr val="CC0000"/>
                </a:solidFill>
              </a:rPr>
              <a:t>1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b="1">
                <a:solidFill>
                  <a:srgbClr val="CC0000"/>
                </a:solidFill>
              </a:rPr>
              <a:t>1</a:t>
            </a:r>
            <a:endParaRPr lang="ru-RU" b="1">
              <a:solidFill>
                <a:srgbClr val="CC0000"/>
              </a:solidFill>
            </a:endParaRP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 flipH="1">
            <a:off x="3059113" y="2997200"/>
            <a:ext cx="1944687" cy="20161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8" name="Rectangle 38"/>
          <p:cNvSpPr>
            <a:spLocks noChangeArrowheads="1"/>
          </p:cNvSpPr>
          <p:nvPr/>
        </p:nvSpPr>
        <p:spPr bwMode="auto">
          <a:xfrm>
            <a:off x="5364163" y="4149725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прямой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7019925" y="4076700"/>
            <a:ext cx="822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DD</a:t>
            </a:r>
            <a:r>
              <a:rPr lang="en-US" sz="1600" b="1"/>
              <a:t>1</a:t>
            </a:r>
            <a:endParaRPr lang="ru-RU" sz="2800" b="1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7524750" y="4941888"/>
            <a:ext cx="1116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ABB</a:t>
            </a:r>
            <a:r>
              <a:rPr lang="en-US" sz="1600" b="1">
                <a:solidFill>
                  <a:srgbClr val="CC0000"/>
                </a:solidFill>
              </a:rPr>
              <a:t>1</a:t>
            </a:r>
            <a:endParaRPr lang="ru-RU" sz="1600" b="1">
              <a:solidFill>
                <a:srgbClr val="CC0000"/>
              </a:solidFill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5148263" y="5013325"/>
            <a:ext cx="973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BCC</a:t>
            </a:r>
            <a:r>
              <a:rPr lang="en-US" sz="1600" b="1">
                <a:solidFill>
                  <a:srgbClr val="CC0000"/>
                </a:solidFill>
              </a:rPr>
              <a:t>1</a:t>
            </a:r>
            <a:endParaRPr lang="ru-RU" sz="2800" b="1">
              <a:solidFill>
                <a:srgbClr val="CC0000"/>
              </a:solidFill>
            </a:endParaRPr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3563938" y="981075"/>
            <a:ext cx="0" cy="39608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4" name="Line 58"/>
          <p:cNvSpPr>
            <a:spLocks noChangeShapeType="1"/>
          </p:cNvSpPr>
          <p:nvPr/>
        </p:nvSpPr>
        <p:spPr bwMode="auto">
          <a:xfrm>
            <a:off x="900113" y="17002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4427538" y="8366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9" name="Line 60"/>
          <p:cNvSpPr>
            <a:spLocks noChangeShapeType="1"/>
          </p:cNvSpPr>
          <p:nvPr/>
        </p:nvSpPr>
        <p:spPr bwMode="auto">
          <a:xfrm>
            <a:off x="1547813" y="3933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0" name="Line 62"/>
          <p:cNvSpPr>
            <a:spLocks noChangeShapeType="1"/>
          </p:cNvSpPr>
          <p:nvPr/>
        </p:nvSpPr>
        <p:spPr bwMode="auto">
          <a:xfrm flipV="1">
            <a:off x="900113" y="836613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1" name="Line 63"/>
          <p:cNvSpPr>
            <a:spLocks noChangeShapeType="1"/>
          </p:cNvSpPr>
          <p:nvPr/>
        </p:nvSpPr>
        <p:spPr bwMode="auto">
          <a:xfrm flipV="1">
            <a:off x="3563938" y="3644900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2" name="Line 64"/>
          <p:cNvSpPr>
            <a:spLocks noChangeShapeType="1"/>
          </p:cNvSpPr>
          <p:nvPr/>
        </p:nvSpPr>
        <p:spPr bwMode="auto">
          <a:xfrm flipH="1">
            <a:off x="900113" y="45085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3" name="Line 65"/>
          <p:cNvSpPr>
            <a:spLocks noChangeShapeType="1"/>
          </p:cNvSpPr>
          <p:nvPr/>
        </p:nvSpPr>
        <p:spPr bwMode="auto">
          <a:xfrm flipH="1">
            <a:off x="1763713" y="83661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4" name="Line 66"/>
          <p:cNvSpPr>
            <a:spLocks noChangeShapeType="1"/>
          </p:cNvSpPr>
          <p:nvPr/>
        </p:nvSpPr>
        <p:spPr bwMode="auto">
          <a:xfrm flipH="1">
            <a:off x="900113" y="170021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5" name="Line 67"/>
          <p:cNvSpPr>
            <a:spLocks noChangeShapeType="1"/>
          </p:cNvSpPr>
          <p:nvPr/>
        </p:nvSpPr>
        <p:spPr bwMode="auto">
          <a:xfrm>
            <a:off x="4427538" y="8366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6" name="Line 69"/>
          <p:cNvSpPr>
            <a:spLocks noChangeShapeType="1"/>
          </p:cNvSpPr>
          <p:nvPr/>
        </p:nvSpPr>
        <p:spPr bwMode="auto">
          <a:xfrm>
            <a:off x="4427538" y="8366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7" name="Line 71"/>
          <p:cNvSpPr>
            <a:spLocks noChangeShapeType="1"/>
          </p:cNvSpPr>
          <p:nvPr/>
        </p:nvSpPr>
        <p:spPr bwMode="auto">
          <a:xfrm>
            <a:off x="900113" y="17002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8" name="Line 72"/>
          <p:cNvSpPr>
            <a:spLocks noChangeShapeType="1"/>
          </p:cNvSpPr>
          <p:nvPr/>
        </p:nvSpPr>
        <p:spPr bwMode="auto">
          <a:xfrm>
            <a:off x="3563938" y="17002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4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4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1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410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415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41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41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3" grpId="0" animBg="1"/>
      <p:bldP spid="4143" grpId="1" animBg="1"/>
      <p:bldP spid="4125" grpId="0" animBg="1"/>
      <p:bldP spid="4125" grpId="1" animBg="1"/>
      <p:bldP spid="4157" grpId="0" animBg="1"/>
      <p:bldP spid="4106" grpId="0" animBg="1"/>
      <p:bldP spid="4132" grpId="0" animBg="1"/>
      <p:bldP spid="4136" grpId="0" animBg="1"/>
      <p:bldP spid="4154" grpId="0" animBg="1"/>
      <p:bldP spid="41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9750" y="4005263"/>
            <a:ext cx="4176713" cy="1490662"/>
          </a:xfrm>
          <a:prstGeom prst="parallelogram">
            <a:avLst>
              <a:gd name="adj" fmla="val 70048"/>
            </a:avLst>
          </a:prstGeom>
          <a:gradFill rotWithShape="1">
            <a:gsLst>
              <a:gs pos="0">
                <a:srgbClr val="CCCCFF">
                  <a:alpha val="23000"/>
                </a:srgbClr>
              </a:gs>
              <a:gs pos="17999">
                <a:srgbClr val="99CCFF">
                  <a:alpha val="36859"/>
                </a:srgbClr>
              </a:gs>
              <a:gs pos="39000">
                <a:srgbClr val="CC99FF">
                  <a:alpha val="53030"/>
                </a:srgbClr>
              </a:gs>
              <a:gs pos="64000">
                <a:srgbClr val="9966FF">
                  <a:alpha val="72280"/>
                </a:srgbClr>
              </a:gs>
              <a:gs pos="82001">
                <a:srgbClr val="99CCFF">
                  <a:alpha val="86141"/>
                </a:srgbClr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1187450" y="4076700"/>
            <a:ext cx="316865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755650" y="2924175"/>
            <a:ext cx="316865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3348038" y="4797425"/>
          <a:ext cx="4318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Формула" r:id="rId3" imgW="152280" imgH="203040" progId="Equation.3">
                  <p:embed/>
                </p:oleObj>
              </mc:Choice>
              <mc:Fallback>
                <p:oleObj name="Формула" r:id="rId3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797425"/>
                        <a:ext cx="4318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755650" y="3213100"/>
          <a:ext cx="4587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Формула" r:id="rId5" imgW="126720" imgH="139680" progId="Equation.3">
                  <p:embed/>
                </p:oleObj>
              </mc:Choice>
              <mc:Fallback>
                <p:oleObj name="Формула" r:id="rId5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13100"/>
                        <a:ext cx="45878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331913" y="4292600"/>
          <a:ext cx="5143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Формула" r:id="rId7" imgW="126720" imgH="177480" progId="Equation.3">
                  <p:embed/>
                </p:oleObj>
              </mc:Choice>
              <mc:Fallback>
                <p:oleObj name="Формула" r:id="rId7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92600"/>
                        <a:ext cx="5143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5292725" y="3429000"/>
          <a:ext cx="14414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Формула" r:id="rId9" imgW="406080" imgH="203040" progId="Equation.3">
                  <p:embed/>
                </p:oleObj>
              </mc:Choice>
              <mc:Fallback>
                <p:oleObj name="Формула" r:id="rId9" imgW="406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429000"/>
                        <a:ext cx="14414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5292725" y="4149725"/>
          <a:ext cx="9572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Формула" r:id="rId11" imgW="241200" imgH="253800" progId="Equation.3">
                  <p:embed/>
                </p:oleObj>
              </mc:Choice>
              <mc:Fallback>
                <p:oleObj name="Формула" r:id="rId11" imgW="241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4149725"/>
                        <a:ext cx="957263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292725" y="5084763"/>
          <a:ext cx="14398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Формула" r:id="rId13" imgW="406080" imgH="203040" progId="Equation.3">
                  <p:embed/>
                </p:oleObj>
              </mc:Choice>
              <mc:Fallback>
                <p:oleObj name="Формула" r:id="rId13" imgW="406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084763"/>
                        <a:ext cx="1439863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Line 13"/>
          <p:cNvSpPr>
            <a:spLocks noChangeShapeType="1"/>
          </p:cNvSpPr>
          <p:nvPr/>
        </p:nvSpPr>
        <p:spPr bwMode="auto">
          <a:xfrm>
            <a:off x="7092950" y="3429000"/>
            <a:ext cx="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7380288" y="3860800"/>
          <a:ext cx="1439862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Формула" r:id="rId15" imgW="279360" imgH="253800" progId="Equation.3">
                  <p:embed/>
                </p:oleObj>
              </mc:Choice>
              <mc:Fallback>
                <p:oleObj name="Формула" r:id="rId15" imgW="279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860800"/>
                        <a:ext cx="1439862" cy="130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95288" y="355600"/>
            <a:ext cx="821531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Если прямая, не лежащая в данной плоскости,</a:t>
            </a:r>
          </a:p>
          <a:p>
            <a:r>
              <a:rPr lang="ru-RU" sz="2800"/>
              <a:t>параллельна какой-нибудь прямой, </a:t>
            </a:r>
          </a:p>
          <a:p>
            <a:r>
              <a:rPr lang="ru-RU" sz="2800"/>
              <a:t>лежащей в этой плоскости , то </a:t>
            </a:r>
          </a:p>
          <a:p>
            <a:r>
              <a:rPr lang="ru-RU" sz="3200" b="1"/>
              <a:t>она параллельна и самой плоскости.</a:t>
            </a:r>
          </a:p>
        </p:txBody>
      </p:sp>
    </p:spTree>
    <p:extLst>
      <p:ext uri="{BB962C8B-B14F-4D97-AF65-F5344CB8AC3E}">
        <p14:creationId xmlns:p14="http://schemas.microsoft.com/office/powerpoint/2010/main" val="2619838481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800"/>
                            </p:stCondLst>
                            <p:childTnLst>
                              <p:par>
                                <p:cTn id="1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15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8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3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75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25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400"/>
                            </p:stCondLst>
                            <p:childTnLst>
                              <p:par>
                                <p:cTn id="4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4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9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9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68313" y="2708275"/>
            <a:ext cx="2951162" cy="1417638"/>
          </a:xfrm>
          <a:prstGeom prst="parallelogram">
            <a:avLst>
              <a:gd name="adj" fmla="val 52044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421"/>
                </a:srgbClr>
              </a:gs>
              <a:gs pos="36000">
                <a:srgbClr val="9966FF">
                  <a:alpha val="70840"/>
                </a:srgbClr>
              </a:gs>
              <a:gs pos="61000">
                <a:srgbClr val="CC99FF">
                  <a:alpha val="50590"/>
                </a:srgbClr>
              </a:gs>
              <a:gs pos="82001">
                <a:srgbClr val="99CCFF">
                  <a:alpha val="33579"/>
                </a:srgbClr>
              </a:gs>
              <a:gs pos="100000">
                <a:srgbClr val="CCCCFF">
                  <a:alpha val="19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900113" y="3284538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900113" y="1341438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3132138" y="1341438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900113" y="13414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900113" y="328453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900113" y="41497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132138" y="3284538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900113" y="48688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900113" y="1989138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132138" y="3284538"/>
            <a:ext cx="1511300" cy="0"/>
          </a:xfrm>
          <a:prstGeom prst="line">
            <a:avLst/>
          </a:prstGeom>
          <a:noFill/>
          <a:ln w="38100">
            <a:solidFill>
              <a:srgbClr val="99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3132138" y="1989138"/>
            <a:ext cx="1368425" cy="1511300"/>
          </a:xfrm>
          <a:prstGeom prst="line">
            <a:avLst/>
          </a:prstGeom>
          <a:noFill/>
          <a:ln w="38100">
            <a:solidFill>
              <a:srgbClr val="99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4211638" y="3213100"/>
            <a:ext cx="144462" cy="144463"/>
          </a:xfrm>
          <a:prstGeom prst="ellipse">
            <a:avLst/>
          </a:prstGeom>
          <a:solidFill>
            <a:srgbClr val="9900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1476375" y="191611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098" name="Object 24"/>
          <p:cNvGraphicFramePr>
            <a:graphicFrameLocks noChangeAspect="1"/>
          </p:cNvGraphicFramePr>
          <p:nvPr/>
        </p:nvGraphicFramePr>
        <p:xfrm>
          <a:off x="2411413" y="3644900"/>
          <a:ext cx="3778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Формула" r:id="rId3" imgW="152280" imgH="203040" progId="Equation.3">
                  <p:embed/>
                </p:oleObj>
              </mc:Choice>
              <mc:Fallback>
                <p:oleObj name="Формула" r:id="rId3" imgW="152280" imgH="203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644900"/>
                        <a:ext cx="37782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2700338" y="1341438"/>
          <a:ext cx="3952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Формула" r:id="rId5" imgW="139680" imgH="177480" progId="Equation.3">
                  <p:embed/>
                </p:oleObj>
              </mc:Choice>
              <mc:Fallback>
                <p:oleObj name="Формула" r:id="rId5" imgW="139680" imgH="177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341438"/>
                        <a:ext cx="395287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924300" y="3357563"/>
            <a:ext cx="34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971550" y="2060575"/>
          <a:ext cx="3254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Формула" r:id="rId7" imgW="126720" imgH="139680" progId="Equation.3">
                  <p:embed/>
                </p:oleObj>
              </mc:Choice>
              <mc:Fallback>
                <p:oleObj name="Формула" r:id="rId7" imgW="126720" imgH="1396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060575"/>
                        <a:ext cx="325438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1042988" y="3284538"/>
          <a:ext cx="3603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Формула" r:id="rId9" imgW="126720" imgH="177480" progId="Equation.3">
                  <p:embed/>
                </p:oleObj>
              </mc:Choice>
              <mc:Fallback>
                <p:oleObj name="Формула" r:id="rId9" imgW="126720" imgH="177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284538"/>
                        <a:ext cx="3603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4500563" y="1700213"/>
            <a:ext cx="646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4135" name="Text Box 38"/>
          <p:cNvSpPr txBox="1">
            <a:spLocks noChangeArrowheads="1"/>
          </p:cNvSpPr>
          <p:nvPr/>
        </p:nvSpPr>
        <p:spPr bwMode="auto">
          <a:xfrm flipH="1">
            <a:off x="4356100" y="42926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36" name="Rectangle 39"/>
          <p:cNvSpPr>
            <a:spLocks noChangeArrowheads="1"/>
          </p:cNvSpPr>
          <p:nvPr/>
        </p:nvSpPr>
        <p:spPr bwMode="auto">
          <a:xfrm>
            <a:off x="1403350" y="155733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3419475" y="434750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dirty="0">
              <a:solidFill>
                <a:srgbClr val="990000"/>
              </a:solidFill>
            </a:endParaRP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179388" y="5157788"/>
            <a:ext cx="254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Предположим, что</a:t>
            </a:r>
          </a:p>
        </p:txBody>
      </p:sp>
      <p:graphicFrame>
        <p:nvGraphicFramePr>
          <p:cNvPr id="5164" name="Object 44"/>
          <p:cNvGraphicFramePr>
            <a:graphicFrameLocks noChangeAspect="1"/>
          </p:cNvGraphicFramePr>
          <p:nvPr/>
        </p:nvGraphicFramePr>
        <p:xfrm>
          <a:off x="2771775" y="5013325"/>
          <a:ext cx="16557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Формула" r:id="rId11" imgW="647640" imgH="203040" progId="Equation.3">
                  <p:embed/>
                </p:oleObj>
              </mc:Choice>
              <mc:Fallback>
                <p:oleObj name="Формула" r:id="rId11" imgW="647640" imgH="20304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013325"/>
                        <a:ext cx="165576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5" name="Object 45"/>
          <p:cNvGraphicFramePr>
            <a:graphicFrameLocks noChangeAspect="1"/>
          </p:cNvGraphicFramePr>
          <p:nvPr/>
        </p:nvGraphicFramePr>
        <p:xfrm>
          <a:off x="2843213" y="5516563"/>
          <a:ext cx="6842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Формула" r:id="rId13" imgW="241200" imgH="253800" progId="Equation.3">
                  <p:embed/>
                </p:oleObj>
              </mc:Choice>
              <mc:Fallback>
                <p:oleObj name="Формула" r:id="rId13" imgW="241200" imgH="2538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516563"/>
                        <a:ext cx="68421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6" name="Line 46"/>
          <p:cNvSpPr>
            <a:spLocks noChangeShapeType="1"/>
          </p:cNvSpPr>
          <p:nvPr/>
        </p:nvSpPr>
        <p:spPr bwMode="auto">
          <a:xfrm>
            <a:off x="4572000" y="52292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7" name="AutoShape 47"/>
          <p:cNvSpPr>
            <a:spLocks noChangeArrowheads="1"/>
          </p:cNvSpPr>
          <p:nvPr/>
        </p:nvSpPr>
        <p:spPr bwMode="auto">
          <a:xfrm>
            <a:off x="4716463" y="5516563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68" name="Object 48"/>
          <p:cNvGraphicFramePr>
            <a:graphicFrameLocks noChangeAspect="1"/>
          </p:cNvGraphicFramePr>
          <p:nvPr/>
        </p:nvGraphicFramePr>
        <p:xfrm>
          <a:off x="5292725" y="5300663"/>
          <a:ext cx="1223963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Формула" r:id="rId15" imgW="393480" imgH="203040" progId="Equation.3">
                  <p:embed/>
                </p:oleObj>
              </mc:Choice>
              <mc:Fallback>
                <p:oleObj name="Формула" r:id="rId15" imgW="393480" imgH="2030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300663"/>
                        <a:ext cx="1223963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6443663" y="5373688"/>
            <a:ext cx="2516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, что противоречит</a:t>
            </a:r>
          </a:p>
        </p:txBody>
      </p:sp>
      <p:graphicFrame>
        <p:nvGraphicFramePr>
          <p:cNvPr id="5170" name="Object 50"/>
          <p:cNvGraphicFramePr>
            <a:graphicFrameLocks noChangeAspect="1"/>
          </p:cNvGraphicFramePr>
          <p:nvPr/>
        </p:nvGraphicFramePr>
        <p:xfrm>
          <a:off x="7235825" y="5734050"/>
          <a:ext cx="11525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Формула" r:id="rId17" imgW="406080" imgH="203040" progId="Equation.3">
                  <p:embed/>
                </p:oleObj>
              </mc:Choice>
              <mc:Fallback>
                <p:oleObj name="Формула" r:id="rId17" imgW="406080" imgH="2030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5734050"/>
                        <a:ext cx="115252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3" name="WordArt 53"/>
          <p:cNvSpPr>
            <a:spLocks noChangeArrowheads="1" noChangeShapeType="1" noTextEdit="1"/>
          </p:cNvSpPr>
          <p:nvPr/>
        </p:nvSpPr>
        <p:spPr bwMode="auto">
          <a:xfrm>
            <a:off x="7740650" y="188913"/>
            <a:ext cx="215900" cy="50323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6181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Comic Sans MS"/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517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14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53" presetClass="entr" presetSubtype="0" fill="hold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51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9" grpId="0" animBg="1"/>
      <p:bldP spid="5139" grpId="1" animBg="1"/>
      <p:bldP spid="5140" grpId="0" animBg="1"/>
      <p:bldP spid="5141" grpId="0" animBg="1"/>
      <p:bldP spid="5142" grpId="0" animBg="1"/>
      <p:bldP spid="5143" grpId="0" animBg="1"/>
      <p:bldP spid="5166" grpId="0" animBg="1"/>
      <p:bldP spid="5167" grpId="0" animBg="1"/>
      <p:bldP spid="51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1476375" y="2636838"/>
            <a:ext cx="2447925" cy="2138362"/>
          </a:xfrm>
          <a:prstGeom prst="rect">
            <a:avLst/>
          </a:prstGeom>
          <a:solidFill>
            <a:srgbClr val="FAB0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4" name="AutoShape 42"/>
          <p:cNvSpPr>
            <a:spLocks noChangeArrowheads="1"/>
          </p:cNvSpPr>
          <p:nvPr/>
        </p:nvSpPr>
        <p:spPr bwMode="auto">
          <a:xfrm>
            <a:off x="684213" y="4797425"/>
            <a:ext cx="3240087" cy="792163"/>
          </a:xfrm>
          <a:prstGeom prst="parallelogram">
            <a:avLst>
              <a:gd name="adj" fmla="val 102254"/>
            </a:avLst>
          </a:prstGeom>
          <a:gradFill rotWithShape="1">
            <a:gsLst>
              <a:gs pos="0">
                <a:srgbClr val="CCCCFF">
                  <a:alpha val="17999"/>
                </a:srgbClr>
              </a:gs>
              <a:gs pos="17999">
                <a:srgbClr val="99CCFF">
                  <a:alpha val="32759"/>
                </a:srgbClr>
              </a:gs>
              <a:gs pos="39000">
                <a:srgbClr val="CC99FF">
                  <a:alpha val="49980"/>
                </a:srgbClr>
              </a:gs>
              <a:gs pos="64000">
                <a:srgbClr val="9966FF">
                  <a:alpha val="70480"/>
                </a:srgbClr>
              </a:gs>
              <a:gs pos="82001">
                <a:srgbClr val="99CCFF">
                  <a:alpha val="85241"/>
                </a:srgbClr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77676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400"/>
              <a:t>1. Если плоскость проходит через данную прямую,</a:t>
            </a:r>
          </a:p>
          <a:p>
            <a:pPr marL="342900" indent="-342900"/>
            <a:r>
              <a:rPr lang="ru-RU" sz="2400"/>
              <a:t>параллельную другой плоскости</a:t>
            </a:r>
          </a:p>
          <a:p>
            <a:pPr marL="342900" indent="-342900"/>
            <a:r>
              <a:rPr lang="ru-RU" sz="2400"/>
              <a:t>и пересекает эту плоскость, то </a:t>
            </a:r>
          </a:p>
          <a:p>
            <a:pPr marL="342900" indent="-342900"/>
            <a:r>
              <a:rPr lang="ru-RU" sz="2800" b="1"/>
              <a:t>линия пересечения</a:t>
            </a:r>
            <a:r>
              <a:rPr lang="ru-RU" sz="2400"/>
              <a:t> плоскостей </a:t>
            </a:r>
          </a:p>
          <a:p>
            <a:pPr marL="342900" indent="-342900"/>
            <a:r>
              <a:rPr lang="ru-RU" sz="2800" b="1"/>
              <a:t>параллельна данной прямой</a:t>
            </a:r>
            <a:r>
              <a:rPr lang="ru-RU" sz="2400"/>
              <a:t>.</a:t>
            </a:r>
          </a:p>
        </p:txBody>
      </p:sp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611188" y="2636838"/>
          <a:ext cx="3603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Формула" r:id="rId3" imgW="126720" imgH="177480" progId="Equation.3">
                  <p:embed/>
                </p:oleObj>
              </mc:Choice>
              <mc:Fallback>
                <p:oleObj name="Формула" r:id="rId3" imgW="126720" imgH="177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36838"/>
                        <a:ext cx="3603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4140200" y="4292600"/>
          <a:ext cx="393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Формула" r:id="rId5" imgW="126720" imgH="139680" progId="Equation.3">
                  <p:embed/>
                </p:oleObj>
              </mc:Choice>
              <mc:Fallback>
                <p:oleObj name="Формула" r:id="rId5" imgW="126720" imgH="1396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4292600"/>
                        <a:ext cx="393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971550" y="5084763"/>
          <a:ext cx="4318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Формула" r:id="rId7" imgW="152280" imgH="203040" progId="Equation.3">
                  <p:embed/>
                </p:oleObj>
              </mc:Choice>
              <mc:Fallback>
                <p:oleObj name="Формула" r:id="rId7" imgW="15228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084763"/>
                        <a:ext cx="4318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1763713" y="2781300"/>
          <a:ext cx="3952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Формула" r:id="rId9" imgW="139680" imgH="177480" progId="Equation.3">
                  <p:embed/>
                </p:oleObj>
              </mc:Choice>
              <mc:Fallback>
                <p:oleObj name="Формула" r:id="rId9" imgW="139680" imgH="177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781300"/>
                        <a:ext cx="39528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Line 30"/>
          <p:cNvSpPr>
            <a:spLocks noChangeShapeType="1"/>
          </p:cNvSpPr>
          <p:nvPr/>
        </p:nvSpPr>
        <p:spPr bwMode="auto">
          <a:xfrm flipV="1">
            <a:off x="684213" y="34290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31"/>
          <p:cNvSpPr>
            <a:spLocks noChangeShapeType="1"/>
          </p:cNvSpPr>
          <p:nvPr/>
        </p:nvSpPr>
        <p:spPr bwMode="auto">
          <a:xfrm flipV="1">
            <a:off x="3132138" y="335756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34"/>
          <p:cNvSpPr>
            <a:spLocks noChangeShapeType="1"/>
          </p:cNvSpPr>
          <p:nvPr/>
        </p:nvSpPr>
        <p:spPr bwMode="auto">
          <a:xfrm flipV="1">
            <a:off x="3924300" y="2636838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35"/>
          <p:cNvSpPr>
            <a:spLocks noChangeShapeType="1"/>
          </p:cNvSpPr>
          <p:nvPr/>
        </p:nvSpPr>
        <p:spPr bwMode="auto">
          <a:xfrm flipV="1">
            <a:off x="684213" y="34290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36"/>
          <p:cNvSpPr>
            <a:spLocks noChangeShapeType="1"/>
          </p:cNvSpPr>
          <p:nvPr/>
        </p:nvSpPr>
        <p:spPr bwMode="auto">
          <a:xfrm flipV="1">
            <a:off x="1476375" y="2636838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38"/>
          <p:cNvSpPr>
            <a:spLocks noChangeShapeType="1"/>
          </p:cNvSpPr>
          <p:nvPr/>
        </p:nvSpPr>
        <p:spPr bwMode="auto">
          <a:xfrm>
            <a:off x="1476375" y="263683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40"/>
          <p:cNvSpPr>
            <a:spLocks noChangeShapeType="1"/>
          </p:cNvSpPr>
          <p:nvPr/>
        </p:nvSpPr>
        <p:spPr bwMode="auto">
          <a:xfrm flipV="1">
            <a:off x="684213" y="2636838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43"/>
          <p:cNvSpPr>
            <a:spLocks noChangeShapeType="1"/>
          </p:cNvSpPr>
          <p:nvPr/>
        </p:nvSpPr>
        <p:spPr bwMode="auto">
          <a:xfrm flipV="1">
            <a:off x="3132138" y="2636838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44"/>
          <p:cNvSpPr>
            <a:spLocks noChangeShapeType="1"/>
          </p:cNvSpPr>
          <p:nvPr/>
        </p:nvSpPr>
        <p:spPr bwMode="auto">
          <a:xfrm>
            <a:off x="684213" y="342900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45"/>
          <p:cNvSpPr>
            <a:spLocks noChangeShapeType="1"/>
          </p:cNvSpPr>
          <p:nvPr/>
        </p:nvSpPr>
        <p:spPr bwMode="auto">
          <a:xfrm>
            <a:off x="684213" y="55895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Line 46"/>
          <p:cNvSpPr>
            <a:spLocks noChangeShapeType="1"/>
          </p:cNvSpPr>
          <p:nvPr/>
        </p:nvSpPr>
        <p:spPr bwMode="auto">
          <a:xfrm>
            <a:off x="1476375" y="47974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6" name="Line 47"/>
          <p:cNvSpPr>
            <a:spLocks noChangeShapeType="1"/>
          </p:cNvSpPr>
          <p:nvPr/>
        </p:nvSpPr>
        <p:spPr bwMode="auto">
          <a:xfrm flipV="1">
            <a:off x="3132138" y="4797425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7" name="Line 48"/>
          <p:cNvSpPr>
            <a:spLocks noChangeShapeType="1"/>
          </p:cNvSpPr>
          <p:nvPr/>
        </p:nvSpPr>
        <p:spPr bwMode="auto">
          <a:xfrm flipV="1">
            <a:off x="684213" y="4797425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49"/>
          <p:cNvSpPr>
            <a:spLocks noChangeShapeType="1"/>
          </p:cNvSpPr>
          <p:nvPr/>
        </p:nvSpPr>
        <p:spPr bwMode="auto">
          <a:xfrm>
            <a:off x="1187450" y="26368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539750" y="2636838"/>
            <a:ext cx="40322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0" name="Line 52"/>
          <p:cNvSpPr>
            <a:spLocks noChangeShapeType="1"/>
          </p:cNvSpPr>
          <p:nvPr/>
        </p:nvSpPr>
        <p:spPr bwMode="auto">
          <a:xfrm>
            <a:off x="539750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395288" y="4797425"/>
            <a:ext cx="44640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300"/>
                            </p:stCondLst>
                            <p:childTnLst>
                              <p:par>
                                <p:cTn id="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20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0"/>
                            </p:stCondLst>
                            <p:childTnLst>
                              <p:par>
                                <p:cTn id="3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2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82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60"/>
                            </p:stCondLst>
                            <p:childTnLst>
                              <p:par>
                                <p:cTn id="6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824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" grpId="0" animBg="1"/>
      <p:bldP spid="8242" grpId="0" animBg="1"/>
      <p:bldP spid="8242" grpId="1" animBg="1"/>
      <p:bldP spid="8245" grpId="0" animBg="1"/>
      <p:bldP spid="824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900113" y="5229225"/>
            <a:ext cx="3311525" cy="1058863"/>
          </a:xfrm>
          <a:prstGeom prst="parallelogram">
            <a:avLst>
              <a:gd name="adj" fmla="val 78186"/>
            </a:avLst>
          </a:prstGeom>
          <a:gradFill rotWithShape="1">
            <a:gsLst>
              <a:gs pos="0">
                <a:srgbClr val="CCCCFF">
                  <a:alpha val="17999"/>
                </a:srgbClr>
              </a:gs>
              <a:gs pos="17999">
                <a:srgbClr val="99CCFF">
                  <a:alpha val="32759"/>
                </a:srgbClr>
              </a:gs>
              <a:gs pos="39000">
                <a:srgbClr val="CC99FF">
                  <a:alpha val="49980"/>
                </a:srgbClr>
              </a:gs>
              <a:gs pos="64000">
                <a:srgbClr val="9966FF">
                  <a:alpha val="70480"/>
                </a:srgbClr>
              </a:gs>
              <a:gs pos="82001">
                <a:srgbClr val="99CCFF">
                  <a:alpha val="85241"/>
                </a:srgbClr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76238" y="141288"/>
            <a:ext cx="70675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2. Если одна из двух параллельных прямых</a:t>
            </a:r>
          </a:p>
          <a:p>
            <a:r>
              <a:rPr lang="ru-RU" sz="2400"/>
              <a:t>параллельна данной плоскости,</a:t>
            </a:r>
          </a:p>
          <a:p>
            <a:r>
              <a:rPr lang="ru-RU" sz="2400"/>
              <a:t>то другая прямая </a:t>
            </a:r>
          </a:p>
          <a:p>
            <a:r>
              <a:rPr lang="ru-RU" sz="2400"/>
              <a:t>либо также </a:t>
            </a:r>
            <a:r>
              <a:rPr lang="ru-RU" sz="2800" b="1"/>
              <a:t>параллельна</a:t>
            </a:r>
            <a:r>
              <a:rPr lang="ru-RU" sz="2400"/>
              <a:t> данной плоскости,</a:t>
            </a:r>
          </a:p>
          <a:p>
            <a:r>
              <a:rPr lang="ru-RU" sz="2400"/>
              <a:t>либо </a:t>
            </a:r>
            <a:r>
              <a:rPr lang="ru-RU" sz="2800" b="1"/>
              <a:t>лежит</a:t>
            </a:r>
            <a:r>
              <a:rPr lang="ru-RU" sz="2400"/>
              <a:t> в этой плоскости.</a:t>
            </a:r>
          </a:p>
        </p:txBody>
      </p:sp>
      <p:sp>
        <p:nvSpPr>
          <p:cNvPr id="7178" name="Line 6"/>
          <p:cNvSpPr>
            <a:spLocks noChangeShapeType="1"/>
          </p:cNvSpPr>
          <p:nvPr/>
        </p:nvSpPr>
        <p:spPr bwMode="auto">
          <a:xfrm>
            <a:off x="900113" y="6308725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7"/>
          <p:cNvSpPr>
            <a:spLocks noChangeShapeType="1"/>
          </p:cNvSpPr>
          <p:nvPr/>
        </p:nvSpPr>
        <p:spPr bwMode="auto">
          <a:xfrm>
            <a:off x="1692275" y="5229225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8"/>
          <p:cNvSpPr>
            <a:spLocks noChangeShapeType="1"/>
          </p:cNvSpPr>
          <p:nvPr/>
        </p:nvSpPr>
        <p:spPr bwMode="auto">
          <a:xfrm>
            <a:off x="1692275" y="2924175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9"/>
          <p:cNvSpPr>
            <a:spLocks noChangeShapeType="1"/>
          </p:cNvSpPr>
          <p:nvPr/>
        </p:nvSpPr>
        <p:spPr bwMode="auto">
          <a:xfrm>
            <a:off x="900113" y="4005263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0"/>
          <p:cNvSpPr>
            <a:spLocks noChangeShapeType="1"/>
          </p:cNvSpPr>
          <p:nvPr/>
        </p:nvSpPr>
        <p:spPr bwMode="auto">
          <a:xfrm>
            <a:off x="900113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1"/>
          <p:cNvSpPr>
            <a:spLocks noChangeShapeType="1"/>
          </p:cNvSpPr>
          <p:nvPr/>
        </p:nvSpPr>
        <p:spPr bwMode="auto">
          <a:xfrm>
            <a:off x="900113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Line 12"/>
          <p:cNvSpPr>
            <a:spLocks noChangeShapeType="1"/>
          </p:cNvSpPr>
          <p:nvPr/>
        </p:nvSpPr>
        <p:spPr bwMode="auto">
          <a:xfrm>
            <a:off x="900113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13"/>
          <p:cNvSpPr>
            <a:spLocks noChangeShapeType="1"/>
          </p:cNvSpPr>
          <p:nvPr/>
        </p:nvSpPr>
        <p:spPr bwMode="auto">
          <a:xfrm flipV="1">
            <a:off x="900113" y="4005263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14"/>
          <p:cNvSpPr>
            <a:spLocks noChangeShapeType="1"/>
          </p:cNvSpPr>
          <p:nvPr/>
        </p:nvSpPr>
        <p:spPr bwMode="auto">
          <a:xfrm flipV="1">
            <a:off x="3419475" y="4005263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15"/>
          <p:cNvSpPr>
            <a:spLocks noChangeShapeType="1"/>
          </p:cNvSpPr>
          <p:nvPr/>
        </p:nvSpPr>
        <p:spPr bwMode="auto">
          <a:xfrm flipV="1">
            <a:off x="1692275" y="2997200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8" name="Line 16"/>
          <p:cNvSpPr>
            <a:spLocks noChangeShapeType="1"/>
          </p:cNvSpPr>
          <p:nvPr/>
        </p:nvSpPr>
        <p:spPr bwMode="auto">
          <a:xfrm flipV="1">
            <a:off x="4211638" y="2924175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Line 17"/>
          <p:cNvSpPr>
            <a:spLocks noChangeShapeType="1"/>
          </p:cNvSpPr>
          <p:nvPr/>
        </p:nvSpPr>
        <p:spPr bwMode="auto">
          <a:xfrm flipV="1">
            <a:off x="3348038" y="5229225"/>
            <a:ext cx="8636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0" name="Line 18"/>
          <p:cNvSpPr>
            <a:spLocks noChangeShapeType="1"/>
          </p:cNvSpPr>
          <p:nvPr/>
        </p:nvSpPr>
        <p:spPr bwMode="auto">
          <a:xfrm flipV="1">
            <a:off x="3419475" y="5229225"/>
            <a:ext cx="7921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20"/>
          <p:cNvSpPr>
            <a:spLocks noChangeShapeType="1"/>
          </p:cNvSpPr>
          <p:nvPr/>
        </p:nvSpPr>
        <p:spPr bwMode="auto">
          <a:xfrm flipV="1">
            <a:off x="3419475" y="2924175"/>
            <a:ext cx="7921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Line 21"/>
          <p:cNvSpPr>
            <a:spLocks noChangeShapeType="1"/>
          </p:cNvSpPr>
          <p:nvPr/>
        </p:nvSpPr>
        <p:spPr bwMode="auto">
          <a:xfrm flipV="1">
            <a:off x="900113" y="2924175"/>
            <a:ext cx="7921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Line 22"/>
          <p:cNvSpPr>
            <a:spLocks noChangeShapeType="1"/>
          </p:cNvSpPr>
          <p:nvPr/>
        </p:nvSpPr>
        <p:spPr bwMode="auto">
          <a:xfrm flipV="1">
            <a:off x="900113" y="5229225"/>
            <a:ext cx="86360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H="1">
            <a:off x="3132138" y="4724400"/>
            <a:ext cx="1511300" cy="1944688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3059113" y="2492375"/>
            <a:ext cx="1511300" cy="19446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611188" y="2420938"/>
            <a:ext cx="1511300" cy="19446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4427538" y="2708275"/>
          <a:ext cx="393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Формула" r:id="rId3" imgW="126720" imgH="139680" progId="Equation.3">
                  <p:embed/>
                </p:oleObj>
              </mc:Choice>
              <mc:Fallback>
                <p:oleObj name="Формула" r:id="rId3" imgW="126720" imgH="1396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708275"/>
                        <a:ext cx="393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1547813" y="5589588"/>
          <a:ext cx="4318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Формула" r:id="rId5" imgW="152280" imgH="203040" progId="Equation.3">
                  <p:embed/>
                </p:oleObj>
              </mc:Choice>
              <mc:Fallback>
                <p:oleObj name="Формула" r:id="rId5" imgW="152280" imgH="203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589588"/>
                        <a:ext cx="4318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1258888" y="2565400"/>
          <a:ext cx="3603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Формула" r:id="rId7" imgW="126720" imgH="177480" progId="Equation.3">
                  <p:embed/>
                </p:oleObj>
              </mc:Choice>
              <mc:Fallback>
                <p:oleObj name="Формула" r:id="rId7" imgW="126720" imgH="177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565400"/>
                        <a:ext cx="3603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3563938" y="5949950"/>
          <a:ext cx="43338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Формула" r:id="rId9" imgW="139680" imgH="215640" progId="Equation.3">
                  <p:embed/>
                </p:oleObj>
              </mc:Choice>
              <mc:Fallback>
                <p:oleObj name="Формула" r:id="rId9" imgW="139680" imgH="2156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949950"/>
                        <a:ext cx="433387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6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6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0"/>
                            </p:stCondLst>
                            <p:childTnLst>
                              <p:par>
                                <p:cTn id="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924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2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60"/>
                            </p:stCondLst>
                            <p:childTnLst>
                              <p:par>
                                <p:cTn id="46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60"/>
                            </p:stCondLst>
                            <p:childTnLst>
                              <p:par>
                                <p:cTn id="4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1000" fill="hold"/>
                                        <p:tgtEl>
                                          <p:spTgt spid="924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960"/>
                            </p:stCondLst>
                            <p:childTnLst>
                              <p:par>
                                <p:cTn id="5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 tmFilter="0, 0; .2, .5; .8, .5; 1, 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500" autoRev="1" fill="hold"/>
                                        <p:tgtEl>
                                          <p:spTgt spid="92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60"/>
                            </p:stCondLst>
                            <p:childTnLst>
                              <p:par>
                                <p:cTn id="6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 tmFilter="0, 0; .2, .5; .8, .5; 1, 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500" autoRev="1" fill="hold"/>
                                        <p:tgtEl>
                                          <p:spTgt spid="92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6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 animBg="1"/>
      <p:bldP spid="9240" grpId="0" animBg="1"/>
      <p:bldP spid="9240" grpId="1" animBg="1"/>
      <p:bldP spid="9241" grpId="0" animBg="1"/>
      <p:bldP spid="924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827088" y="981075"/>
            <a:ext cx="7129462" cy="3455988"/>
          </a:xfrm>
          <a:prstGeom prst="parallelogram">
            <a:avLst>
              <a:gd name="adj" fmla="val 5157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835150" y="260350"/>
            <a:ext cx="516255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0000"/>
              </a:solidFill>
              <a:latin typeface="Arial"/>
              <a:cs typeface="Arial"/>
            </a:endParaRP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700338" y="29972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5795963" y="21336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1547813" y="1844675"/>
            <a:ext cx="5472112" cy="15128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484438" y="2671763"/>
            <a:ext cx="719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А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724525" y="177323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580063" y="37893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accent2"/>
                </a:solidFill>
                <a:cs typeface="Arial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3968660960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45" grpId="0" animBg="1"/>
      <p:bldP spid="10246" grpId="0" animBg="1"/>
      <p:bldP spid="10247" grpId="0" animBg="1"/>
      <p:bldP spid="10248" grpId="0"/>
      <p:bldP spid="10249" grpId="0"/>
      <p:bldP spid="102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48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400"/>
              <a:t>1. Каково может быть взаимное расположение прямой и</a:t>
            </a:r>
          </a:p>
          <a:p>
            <a:pPr marL="342900" indent="-342900"/>
            <a:r>
              <a:rPr lang="ru-RU" sz="2400"/>
              <a:t>плоскости в пространстве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50825" y="1773238"/>
            <a:ext cx="762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2. В каком случае прямая и плоскость называются</a:t>
            </a:r>
          </a:p>
          <a:p>
            <a:r>
              <a:rPr lang="ru-RU" sz="2400"/>
              <a:t>параллельными 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79388" y="2997200"/>
            <a:ext cx="42497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3. Может ли плоскость, </a:t>
            </a:r>
          </a:p>
          <a:p>
            <a:r>
              <a:rPr lang="ru-RU" sz="2400"/>
              <a:t>проходящая через среднюю линию треугольника, пересекать его третью сторону?</a:t>
            </a:r>
          </a:p>
        </p:txBody>
      </p:sp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2565400"/>
            <a:ext cx="4249738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4" name="Object 9"/>
          <p:cNvGraphicFramePr>
            <a:graphicFrameLocks noChangeAspect="1"/>
          </p:cNvGraphicFramePr>
          <p:nvPr/>
        </p:nvGraphicFramePr>
        <p:xfrm>
          <a:off x="4572000" y="3573463"/>
          <a:ext cx="485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Формула" r:id="rId4" imgW="152280" imgH="203040" progId="Equation.3">
                  <p:embed/>
                </p:oleObj>
              </mc:Choice>
              <mc:Fallback>
                <p:oleObj name="Формула" r:id="rId4" imgW="15228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73463"/>
                        <a:ext cx="4857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WordArt 10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284663" y="908050"/>
            <a:ext cx="287337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3231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?</a:t>
            </a:r>
          </a:p>
        </p:txBody>
      </p:sp>
      <p:sp>
        <p:nvSpPr>
          <p:cNvPr id="8200" name="WordArt 11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843213" y="2133600"/>
            <a:ext cx="287337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3231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?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3540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Домашнее задание: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23850" y="1531938"/>
            <a:ext cx="84946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800" b="1" dirty="0">
                <a:solidFill>
                  <a:srgbClr val="CC0000"/>
                </a:solidFill>
              </a:rPr>
              <a:t>п.6</a:t>
            </a:r>
            <a:r>
              <a:rPr lang="ru-RU" dirty="0"/>
              <a:t>. </a:t>
            </a:r>
            <a:r>
              <a:rPr lang="ru-RU" sz="2400" b="1" dirty="0"/>
              <a:t>Знать</a:t>
            </a:r>
            <a:r>
              <a:rPr lang="ru-RU" dirty="0"/>
              <a:t>: определение параллельных прямой и плоскости.</a:t>
            </a:r>
          </a:p>
          <a:p>
            <a:pPr marL="342900" indent="-342900"/>
            <a:r>
              <a:rPr lang="ru-RU" dirty="0"/>
              <a:t>	     </a:t>
            </a:r>
            <a:r>
              <a:rPr lang="ru-RU" sz="2400" b="1" dirty="0"/>
              <a:t>Уметь</a:t>
            </a:r>
            <a:r>
              <a:rPr lang="ru-RU" dirty="0"/>
              <a:t> доказывать признак  параллельности прямой </a:t>
            </a:r>
          </a:p>
          <a:p>
            <a:pPr marL="342900" indent="-342900"/>
            <a:r>
              <a:rPr lang="ru-RU" dirty="0"/>
              <a:t>	     и плоскости и </a:t>
            </a:r>
            <a:r>
              <a:rPr lang="ru-RU" dirty="0" smtClean="0"/>
              <a:t>знать два </a:t>
            </a:r>
            <a:r>
              <a:rPr lang="ru-RU" dirty="0"/>
              <a:t>вспомогательных утверждения.	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47675" y="3068638"/>
            <a:ext cx="37545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/>
              <a:t>Решить задачи</a:t>
            </a:r>
            <a:r>
              <a:rPr lang="ru-RU" dirty="0"/>
              <a:t>: </a:t>
            </a:r>
            <a:r>
              <a:rPr lang="ru-RU" sz="3200" dirty="0">
                <a:solidFill>
                  <a:srgbClr val="CC0000"/>
                </a:solidFill>
              </a:rPr>
              <a:t>№ </a:t>
            </a:r>
            <a:r>
              <a:rPr lang="ru-RU" sz="3200" dirty="0" smtClean="0">
                <a:solidFill>
                  <a:srgbClr val="CC0000"/>
                </a:solidFill>
              </a:rPr>
              <a:t>23</a:t>
            </a:r>
            <a:r>
              <a:rPr lang="ru-RU" sz="3200" dirty="0" smtClean="0">
                <a:solidFill>
                  <a:srgbClr val="CC0000"/>
                </a:solidFill>
              </a:rPr>
              <a:t>.</a:t>
            </a:r>
            <a:endParaRPr lang="ru-RU" sz="32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835150" y="260350"/>
            <a:ext cx="5113114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0000"/>
              </a:solidFill>
              <a:latin typeface="Arial"/>
              <a:cs typeface="Arial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979613" y="3789363"/>
            <a:ext cx="424815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5076825" y="2636838"/>
            <a:ext cx="27352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6156325" y="3213100"/>
            <a:ext cx="1655763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1979613" y="3429000"/>
            <a:ext cx="4318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2411413" y="2420938"/>
            <a:ext cx="1296987" cy="10080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779838" y="2420938"/>
            <a:ext cx="1296987" cy="21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2195513" y="2708275"/>
            <a:ext cx="1728787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2195513" y="981075"/>
            <a:ext cx="1871662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067175" y="981075"/>
            <a:ext cx="100965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3924300" y="4365625"/>
            <a:ext cx="1008063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5076825" y="2636838"/>
            <a:ext cx="64770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4932363" y="3644900"/>
            <a:ext cx="792162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3059113" y="2636838"/>
            <a:ext cx="1944687" cy="1368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4427538" y="2924175"/>
            <a:ext cx="144462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804025" y="31416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cs typeface="Arial" charset="0"/>
              </a:rPr>
              <a:t>α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779838" y="119697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cs typeface="Arial" charset="0"/>
              </a:rPr>
              <a:t>β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500563" y="27813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А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492500" y="3500438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2800301376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 animBg="1"/>
      <p:bldP spid="61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AutoShape 18"/>
          <p:cNvSpPr>
            <a:spLocks noChangeArrowheads="1"/>
          </p:cNvSpPr>
          <p:nvPr/>
        </p:nvSpPr>
        <p:spPr bwMode="auto">
          <a:xfrm rot="1548771">
            <a:off x="14288" y="1323975"/>
            <a:ext cx="5353050" cy="2317750"/>
          </a:xfrm>
          <a:prstGeom prst="parallelogram">
            <a:avLst>
              <a:gd name="adj" fmla="val 5774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V="1">
            <a:off x="971550" y="1700213"/>
            <a:ext cx="2736850" cy="1081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827088" y="1844675"/>
            <a:ext cx="381635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827088" y="15573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900113" y="27082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endParaRPr lang="ru-RU" b="1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4932363" y="2492375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Arial" charset="0"/>
              </a:rPr>
              <a:t>α</a:t>
            </a: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45165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4109" grpId="0" animBg="1"/>
      <p:bldP spid="4110" grpId="0" animBg="1"/>
      <p:bldP spid="4111" grpId="0"/>
      <p:bldP spid="4113" grpId="0"/>
      <p:bldP spid="4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250825" y="1628775"/>
            <a:ext cx="3960813" cy="2016125"/>
          </a:xfrm>
          <a:prstGeom prst="parallelogram">
            <a:avLst>
              <a:gd name="adj" fmla="val 49114"/>
            </a:avLst>
          </a:prstGeom>
          <a:solidFill>
            <a:srgbClr val="E2E9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684213" y="1989138"/>
            <a:ext cx="2735262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2555875" y="32131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900113" y="314166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627313" y="30686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М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187450" y="15573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cs typeface="Arial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1759858687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nimBg="1"/>
      <p:bldP spid="30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9471"/>
          <p:cNvSpPr>
            <a:spLocks noChangeArrowheads="1"/>
          </p:cNvSpPr>
          <p:nvPr/>
        </p:nvSpPr>
        <p:spPr bwMode="auto">
          <a:xfrm>
            <a:off x="395535" y="1463675"/>
            <a:ext cx="8280921" cy="52776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458" name="Shape 19457"/>
          <p:cNvSpPr>
            <a:spLocks noGrp="1"/>
          </p:cNvSpPr>
          <p:nvPr>
            <p:ph type="title" idx="4294967295"/>
          </p:nvPr>
        </p:nvSpPr>
        <p:spPr>
          <a:xfrm>
            <a:off x="395534" y="274638"/>
            <a:ext cx="8280922" cy="1143000"/>
          </a:xfrm>
          <a:ln/>
        </p:spPr>
        <p:txBody>
          <a:bodyPr/>
          <a:lstStyle/>
          <a:p>
            <a:r>
              <a:rPr lang="ru-RU" sz="5400" b="1" dirty="0" smtClean="0">
                <a:solidFill>
                  <a:schemeClr val="accent2"/>
                </a:solidFill>
                <a:latin typeface="Corbel" pitchFamily="34" charset="0"/>
              </a:rPr>
              <a:t>Прочти </a:t>
            </a:r>
            <a:r>
              <a:rPr lang="ru-RU" sz="5400" b="1" dirty="0">
                <a:solidFill>
                  <a:schemeClr val="accent2"/>
                </a:solidFill>
                <a:latin typeface="Corbel" pitchFamily="34" charset="0"/>
              </a:rPr>
              <a:t>чертеж</a:t>
            </a:r>
          </a:p>
        </p:txBody>
      </p:sp>
      <p:graphicFrame>
        <p:nvGraphicFramePr>
          <p:cNvPr id="55307" name="Object 1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36145247"/>
              </p:ext>
            </p:extLst>
          </p:nvPr>
        </p:nvGraphicFramePr>
        <p:xfrm>
          <a:off x="4286250" y="5301208"/>
          <a:ext cx="189547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Формула" r:id="rId3" imgW="393480" imgH="177480" progId="Equation.3">
                  <p:embed/>
                </p:oleObj>
              </mc:Choice>
              <mc:Fallback>
                <p:oleObj name="Формула" r:id="rId3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5301208"/>
                        <a:ext cx="1895475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Parallelogram 19459"/>
          <p:cNvSpPr>
            <a:spLocks noChangeArrowheads="1"/>
          </p:cNvSpPr>
          <p:nvPr/>
        </p:nvSpPr>
        <p:spPr bwMode="auto">
          <a:xfrm>
            <a:off x="692150" y="3105944"/>
            <a:ext cx="5183188" cy="1944687"/>
          </a:xfrm>
          <a:prstGeom prst="parallelogram">
            <a:avLst>
              <a:gd name="adj" fmla="val 66633"/>
            </a:avLst>
          </a:prstGeom>
          <a:noFill/>
          <a:ln w="3810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55302" name="Object 7"/>
          <p:cNvGraphicFramePr>
            <a:graphicFrameLocks noChangeAspect="1"/>
          </p:cNvGraphicFramePr>
          <p:nvPr/>
        </p:nvGraphicFramePr>
        <p:xfrm>
          <a:off x="1258888" y="4652963"/>
          <a:ext cx="8096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Формула" r:id="rId5" imgW="152280" imgH="139680" progId="Equation.3">
                  <p:embed/>
                </p:oleObj>
              </mc:Choice>
              <mc:Fallback>
                <p:oleObj name="Формула" r:id="rId5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652963"/>
                        <a:ext cx="8096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3" name="Oval 19463"/>
          <p:cNvSpPr>
            <a:spLocks noChangeArrowheads="1"/>
          </p:cNvSpPr>
          <p:nvPr/>
        </p:nvSpPr>
        <p:spPr bwMode="auto">
          <a:xfrm>
            <a:off x="2700338" y="4005263"/>
            <a:ext cx="73025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465" name="TextBox 19464"/>
          <p:cNvSpPr txBox="1">
            <a:spLocks noChangeArrowheads="1"/>
          </p:cNvSpPr>
          <p:nvPr/>
        </p:nvSpPr>
        <p:spPr bwMode="auto">
          <a:xfrm>
            <a:off x="2843213" y="3644900"/>
            <a:ext cx="59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305" name="Oval 19465"/>
          <p:cNvSpPr>
            <a:spLocks noChangeArrowheads="1"/>
          </p:cNvSpPr>
          <p:nvPr/>
        </p:nvSpPr>
        <p:spPr bwMode="auto">
          <a:xfrm>
            <a:off x="4213225" y="2349500"/>
            <a:ext cx="73025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467" name="TextBox 19466"/>
          <p:cNvSpPr txBox="1">
            <a:spLocks noChangeArrowheads="1"/>
          </p:cNvSpPr>
          <p:nvPr/>
        </p:nvSpPr>
        <p:spPr bwMode="auto">
          <a:xfrm>
            <a:off x="4356100" y="2135188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graphicFrame>
        <p:nvGraphicFramePr>
          <p:cNvPr id="5530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847572"/>
              </p:ext>
            </p:extLst>
          </p:nvPr>
        </p:nvGraphicFramePr>
        <p:xfrm>
          <a:off x="6516216" y="5301208"/>
          <a:ext cx="19558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Формула" r:id="rId7" imgW="406080" imgH="177480" progId="Equation.3">
                  <p:embed/>
                </p:oleObj>
              </mc:Choice>
              <mc:Fallback>
                <p:oleObj name="Формула" r:id="rId7" imgW="406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5301208"/>
                        <a:ext cx="19558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24397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2529"/>
          <p:cNvSpPr>
            <a:spLocks noChangeArrowheads="1"/>
          </p:cNvSpPr>
          <p:nvPr/>
        </p:nvSpPr>
        <p:spPr bwMode="auto">
          <a:xfrm>
            <a:off x="251926" y="1465262"/>
            <a:ext cx="6264290" cy="52292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323" name="Rectangle 22530"/>
          <p:cNvSpPr>
            <a:spLocks noChangeArrowheads="1"/>
          </p:cNvSpPr>
          <p:nvPr/>
        </p:nvSpPr>
        <p:spPr bwMode="auto">
          <a:xfrm>
            <a:off x="6516216" y="1465262"/>
            <a:ext cx="2341804" cy="5299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32" name="Shape 2253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/>
        </p:spPr>
        <p:txBody>
          <a:bodyPr/>
          <a:lstStyle/>
          <a:p>
            <a:r>
              <a:rPr lang="ru-RU" sz="6000" b="1" dirty="0">
                <a:solidFill>
                  <a:schemeClr val="accent5">
                    <a:lumMod val="50000"/>
                  </a:schemeClr>
                </a:solidFill>
                <a:latin typeface="Corbel" pitchFamily="34" charset="0"/>
              </a:rPr>
              <a:t>Прочти чертеж</a:t>
            </a:r>
          </a:p>
        </p:txBody>
      </p:sp>
      <p:graphicFrame>
        <p:nvGraphicFramePr>
          <p:cNvPr id="56331" name="Object 11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62240634"/>
              </p:ext>
            </p:extLst>
          </p:nvPr>
        </p:nvGraphicFramePr>
        <p:xfrm>
          <a:off x="6517704" y="2189595"/>
          <a:ext cx="18954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Формула" r:id="rId3" imgW="380880" imgH="139680" progId="Equation.3">
                  <p:embed/>
                </p:oleObj>
              </mc:Choice>
              <mc:Fallback>
                <p:oleObj name="Формула" r:id="rId3" imgW="3808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7704" y="2189595"/>
                        <a:ext cx="18954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Parallelogram 22532"/>
          <p:cNvSpPr>
            <a:spLocks noChangeArrowheads="1"/>
          </p:cNvSpPr>
          <p:nvPr/>
        </p:nvSpPr>
        <p:spPr bwMode="auto">
          <a:xfrm>
            <a:off x="755650" y="3357563"/>
            <a:ext cx="5183188" cy="1944687"/>
          </a:xfrm>
          <a:prstGeom prst="parallelogram">
            <a:avLst>
              <a:gd name="adj" fmla="val 66633"/>
            </a:avLst>
          </a:prstGeom>
          <a:noFill/>
          <a:ln w="3810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258888" y="4652963"/>
          <a:ext cx="8096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Формула" r:id="rId5" imgW="152280" imgH="139680" progId="Equation.3">
                  <p:embed/>
                </p:oleObj>
              </mc:Choice>
              <mc:Fallback>
                <p:oleObj name="Формула" r:id="rId5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652963"/>
                        <a:ext cx="8096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Oval 22534"/>
          <p:cNvSpPr>
            <a:spLocks noChangeArrowheads="1"/>
          </p:cNvSpPr>
          <p:nvPr/>
        </p:nvSpPr>
        <p:spPr bwMode="auto">
          <a:xfrm>
            <a:off x="2700338" y="4005263"/>
            <a:ext cx="73025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36" name="TextBox 22535"/>
          <p:cNvSpPr txBox="1">
            <a:spLocks noChangeArrowheads="1"/>
          </p:cNvSpPr>
          <p:nvPr/>
        </p:nvSpPr>
        <p:spPr bwMode="auto">
          <a:xfrm>
            <a:off x="2843213" y="3644900"/>
            <a:ext cx="59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sz="36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9" name="Oval 22536"/>
          <p:cNvSpPr>
            <a:spLocks noChangeArrowheads="1"/>
          </p:cNvSpPr>
          <p:nvPr/>
        </p:nvSpPr>
        <p:spPr bwMode="auto">
          <a:xfrm>
            <a:off x="2700338" y="3933825"/>
            <a:ext cx="146050" cy="1460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38" name="TextBox 22537"/>
          <p:cNvSpPr txBox="1">
            <a:spLocks noChangeArrowheads="1"/>
          </p:cNvSpPr>
          <p:nvPr/>
        </p:nvSpPr>
        <p:spPr bwMode="auto">
          <a:xfrm>
            <a:off x="4356100" y="2135188"/>
            <a:ext cx="38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ru-RU" sz="36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63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533853"/>
              </p:ext>
            </p:extLst>
          </p:nvPr>
        </p:nvGraphicFramePr>
        <p:xfrm>
          <a:off x="6624228" y="3127012"/>
          <a:ext cx="2125779" cy="7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Формула" r:id="rId7" imgW="533160" imgH="177480" progId="Equation.3">
                  <p:embed/>
                </p:oleObj>
              </mc:Choice>
              <mc:Fallback>
                <p:oleObj name="Формула" r:id="rId7" imgW="533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228" y="3127012"/>
                        <a:ext cx="2125779" cy="72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3" name="Straight Connector 22540"/>
          <p:cNvSpPr>
            <a:spLocks noChangeShapeType="1"/>
          </p:cNvSpPr>
          <p:nvPr/>
        </p:nvSpPr>
        <p:spPr bwMode="auto">
          <a:xfrm flipH="1">
            <a:off x="2771775" y="2492375"/>
            <a:ext cx="720725" cy="15128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6334" name="Straight Connector 22541"/>
          <p:cNvSpPr>
            <a:spLocks noChangeShapeType="1"/>
          </p:cNvSpPr>
          <p:nvPr/>
        </p:nvSpPr>
        <p:spPr bwMode="auto">
          <a:xfrm flipH="1">
            <a:off x="2124075" y="3860800"/>
            <a:ext cx="720725" cy="1512888"/>
          </a:xfrm>
          <a:prstGeom prst="line">
            <a:avLst/>
          </a:prstGeom>
          <a:noFill/>
          <a:ln w="571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6335" name="Straight Connector 22542"/>
          <p:cNvSpPr>
            <a:spLocks noChangeShapeType="1"/>
          </p:cNvSpPr>
          <p:nvPr/>
        </p:nvSpPr>
        <p:spPr bwMode="auto">
          <a:xfrm flipH="1">
            <a:off x="1403350" y="5345113"/>
            <a:ext cx="720725" cy="151288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6336" name="Straight Connector 22543"/>
          <p:cNvSpPr>
            <a:spLocks noChangeShapeType="1"/>
          </p:cNvSpPr>
          <p:nvPr/>
        </p:nvSpPr>
        <p:spPr bwMode="auto">
          <a:xfrm flipV="1">
            <a:off x="2051050" y="4149725"/>
            <a:ext cx="3025775" cy="792163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6337" name="Straight Connector 22544"/>
          <p:cNvSpPr>
            <a:spLocks noChangeShapeType="1"/>
          </p:cNvSpPr>
          <p:nvPr/>
        </p:nvSpPr>
        <p:spPr bwMode="auto">
          <a:xfrm flipV="1">
            <a:off x="3851275" y="2565400"/>
            <a:ext cx="1728788" cy="358775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46" name="TextBox 22545"/>
          <p:cNvSpPr txBox="1">
            <a:spLocks noChangeArrowheads="1"/>
          </p:cNvSpPr>
          <p:nvPr/>
        </p:nvSpPr>
        <p:spPr bwMode="auto">
          <a:xfrm>
            <a:off x="2771775" y="2420938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sz="36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7" name="TextBox 22546"/>
          <p:cNvSpPr txBox="1">
            <a:spLocks noChangeArrowheads="1"/>
          </p:cNvSpPr>
          <p:nvPr/>
        </p:nvSpPr>
        <p:spPr bwMode="auto">
          <a:xfrm>
            <a:off x="4284663" y="4221163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sz="36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634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81445"/>
              </p:ext>
            </p:extLst>
          </p:nvPr>
        </p:nvGraphicFramePr>
        <p:xfrm>
          <a:off x="6660232" y="4103688"/>
          <a:ext cx="18319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Формула" r:id="rId9" imgW="368280" imgH="152280" progId="Equation.3">
                  <p:embed/>
                </p:oleObj>
              </mc:Choice>
              <mc:Fallback>
                <p:oleObj name="Формула" r:id="rId9" imgW="3682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103688"/>
                        <a:ext cx="183197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57740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animBg="1"/>
      <p:bldP spid="56325" grpId="0" animBg="1"/>
      <p:bldP spid="22536" grpId="0"/>
      <p:bldP spid="22538" grpId="0"/>
      <p:bldP spid="56333" grpId="0" animBg="1"/>
      <p:bldP spid="56334" grpId="0" animBg="1"/>
      <p:bldP spid="56335" grpId="0" animBg="1"/>
      <p:bldP spid="56336" grpId="0" animBg="1"/>
      <p:bldP spid="56337" grpId="0" animBg="1"/>
      <p:bldP spid="22546" grpId="0"/>
      <p:bldP spid="225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3553"/>
          <p:cNvSpPr>
            <a:spLocks noChangeArrowheads="1"/>
          </p:cNvSpPr>
          <p:nvPr/>
        </p:nvSpPr>
        <p:spPr bwMode="auto">
          <a:xfrm>
            <a:off x="234930" y="1412776"/>
            <a:ext cx="6227763" cy="52292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7347" name="Rectangle 23554"/>
          <p:cNvSpPr>
            <a:spLocks noChangeArrowheads="1"/>
          </p:cNvSpPr>
          <p:nvPr/>
        </p:nvSpPr>
        <p:spPr bwMode="auto">
          <a:xfrm>
            <a:off x="6462693" y="1412776"/>
            <a:ext cx="2304677" cy="52292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56" name="Shape 23555"/>
          <p:cNvSpPr>
            <a:spLocks noGrp="1"/>
          </p:cNvSpPr>
          <p:nvPr>
            <p:ph type="title" idx="4294967295"/>
          </p:nvPr>
        </p:nvSpPr>
        <p:spPr>
          <a:xfrm>
            <a:off x="2354263" y="188913"/>
            <a:ext cx="6789737" cy="1143000"/>
          </a:xfrm>
          <a:ln/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2"/>
                </a:solidFill>
                <a:latin typeface="Corbel" pitchFamily="34" charset="0"/>
              </a:rPr>
              <a:t>Прочти чертеж</a:t>
            </a:r>
          </a:p>
        </p:txBody>
      </p:sp>
      <p:graphicFrame>
        <p:nvGraphicFramePr>
          <p:cNvPr id="57351" name="Object 11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24232524"/>
              </p:ext>
            </p:extLst>
          </p:nvPr>
        </p:nvGraphicFramePr>
        <p:xfrm>
          <a:off x="6462693" y="3067050"/>
          <a:ext cx="1998662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Формула" r:id="rId3" imgW="622080" imgH="203040" progId="Equation.3">
                  <p:embed/>
                </p:oleObj>
              </mc:Choice>
              <mc:Fallback>
                <p:oleObj name="Формула" r:id="rId3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693" y="3067050"/>
                        <a:ext cx="1998662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Parallelogram 23556"/>
          <p:cNvSpPr>
            <a:spLocks noChangeArrowheads="1"/>
          </p:cNvSpPr>
          <p:nvPr/>
        </p:nvSpPr>
        <p:spPr bwMode="auto">
          <a:xfrm>
            <a:off x="468313" y="2420938"/>
            <a:ext cx="5183187" cy="1944687"/>
          </a:xfrm>
          <a:prstGeom prst="parallelogram">
            <a:avLst>
              <a:gd name="adj" fmla="val 66633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1763713" y="5589588"/>
          <a:ext cx="8096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Формула" r:id="rId5" imgW="152280" imgH="139680" progId="Equation.3">
                  <p:embed/>
                </p:oleObj>
              </mc:Choice>
              <mc:Fallback>
                <p:oleObj name="Формула" r:id="rId5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589588"/>
                        <a:ext cx="8096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Shape 23574"/>
          <p:cNvSpPr>
            <a:spLocks/>
          </p:cNvSpPr>
          <p:nvPr/>
        </p:nvSpPr>
        <p:spPr bwMode="auto">
          <a:xfrm>
            <a:off x="468313" y="4365625"/>
            <a:ext cx="5327650" cy="1943100"/>
          </a:xfrm>
          <a:custGeom>
            <a:avLst/>
            <a:gdLst>
              <a:gd name="T0" fmla="*/ 0 w 3356"/>
              <a:gd name="T1" fmla="*/ 0 h 1224"/>
              <a:gd name="T2" fmla="*/ 816 w 3356"/>
              <a:gd name="T3" fmla="*/ 1224 h 1224"/>
              <a:gd name="T4" fmla="*/ 3356 w 3356"/>
              <a:gd name="T5" fmla="*/ 1224 h 1224"/>
              <a:gd name="T6" fmla="*/ 2449 w 3356"/>
              <a:gd name="T7" fmla="*/ 0 h 1224"/>
              <a:gd name="T8" fmla="*/ 0 60000 65536"/>
              <a:gd name="T9" fmla="*/ 0 60000 65536"/>
              <a:gd name="T10" fmla="*/ 0 60000 65536"/>
              <a:gd name="T11" fmla="*/ 0 60000 65536"/>
              <a:gd name="T12" fmla="*/ 0 w 3356"/>
              <a:gd name="T13" fmla="*/ 0 h 1224"/>
              <a:gd name="T14" fmla="*/ 0 w 3356"/>
              <a:gd name="T15" fmla="*/ 0 h 1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56" h="1224">
                <a:moveTo>
                  <a:pt x="0" y="0"/>
                </a:moveTo>
                <a:lnTo>
                  <a:pt x="816" y="1224"/>
                </a:lnTo>
                <a:lnTo>
                  <a:pt x="3356" y="1224"/>
                </a:lnTo>
                <a:lnTo>
                  <a:pt x="2449" y="0"/>
                </a:ln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57353" name="Object 24"/>
          <p:cNvGraphicFramePr>
            <a:graphicFrameLocks noChangeAspect="1"/>
          </p:cNvGraphicFramePr>
          <p:nvPr/>
        </p:nvGraphicFramePr>
        <p:xfrm>
          <a:off x="1692275" y="2492375"/>
          <a:ext cx="8096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Формула" r:id="rId7" imgW="152280" imgH="203040" progId="Equation.3">
                  <p:embed/>
                </p:oleObj>
              </mc:Choice>
              <mc:Fallback>
                <p:oleObj name="Формула" r:id="rId7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492375"/>
                        <a:ext cx="8096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Object 25"/>
          <p:cNvGraphicFramePr>
            <a:graphicFrameLocks noChangeAspect="1"/>
          </p:cNvGraphicFramePr>
          <p:nvPr/>
        </p:nvGraphicFramePr>
        <p:xfrm>
          <a:off x="3665538" y="3767138"/>
          <a:ext cx="6064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Формула" r:id="rId9" imgW="114120" imgH="139680" progId="Equation.3">
                  <p:embed/>
                </p:oleObj>
              </mc:Choice>
              <mc:Fallback>
                <p:oleObj name="Формула" r:id="rId9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3767138"/>
                        <a:ext cx="60642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6095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347" grpId="0" animBg="1"/>
      <p:bldP spid="57349" grpId="0" animBg="1"/>
      <p:bldP spid="573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403648" y="2420887"/>
            <a:ext cx="697338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dirty="0" smtClean="0"/>
              <a:t>Тема: Параллельность </a:t>
            </a:r>
            <a:endParaRPr lang="ru-RU" sz="4400" b="1" dirty="0"/>
          </a:p>
          <a:p>
            <a:r>
              <a:rPr lang="ru-RU" sz="4400" b="1" dirty="0"/>
              <a:t>прямой и плоскости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llelnost_pryamoy_i_ploskosti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parallelnost_pryamoy_i_ploskosti</Template>
  <TotalTime>364</TotalTime>
  <Words>325</Words>
  <Application>Microsoft Office PowerPoint</Application>
  <PresentationFormat>Экран (4:3)</PresentationFormat>
  <Paragraphs>102</Paragraphs>
  <Slides>21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parallelnost_pryamoy_i_ploskosti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Прочти чертеж</vt:lpstr>
      <vt:lpstr>Прочти чертеж</vt:lpstr>
      <vt:lpstr>Прочти чертеж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18</cp:revision>
  <dcterms:created xsi:type="dcterms:W3CDTF">2012-09-14T15:15:33Z</dcterms:created>
  <dcterms:modified xsi:type="dcterms:W3CDTF">2012-09-22T17:01:01Z</dcterms:modified>
</cp:coreProperties>
</file>