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708" r:id="rId3"/>
  </p:sldMasterIdLst>
  <p:sldIdLst>
    <p:sldId id="256" r:id="rId4"/>
    <p:sldId id="257" r:id="rId5"/>
    <p:sldId id="258" r:id="rId6"/>
    <p:sldId id="259" r:id="rId7"/>
    <p:sldId id="260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52" d="100"/>
          <a:sy n="52" d="100"/>
        </p:scale>
        <p:origin x="-6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243569-C84F-44B5-95C6-44B4CF48AE5C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2D34D6-2BF2-438A-BEC6-E434A836B5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5143512"/>
            <a:ext cx="6400800" cy="160020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Кусаева</a:t>
            </a:r>
            <a:r>
              <a:rPr lang="ru-RU" sz="2400" dirty="0" smtClean="0"/>
              <a:t> Л.П.</a:t>
            </a:r>
          </a:p>
          <a:p>
            <a:r>
              <a:rPr lang="ru-RU" sz="2400" dirty="0" smtClean="0"/>
              <a:t>учитель иностранного языка </a:t>
            </a:r>
            <a:r>
              <a:rPr lang="en-US" sz="2400" dirty="0" smtClean="0"/>
              <a:t>II</a:t>
            </a:r>
            <a:r>
              <a:rPr lang="ru-RU" sz="2400" dirty="0" smtClean="0"/>
              <a:t> квалификационной категории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28736"/>
            <a:ext cx="8229600" cy="1714512"/>
          </a:xfrm>
        </p:spPr>
        <p:txBody>
          <a:bodyPr>
            <a:noAutofit/>
          </a:bodyPr>
          <a:lstStyle/>
          <a:p>
            <a:r>
              <a:rPr lang="ru-RU" sz="3800" dirty="0" smtClean="0"/>
              <a:t>Второй иностранный язык как основа межкультурной компетенции учащегося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072198" y="214290"/>
            <a:ext cx="2928958" cy="40005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42852"/>
            <a:ext cx="4214842" cy="31432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Admin\Рабочий стол\смайлы\бранд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4012979" cy="29820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285852" y="3714752"/>
            <a:ext cx="392909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4071942"/>
            <a:ext cx="4286280" cy="2286016"/>
          </a:xfrm>
        </p:spPr>
        <p:txBody>
          <a:bodyPr>
            <a:normAutofit/>
          </a:bodyPr>
          <a:lstStyle/>
          <a:p>
            <a:r>
              <a:rPr lang="en-US" dirty="0" smtClean="0"/>
              <a:t>Deutsch ? </a:t>
            </a:r>
            <a:br>
              <a:rPr lang="en-US" dirty="0" smtClean="0"/>
            </a:br>
            <a:r>
              <a:rPr lang="fr-FR" dirty="0" smtClean="0"/>
              <a:t>  </a:t>
            </a:r>
            <a:br>
              <a:rPr lang="fr-FR" dirty="0" smtClean="0"/>
            </a:br>
            <a:r>
              <a:rPr lang="fr-FR" i="1" dirty="0" smtClean="0"/>
              <a:t>le français </a:t>
            </a:r>
            <a:r>
              <a:rPr lang="fr-FR" dirty="0" smtClean="0"/>
              <a:t>?</a:t>
            </a:r>
            <a:endParaRPr lang="ru-RU" dirty="0"/>
          </a:p>
        </p:txBody>
      </p:sp>
      <p:pic>
        <p:nvPicPr>
          <p:cNvPr id="4" name="Содержимое 3" descr="дети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3786190"/>
            <a:ext cx="3810000" cy="2857500"/>
          </a:xfrm>
        </p:spPr>
      </p:pic>
      <p:pic>
        <p:nvPicPr>
          <p:cNvPr id="1027" name="Picture 3" descr="C:\Documents and Settings\Admin\Рабочий стол\смайлы\эйфел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85728"/>
            <a:ext cx="2540016" cy="3810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Немецкое качество очень ценится в России</a:t>
            </a:r>
            <a:endParaRPr lang="ru-RU" sz="48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180px-Toffifee_manekinek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000108"/>
            <a:ext cx="2286000" cy="2527300"/>
          </a:xfrm>
        </p:spPr>
      </p:pic>
      <p:pic>
        <p:nvPicPr>
          <p:cNvPr id="5" name="Рисунок 4" descr="199px-Nivea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1571612"/>
            <a:ext cx="1895475" cy="514350"/>
          </a:xfrm>
          <a:prstGeom prst="rect">
            <a:avLst/>
          </a:prstGeom>
        </p:spPr>
      </p:pic>
      <p:pic>
        <p:nvPicPr>
          <p:cNvPr id="6" name="Рисунок 5" descr="200px-Adidas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72330" y="928670"/>
            <a:ext cx="1905000" cy="1266825"/>
          </a:xfrm>
          <a:prstGeom prst="rect">
            <a:avLst/>
          </a:prstGeom>
        </p:spPr>
      </p:pic>
      <p:pic>
        <p:nvPicPr>
          <p:cNvPr id="7" name="Рисунок 6" descr="200px-Agfa_logo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4214818"/>
            <a:ext cx="3025596" cy="771527"/>
          </a:xfrm>
          <a:prstGeom prst="rect">
            <a:avLst/>
          </a:prstGeom>
        </p:spPr>
      </p:pic>
      <p:pic>
        <p:nvPicPr>
          <p:cNvPr id="8" name="Рисунок 7" descr="200px-Henkel-Logo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14942" y="2285992"/>
            <a:ext cx="1905000" cy="1076325"/>
          </a:xfrm>
          <a:prstGeom prst="rect">
            <a:avLst/>
          </a:prstGeom>
        </p:spPr>
      </p:pic>
      <p:pic>
        <p:nvPicPr>
          <p:cNvPr id="9" name="Рисунок 8" descr="bmw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2357430"/>
            <a:ext cx="1982220" cy="2000240"/>
          </a:xfrm>
          <a:prstGeom prst="rect">
            <a:avLst/>
          </a:prstGeom>
        </p:spPr>
      </p:pic>
      <p:pic>
        <p:nvPicPr>
          <p:cNvPr id="10" name="Рисунок 9" descr="audi_new-logo_0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43306" y="4500570"/>
            <a:ext cx="3605784" cy="2118360"/>
          </a:xfrm>
          <a:prstGeom prst="rect">
            <a:avLst/>
          </a:prstGeom>
        </p:spPr>
      </p:pic>
      <p:pic>
        <p:nvPicPr>
          <p:cNvPr id="11" name="Рисунок 10" descr="Haribologo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00958" y="4714884"/>
            <a:ext cx="1419225" cy="419100"/>
          </a:xfrm>
          <a:prstGeom prst="rect">
            <a:avLst/>
          </a:prstGeom>
        </p:spPr>
      </p:pic>
      <p:pic>
        <p:nvPicPr>
          <p:cNvPr id="12" name="Рисунок 11" descr="puma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2844" y="5357826"/>
            <a:ext cx="3426633" cy="1105089"/>
          </a:xfrm>
          <a:prstGeom prst="rect">
            <a:avLst/>
          </a:prstGeom>
        </p:spPr>
      </p:pic>
      <p:pic>
        <p:nvPicPr>
          <p:cNvPr id="13" name="Рисунок 12" descr="VW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215206" y="2571744"/>
            <a:ext cx="1585914" cy="1585914"/>
          </a:xfrm>
          <a:prstGeom prst="rect">
            <a:avLst/>
          </a:prstGeom>
        </p:spPr>
      </p:pic>
      <p:pic>
        <p:nvPicPr>
          <p:cNvPr id="14" name="Рисунок 13" descr="mercedes benz.jpe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358082" y="5357826"/>
            <a:ext cx="1615259" cy="117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Специфичность </a:t>
            </a:r>
            <a:r>
              <a:rPr lang="ru-RU" dirty="0" smtClean="0">
                <a:solidFill>
                  <a:srgbClr val="C00000"/>
                </a:solidFill>
              </a:rPr>
              <a:t>условий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обучения ИЯ²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* наличие трёх контактирующих в процессе обучения языков     (</a:t>
            </a:r>
            <a:r>
              <a:rPr lang="ru-RU" sz="3900" b="1" dirty="0" smtClean="0"/>
              <a:t>родной язык – ИЯ¹ - ИЯ²</a:t>
            </a:r>
            <a:r>
              <a:rPr lang="ru-RU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* наличие опыта в изучении неродного языка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* привлечение ассоциаций из родного и ИЯ¹, сравнение семантических нюансов, поиск лексических эквивалентов, перевод на родной и ИЯ¹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Цель обучения ИЯ²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429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- </a:t>
            </a:r>
            <a:r>
              <a:rPr lang="ru-RU" sz="4000" dirty="0" smtClean="0"/>
              <a:t>формирование у учащегося способности, готовности и желания участвовать в </a:t>
            </a:r>
            <a:r>
              <a:rPr lang="ru-RU" sz="4000" u="sng" dirty="0" smtClean="0"/>
              <a:t>межкультурной</a:t>
            </a:r>
            <a:r>
              <a:rPr lang="ru-RU" sz="4000" dirty="0" smtClean="0"/>
              <a:t> коммуникации и самосовершенствоваться в </a:t>
            </a:r>
            <a:r>
              <a:rPr lang="ru-RU" sz="4000" dirty="0" err="1" smtClean="0"/>
              <a:t>овладеваемой</a:t>
            </a:r>
            <a:r>
              <a:rPr lang="ru-RU" sz="4000" dirty="0" smtClean="0"/>
              <a:t> им коммуникативной деятельности</a:t>
            </a:r>
            <a:endParaRPr lang="ru-RU" sz="4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428992" y="5643578"/>
            <a:ext cx="1714512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Как это происходит?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Представление о новой стране, стиле, образе жизни</a:t>
            </a:r>
            <a:r>
              <a:rPr lang="ru-RU" sz="4000" dirty="0" smtClean="0"/>
              <a:t>               </a:t>
            </a:r>
            <a:r>
              <a:rPr lang="ru-RU" sz="4000" i="1" dirty="0" smtClean="0"/>
              <a:t>общность и различие разных национальных культур</a:t>
            </a:r>
            <a:r>
              <a:rPr lang="ru-RU" sz="4000" dirty="0" smtClean="0"/>
              <a:t>             </a:t>
            </a:r>
            <a:r>
              <a:rPr lang="ru-RU" sz="4000" i="1" dirty="0" smtClean="0"/>
              <a:t>рефлексия собственных культурных ценностей при  критическом положительном отношении к культуре немецкоязычного народа</a:t>
            </a:r>
            <a:br>
              <a:rPr lang="ru-RU" sz="4000" i="1" dirty="0" smtClean="0"/>
            </a:br>
            <a:r>
              <a:rPr lang="ru-RU" sz="4000" i="1" dirty="0" smtClean="0"/>
              <a:t>            обогащение картины мира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84517"/>
            <a:ext cx="57128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5214942" y="1428736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715008" y="2643182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71472" y="5715016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Изучение немецкого языка как ИЯ² способствует развитию у учащихся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312" cy="504351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sz="2800" dirty="0"/>
              <a:t>т</a:t>
            </a:r>
            <a:r>
              <a:rPr lang="ru-RU" sz="2800" dirty="0" smtClean="0"/>
              <a:t>олерантности к другому образу жизни, мыслей, к иной позиции партнёра по общению;</a:t>
            </a:r>
          </a:p>
          <a:p>
            <a:pPr>
              <a:buFont typeface="Arial" charset="0"/>
              <a:buChar char="•"/>
            </a:pPr>
            <a:r>
              <a:rPr lang="ru-RU" sz="2800" dirty="0"/>
              <a:t>у</a:t>
            </a:r>
            <a:r>
              <a:rPr lang="ru-RU" sz="2800" dirty="0" smtClean="0"/>
              <a:t>мения и желания видеть и понимать различие и общность в родной культуре и культурах стран ИЯ¹ и ИЯ²;</a:t>
            </a:r>
          </a:p>
          <a:p>
            <a:pPr>
              <a:buFont typeface="Arial" charset="0"/>
              <a:buChar char="•"/>
            </a:pPr>
            <a:r>
              <a:rPr lang="ru-RU" sz="2800" dirty="0" smtClean="0"/>
              <a:t>понять ещё одну – иную – картину мира и обогатить за счёт этого свою собственную систему мировосприятия;</a:t>
            </a:r>
          </a:p>
          <a:p>
            <a:pPr>
              <a:buFont typeface="Arial" charset="0"/>
              <a:buChar char="•"/>
            </a:pPr>
            <a:r>
              <a:rPr lang="ru-RU" sz="2800" dirty="0"/>
              <a:t>л</a:t>
            </a:r>
            <a:r>
              <a:rPr lang="ru-RU" sz="2800" dirty="0" smtClean="0"/>
              <a:t>ичностных качеств: самостоятельности, активности, способности к словотворчеству.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Вывод: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Изучение второго иностранного языка является основой межкультурной компетенции учащегося.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</TotalTime>
  <Words>180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Справедливость</vt:lpstr>
      <vt:lpstr>Тема Office</vt:lpstr>
      <vt:lpstr>Официальная</vt:lpstr>
      <vt:lpstr>Второй иностранный язык как основа межкультурной компетенции учащегося</vt:lpstr>
      <vt:lpstr>Deutsch ?     le français ?</vt:lpstr>
      <vt:lpstr>Немецкое качество очень ценится в России</vt:lpstr>
      <vt:lpstr>Специфичность условий  обучения ИЯ²</vt:lpstr>
      <vt:lpstr>Цель обучения ИЯ²</vt:lpstr>
      <vt:lpstr> Как это происходит? Представление о новой стране, стиле, образе жизни               общность и различие разных национальных культур             рефлексия собственных культурных ценностей при  критическом положительном отношении к культуре немецкоязычного народа             обогащение картины мира</vt:lpstr>
      <vt:lpstr>Изучение немецкого языка как ИЯ² способствует развитию у учащихся</vt:lpstr>
      <vt:lpstr>Вывод: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Второй иностранный язык как основа межкультурной компетенции учащегося</dc:title>
  <dc:creator>User</dc:creator>
  <cp:lastModifiedBy>Долганова</cp:lastModifiedBy>
  <cp:revision>15</cp:revision>
  <dcterms:created xsi:type="dcterms:W3CDTF">2010-05-23T19:57:05Z</dcterms:created>
  <dcterms:modified xsi:type="dcterms:W3CDTF">2010-05-26T10:07:02Z</dcterms:modified>
</cp:coreProperties>
</file>