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4" r:id="rId4"/>
    <p:sldId id="265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DD3D-D0C5-455E-8299-0218074A45B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87C2-D721-45DB-AF9B-6AC213879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DD3D-D0C5-455E-8299-0218074A45B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87C2-D721-45DB-AF9B-6AC213879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DD3D-D0C5-455E-8299-0218074A45B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87C2-D721-45DB-AF9B-6AC213879A7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DD3D-D0C5-455E-8299-0218074A45B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87C2-D721-45DB-AF9B-6AC213879A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DD3D-D0C5-455E-8299-0218074A45B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87C2-D721-45DB-AF9B-6AC213879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DD3D-D0C5-455E-8299-0218074A45B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87C2-D721-45DB-AF9B-6AC213879A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DD3D-D0C5-455E-8299-0218074A45B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87C2-D721-45DB-AF9B-6AC213879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DD3D-D0C5-455E-8299-0218074A45B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87C2-D721-45DB-AF9B-6AC213879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DD3D-D0C5-455E-8299-0218074A45B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87C2-D721-45DB-AF9B-6AC213879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DD3D-D0C5-455E-8299-0218074A45B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87C2-D721-45DB-AF9B-6AC213879A7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DD3D-D0C5-455E-8299-0218074A45B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87C2-D721-45DB-AF9B-6AC213879A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171DD3D-D0C5-455E-8299-0218074A45BD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AC787C2-D721-45DB-AF9B-6AC213879A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C%D0%B5%D0%BD%D0%B5%D0%BC%D1%85%D0%B5%D1%82_I" TargetMode="External"/><Relationship Id="rId2" Type="http://schemas.openxmlformats.org/officeDocument/2006/relationships/hyperlink" Target="http://ru.wikipedia.org/wiki/XXIII_%D0%B2%D0%B5%D0%BA_%D0%B4%D0%BE_%D0%BD._%D1%8D.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5%D0%BE%D1%80%D0%B5%D0%BC%D0%B0" TargetMode="External"/><Relationship Id="rId2" Type="http://schemas.openxmlformats.org/officeDocument/2006/relationships/hyperlink" Target="http://ru.wikipedia.org/wiki/%D0%92%D0%B0%D1%80%D0%B4%D0%B5%D0%BD,_%D0%91%D0%B0%D1%80%D1%82%D0%B5%D0%BB%D1%8C_%D0%9B%D0%B5%D0%B5%D0%BD%D0%B4%D0%B5%D1%80%D1%82_%D0%B2%D0%B0%D0%BD_%D0%B4%D0%B5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XVIII_%D0%B2%D0%B5%D0%BA_%D0%B4%D0%BE_%D0%BD._%D1%8D.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89617" y="1700808"/>
            <a:ext cx="5956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Теорема Пифагора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 descr="Доказательство теоремы Пифагор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80928"/>
            <a:ext cx="3008362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2825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«Метод </a:t>
            </a:r>
            <a:r>
              <a:rPr lang="ru-RU" b="1" dirty="0" err="1">
                <a:solidFill>
                  <a:schemeClr val="tx1"/>
                </a:solidFill>
              </a:rPr>
              <a:t>Гарфилда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Объект 3" descr="Доказательство теоремы Пифагор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832"/>
            <a:ext cx="5256584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2957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196752"/>
            <a:ext cx="7408333" cy="482453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Примеры Пифагоровых троек: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(</a:t>
            </a:r>
            <a:r>
              <a:rPr lang="ru-RU" sz="3600" b="1" dirty="0">
                <a:solidFill>
                  <a:schemeClr val="tx1"/>
                </a:solidFill>
              </a:rPr>
              <a:t>3, 4, 5), (6, 8, 10), (5, 12, 13), (9, 12, 15), (8, 15, 17), (12, 16, 20), (15, 20, 25), (7, 24, 25), (10, 24, 26), (20, 21, 29), (18, 24, 30), (10, 30, 34), (21, 28, 35), (12, 35, 37), (15, 36, 39), (24, 32, 40), (9, 40, 41), (27, 35, 45), (14, 48, 50), (30, 40, 50) и </a:t>
            </a:r>
            <a:r>
              <a:rPr lang="ru-RU" sz="3600" b="1" dirty="0" err="1">
                <a:solidFill>
                  <a:schemeClr val="tx1"/>
                </a:solidFill>
              </a:rPr>
              <a:t>т.д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56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899592" y="2348880"/>
                <a:ext cx="7408333" cy="345069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b="1" dirty="0" smtClean="0">
                    <a:solidFill>
                      <a:schemeClr val="tx1"/>
                    </a:solidFill>
                  </a:rPr>
                  <a:t>a=2kmn, m&gt;n</a:t>
                </a:r>
              </a:p>
              <a:p>
                <a:pPr marL="0" indent="0">
                  <a:buNone/>
                </a:pPr>
                <a:r>
                  <a:rPr lang="en-US" sz="5400" b="1" dirty="0" smtClean="0">
                    <a:solidFill>
                      <a:schemeClr val="tx1"/>
                    </a:solidFill>
                  </a:rPr>
                  <a:t>b=k(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5400" b="1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5400" b="1" dirty="0" smtClean="0">
                    <a:solidFill>
                      <a:schemeClr val="tx1"/>
                    </a:solidFill>
                  </a:rPr>
                  <a:t>C=k(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e>
                      <m:sup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sz="5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e>
                      <m:sup>
                        <m:r>
                          <a:rPr lang="en-US" sz="5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5400" b="1" dirty="0" smtClean="0">
                    <a:solidFill>
                      <a:schemeClr val="tx1"/>
                    </a:solidFill>
                  </a:rPr>
                  <a:t>)</a:t>
                </a:r>
                <a:endParaRPr lang="ru-RU" sz="5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592" y="2348880"/>
                <a:ext cx="7408333" cy="3450696"/>
              </a:xfrm>
              <a:blipFill rotWithShape="1">
                <a:blip r:embed="rId2"/>
                <a:stretch>
                  <a:fillRect l="-4444" t="-4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Формулы для вычисления Пифагоровых троек: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5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1844824"/>
                <a:ext cx="7408333" cy="345069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b="1" dirty="0" smtClean="0"/>
                  <a:t>Квадрат гипотенузы прямоугольного треугольника равен сумме квадратов его катетов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ru-RU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4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4000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1844824"/>
                <a:ext cx="7408333" cy="3450696"/>
              </a:xfrm>
              <a:blipFill rotWithShape="1">
                <a:blip r:embed="rId2"/>
                <a:stretch>
                  <a:fillRect l="-1317" t="-14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Теорема Пифагора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2411760" y="3429000"/>
            <a:ext cx="2736304" cy="244827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79712" y="4221088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270655" y="5811560"/>
            <a:ext cx="49885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b</a:t>
            </a:r>
            <a:endParaRPr lang="ru-RU" sz="4400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4005064"/>
            <a:ext cx="858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</a:t>
            </a:r>
            <a:endParaRPr lang="ru-RU" sz="48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411760" y="5445224"/>
            <a:ext cx="4320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843808" y="5445224"/>
            <a:ext cx="0" cy="432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453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1556792"/>
            <a:ext cx="698477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 err="1" smtClean="0">
                <a:solidFill>
                  <a:srgbClr val="FF0000"/>
                </a:solidFill>
              </a:rPr>
              <a:t>Мориц</a:t>
            </a:r>
            <a:r>
              <a:rPr lang="ru-RU" sz="2800" b="1" u="sng" dirty="0" smtClean="0">
                <a:solidFill>
                  <a:srgbClr val="FF0000"/>
                </a:solidFill>
              </a:rPr>
              <a:t> Кантор </a:t>
            </a:r>
            <a:r>
              <a:rPr lang="ru-RU" sz="2800" b="1" dirty="0" smtClean="0">
                <a:solidFill>
                  <a:schemeClr val="tx1"/>
                </a:solidFill>
              </a:rPr>
              <a:t>(крупнейший </a:t>
            </a:r>
            <a:r>
              <a:rPr lang="ru-RU" sz="2800" b="1" dirty="0">
                <a:solidFill>
                  <a:schemeClr val="tx1"/>
                </a:solidFill>
              </a:rPr>
              <a:t>немецкий историк математики) считает, что равенство 3 ² + 4 ² = 5² было известно уже египтянам ещё около </a:t>
            </a:r>
            <a:r>
              <a:rPr lang="ru-RU" sz="2800" b="1" u="sng" dirty="0">
                <a:solidFill>
                  <a:srgbClr val="FF0000"/>
                </a:solidFill>
                <a:hlinkClick r:id="rId2" tooltip="XXIII век до н. э."/>
              </a:rPr>
              <a:t>2300 г. до н. э</a:t>
            </a:r>
            <a:r>
              <a:rPr lang="ru-RU" sz="2800" b="1" u="sng" dirty="0" smtClean="0">
                <a:solidFill>
                  <a:srgbClr val="FF0000"/>
                </a:solidFill>
                <a:hlinkClick r:id="rId2" tooltip="XXIII век до н. э."/>
              </a:rPr>
              <a:t>.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во времена царя </a:t>
            </a:r>
            <a:r>
              <a:rPr lang="ru-RU" sz="2800" b="1" u="sng" dirty="0" err="1">
                <a:solidFill>
                  <a:schemeClr val="tx1"/>
                </a:solidFill>
                <a:hlinkClick r:id="rId3" tooltip="Аменемхет I"/>
              </a:rPr>
              <a:t>Аменемхета</a:t>
            </a:r>
            <a:r>
              <a:rPr lang="ru-RU" sz="2800" b="1" u="sng" dirty="0">
                <a:solidFill>
                  <a:schemeClr val="tx1"/>
                </a:solidFill>
                <a:hlinkClick r:id="rId3" tooltip="Аменемхет I"/>
              </a:rPr>
              <a:t> </a:t>
            </a:r>
            <a:r>
              <a:rPr lang="ru-RU" sz="2800" b="1" u="sng" dirty="0" smtClean="0">
                <a:solidFill>
                  <a:schemeClr val="tx1"/>
                </a:solidFill>
                <a:hlinkClick r:id="rId3" tooltip="Аменемхет I"/>
              </a:rPr>
              <a:t>I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(согласно папирусу Берлинского </a:t>
            </a:r>
            <a:r>
              <a:rPr lang="ru-RU" sz="2800" b="1" dirty="0">
                <a:solidFill>
                  <a:schemeClr val="tx1"/>
                </a:solidFill>
              </a:rPr>
              <a:t>музея). По мнению Кантора, </a:t>
            </a:r>
            <a:r>
              <a:rPr lang="ru-RU" sz="2800" b="1" dirty="0" err="1">
                <a:solidFill>
                  <a:schemeClr val="tx1"/>
                </a:solidFill>
              </a:rPr>
              <a:t>гарпедонапты</a:t>
            </a:r>
            <a:r>
              <a:rPr lang="ru-RU" sz="2800" b="1" dirty="0">
                <a:solidFill>
                  <a:schemeClr val="tx1"/>
                </a:solidFill>
              </a:rPr>
              <a:t>, или «</a:t>
            </a:r>
            <a:r>
              <a:rPr lang="ru-RU" sz="2800" b="1" dirty="0" err="1">
                <a:solidFill>
                  <a:schemeClr val="tx1"/>
                </a:solidFill>
              </a:rPr>
              <a:t>натягиватели</a:t>
            </a:r>
            <a:r>
              <a:rPr lang="ru-RU" sz="2800" b="1" dirty="0">
                <a:solidFill>
                  <a:schemeClr val="tx1"/>
                </a:solidFill>
              </a:rPr>
              <a:t> верёвок», строили прямые углы при помощи прямоугольных треугольников со сторонами 3, 4 и 5.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История теоремы Пифагора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7913409" y="2893586"/>
            <a:ext cx="936104" cy="115212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578521" y="3146484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165437" y="3933056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424428" y="2924944"/>
            <a:ext cx="324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66918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348880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ru-RU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hlinkClick r:id="rId2" tooltip="Варден, Бартель Леендерт ван дер"/>
              </a:rPr>
              <a:t>Ван-дер-</a:t>
            </a:r>
            <a:r>
              <a:rPr lang="ru-RU" sz="3600" b="1" u="sng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2" tooltip="Варден, Бартель Леендерт ван дер"/>
              </a:rPr>
              <a:t>Варден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(голландский математик) сделал вывод о большой вероятности того, что </a:t>
            </a:r>
            <a:r>
              <a:rPr lang="ru-RU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hlinkClick r:id="rId3" tooltip="Теорема"/>
              </a:rPr>
              <a:t>теорема</a:t>
            </a:r>
            <a:r>
              <a:rPr lang="ru-RU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о квадрате гипотенузы была известна в Вавилоне уже около </a:t>
            </a:r>
            <a:r>
              <a:rPr lang="ru-RU" sz="3600" b="1" u="sng" dirty="0">
                <a:solidFill>
                  <a:schemeClr val="tx1">
                    <a:lumMod val="75000"/>
                    <a:lumOff val="25000"/>
                  </a:schemeClr>
                </a:solidFill>
                <a:hlinkClick r:id="rId4" tooltip="XVIII век до н. э."/>
              </a:rPr>
              <a:t>XVIII века до н. э.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19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«Принадлежит ли эта формула лично перу Пифагора…, но мы можем уверенно считать, что она принадлежит древнейшему периоду пифагорейской математики</a:t>
            </a:r>
            <a:r>
              <a:rPr lang="ru-RU" sz="3600" b="1" dirty="0" smtClean="0">
                <a:solidFill>
                  <a:schemeClr val="tx1"/>
                </a:solidFill>
              </a:rPr>
              <a:t>».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Сегодня существует около 367 разнообразных доказательств этой теоремы.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57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tx1"/>
                </a:solidFill>
              </a:rPr>
              <a:t>В древнекитайской книге </a:t>
            </a:r>
            <a:r>
              <a:rPr lang="ru-RU" sz="2700" b="1" dirty="0" smtClean="0">
                <a:solidFill>
                  <a:srgbClr val="FF0000"/>
                </a:solidFill>
              </a:rPr>
              <a:t>Чу-пей </a:t>
            </a:r>
            <a:r>
              <a:rPr lang="ru-RU" sz="2700" b="1" dirty="0" smtClean="0">
                <a:solidFill>
                  <a:schemeClr val="tx1"/>
                </a:solidFill>
              </a:rPr>
              <a:t>говорится </a:t>
            </a:r>
            <a:r>
              <a:rPr lang="ru-RU" sz="2700" b="1" dirty="0">
                <a:solidFill>
                  <a:schemeClr val="tx1"/>
                </a:solidFill>
              </a:rPr>
              <a:t>о </a:t>
            </a:r>
            <a:r>
              <a:rPr lang="ru-RU" sz="2700" b="1" dirty="0" err="1">
                <a:solidFill>
                  <a:schemeClr val="tx1"/>
                </a:solidFill>
              </a:rPr>
              <a:t>пифагоровом</a:t>
            </a:r>
            <a:r>
              <a:rPr lang="ru-RU" sz="2700" b="1" dirty="0">
                <a:solidFill>
                  <a:schemeClr val="tx1"/>
                </a:solidFill>
              </a:rPr>
              <a:t> треугольнике со сторонами 3, 4 и 5. В этой же книге предложен рисунок, который совпадает с одним из чертежей индусской геометрии </a:t>
            </a:r>
            <a:r>
              <a:rPr lang="ru-RU" sz="2700" b="1" dirty="0" err="1">
                <a:solidFill>
                  <a:schemeClr val="tx1"/>
                </a:solidFill>
              </a:rPr>
              <a:t>Басхары</a:t>
            </a:r>
            <a:r>
              <a:rPr lang="ru-RU" sz="2700" b="1" dirty="0">
                <a:solidFill>
                  <a:schemeClr val="tx1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Доказательство теоремы Пифагора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1" r="17026" b="35788"/>
          <a:stretch/>
        </p:blipFill>
        <p:spPr bwMode="auto">
          <a:xfrm>
            <a:off x="755576" y="2348880"/>
            <a:ext cx="7704856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102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«Квадрат</a:t>
            </a:r>
            <a:r>
              <a:rPr lang="ru-RU" sz="2800" b="1" i="1" dirty="0">
                <a:solidFill>
                  <a:schemeClr val="tx1"/>
                </a:solidFill>
              </a:rPr>
              <a:t>, построенный на гипотенузе прямоугольного треугольника, равновелик сумме квадратов, построенных на его катетах»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4" name="Объект 3" descr="Доказательство теоремы Пифагор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3960440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259632" y="5661248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/>
              <a:t>«Пифагоровы штаны во все стороны равны</a:t>
            </a:r>
            <a:r>
              <a:rPr lang="ru-RU" sz="2800" b="1" i="1" dirty="0" smtClean="0"/>
              <a:t>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1798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Само же древнеиндийское доказательство описано в XII веке в трактате «Венец знания» 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4" name="Объект 3" descr="Доказательство теоремы Пифагор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864"/>
            <a:ext cx="4176464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016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tx1"/>
                </a:solidFill>
              </a:rPr>
              <a:t>Это любопытное древнекитайское доказательство получило название «Стул невесты» - из-за похожей на стул фигуры, которая получается в результате всех построений: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Доказательство теоремы Пифагора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4104456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158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</TotalTime>
  <Words>398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Теорема Пифагора</vt:lpstr>
      <vt:lpstr>История теоремы Пифагора</vt:lpstr>
      <vt:lpstr>Презентация PowerPoint</vt:lpstr>
      <vt:lpstr>Презентация PowerPoint</vt:lpstr>
      <vt:lpstr>В древнекитайской книге Чу-пей говорится о пифагоровом треугольнике со сторонами 3, 4 и 5. В этой же книге предложен рисунок, который совпадает с одним из чертежей индусской геометрии Басхары. </vt:lpstr>
      <vt:lpstr>«Квадрат, построенный на гипотенузе прямоугольного треугольника, равновелик сумме квадратов, построенных на его катетах» </vt:lpstr>
      <vt:lpstr>Само же древнеиндийское доказательство описано в XII веке в трактате «Венец знания» </vt:lpstr>
      <vt:lpstr>Это любопытное древнекитайское доказательство получило название «Стул невесты» - из-за похожей на стул фигуры, которая получается в результате всех построений: </vt:lpstr>
      <vt:lpstr>«Метод Гарфилда»</vt:lpstr>
      <vt:lpstr>Презентация PowerPoint</vt:lpstr>
      <vt:lpstr>Формулы для вычисления Пифагоровых троек: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5</cp:revision>
  <dcterms:created xsi:type="dcterms:W3CDTF">2013-12-11T15:37:35Z</dcterms:created>
  <dcterms:modified xsi:type="dcterms:W3CDTF">2013-12-11T18:50:03Z</dcterms:modified>
</cp:coreProperties>
</file>