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72" r:id="rId2"/>
    <p:sldId id="284" r:id="rId3"/>
    <p:sldId id="282" r:id="rId4"/>
    <p:sldId id="283" r:id="rId5"/>
    <p:sldId id="281" r:id="rId6"/>
    <p:sldId id="273" r:id="rId7"/>
    <p:sldId id="274" r:id="rId8"/>
    <p:sldId id="275" r:id="rId9"/>
    <p:sldId id="258" r:id="rId10"/>
    <p:sldId id="266" r:id="rId11"/>
    <p:sldId id="276" r:id="rId12"/>
    <p:sldId id="277" r:id="rId13"/>
    <p:sldId id="278" r:id="rId14"/>
    <p:sldId id="279" r:id="rId15"/>
    <p:sldId id="285" r:id="rId16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00000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80C8F81-388C-418A-9A6C-B09284E04A13}" type="datetimeFigureOut">
              <a:rPr lang="ru-RU"/>
              <a:pPr>
                <a:defRPr/>
              </a:pPr>
              <a:t>26.05.2014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D609A0B-AAFB-4FB8-B99E-E20133D4F7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640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1A22F-C86A-46CC-A9A0-E689384AA2FD}" type="datetimeFigureOut">
              <a:rPr lang="ru-RU"/>
              <a:pPr>
                <a:defRPr/>
              </a:pPr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36940-26F8-4FCD-A6B5-16487E8D05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442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2D69A-DD59-46B1-B388-5185C4EC99FD}" type="datetimeFigureOut">
              <a:rPr lang="ru-RU"/>
              <a:pPr>
                <a:defRPr/>
              </a:pPr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5019C-F4BB-404A-82A5-84BD268232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266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8FF24-325D-4364-AE31-D87BCC5B46C1}" type="datetimeFigureOut">
              <a:rPr lang="ru-RU"/>
              <a:pPr>
                <a:defRPr/>
              </a:pPr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44C68-6C42-42B1-BFF3-8B2FC476ED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337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7D205-1E69-4832-9D48-F9208A9A7008}" type="datetimeFigureOut">
              <a:rPr lang="ru-RU"/>
              <a:pPr>
                <a:defRPr/>
              </a:pPr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E9133-EC83-41E5-ADD2-D1D5A3BB5C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275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2B961-08F0-4A16-940D-4E2131F4B8E0}" type="datetimeFigureOut">
              <a:rPr lang="ru-RU"/>
              <a:pPr>
                <a:defRPr/>
              </a:pPr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B1C82-DA9C-4865-9DCB-7B5E30E0E4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986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00B82-285E-4958-AFD6-4F3F91FE175E}" type="datetimeFigureOut">
              <a:rPr lang="ru-RU"/>
              <a:pPr>
                <a:defRPr/>
              </a:pPr>
              <a:t>26.05.2014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CD9C5-448D-4AFF-8027-46CED18234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40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6FC2B-589C-47A4-B684-CE81572620F6}" type="datetimeFigureOut">
              <a:rPr lang="ru-RU"/>
              <a:pPr>
                <a:defRPr/>
              </a:pPr>
              <a:t>26.05.2014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9CCCA-BDD5-439A-99B1-E752B69BA0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386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24E07-49E5-4561-AFCE-DFBB5D10949F}" type="datetimeFigureOut">
              <a:rPr lang="ru-RU"/>
              <a:pPr>
                <a:defRPr/>
              </a:pPr>
              <a:t>26.05.2014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0271F-8354-4C86-9D4E-507BADBD2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667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B8DE3-3FC3-4B51-9285-976C0BE1AB46}" type="datetimeFigureOut">
              <a:rPr lang="ru-RU"/>
              <a:pPr>
                <a:defRPr/>
              </a:pPr>
              <a:t>26.05.2014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7D97B-1596-4FBE-B143-B358B596E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841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BF4AE-536E-4866-B755-082950998BF2}" type="datetimeFigureOut">
              <a:rPr lang="ru-RU"/>
              <a:pPr>
                <a:defRPr/>
              </a:pPr>
              <a:t>26.05.2014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FC459-765C-4F36-B87C-236BB9BE75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373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9F36F-7C7F-4A94-A3F3-41180AB178D6}" type="datetimeFigureOut">
              <a:rPr lang="ru-RU"/>
              <a:pPr>
                <a:defRPr/>
              </a:pPr>
              <a:t>26.05.2014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AE6D1-B971-489A-A989-088D4D8785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64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B8F209-C70E-42C2-96B1-8AE59A131751}" type="datetimeFigureOut">
              <a:rPr lang="ru-RU"/>
              <a:pPr>
                <a:defRPr/>
              </a:pPr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E760F3-7F4F-4EAA-95EC-760090C580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ocuments\Teachers\Филиппова А.В\2011-2012\Рисунок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9155113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Заголовок 3"/>
          <p:cNvSpPr>
            <a:spLocks noGrp="1"/>
          </p:cNvSpPr>
          <p:nvPr>
            <p:ph type="title"/>
          </p:nvPr>
        </p:nvSpPr>
        <p:spPr>
          <a:xfrm>
            <a:off x="539750" y="1268413"/>
            <a:ext cx="8229600" cy="403225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altLang="ru-RU" sz="6600" b="1" smtClean="0">
                <a:solidFill>
                  <a:srgbClr val="002060"/>
                </a:solidFill>
              </a:rPr>
              <a:t>Арифметические </a:t>
            </a:r>
            <a:r>
              <a:rPr lang="en-US" altLang="ru-RU" sz="6600" b="1" smtClean="0">
                <a:solidFill>
                  <a:srgbClr val="002060"/>
                </a:solidFill>
              </a:rPr>
              <a:t/>
            </a:r>
            <a:br>
              <a:rPr lang="en-US" altLang="ru-RU" sz="6600" b="1" smtClean="0">
                <a:solidFill>
                  <a:srgbClr val="002060"/>
                </a:solidFill>
              </a:rPr>
            </a:br>
            <a:r>
              <a:rPr lang="ru-RU" altLang="ru-RU" sz="6600" b="1" smtClean="0">
                <a:solidFill>
                  <a:srgbClr val="002060"/>
                </a:solidFill>
              </a:rPr>
              <a:t>операции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Documents\Teachers\Филиппова А.В\2011-2012\Рисунок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5400" b="1" smtClean="0">
                <a:solidFill>
                  <a:srgbClr val="002060"/>
                </a:solidFill>
              </a:rPr>
              <a:t>Операция </a:t>
            </a:r>
            <a:r>
              <a:rPr lang="en-US" altLang="ru-RU" sz="5400" b="1" smtClean="0">
                <a:solidFill>
                  <a:srgbClr val="002060"/>
                </a:solidFill>
              </a:rPr>
              <a:t>DIV</a:t>
            </a:r>
            <a:endParaRPr lang="ru-RU" altLang="ru-RU" sz="5400" b="1" smtClean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285875" y="1571625"/>
            <a:ext cx="26431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600"/>
              <a:t>120 DIV </a:t>
            </a:r>
            <a:r>
              <a:rPr lang="ru-RU" altLang="ru-RU" sz="3600"/>
              <a:t>10</a:t>
            </a:r>
          </a:p>
        </p:txBody>
      </p:sp>
      <p:sp>
        <p:nvSpPr>
          <p:cNvPr id="11" name="Стрелка вправо с вырезом 10"/>
          <p:cNvSpPr/>
          <p:nvPr/>
        </p:nvSpPr>
        <p:spPr>
          <a:xfrm>
            <a:off x="5357813" y="1643063"/>
            <a:ext cx="1285875" cy="50006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143750" y="1571625"/>
            <a:ext cx="13573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600"/>
              <a:t>12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285875" y="2500313"/>
            <a:ext cx="26431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600"/>
              <a:t>345</a:t>
            </a:r>
            <a:r>
              <a:rPr lang="en-US" altLang="ru-RU" sz="3600"/>
              <a:t> DIV </a:t>
            </a:r>
            <a:r>
              <a:rPr lang="ru-RU" altLang="ru-RU" sz="3600"/>
              <a:t>10</a:t>
            </a:r>
          </a:p>
        </p:txBody>
      </p:sp>
      <p:sp>
        <p:nvSpPr>
          <p:cNvPr id="17" name="Стрелка вправо с вырезом 16"/>
          <p:cNvSpPr/>
          <p:nvPr/>
        </p:nvSpPr>
        <p:spPr>
          <a:xfrm>
            <a:off x="5357813" y="2571750"/>
            <a:ext cx="1285875" cy="50006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143750" y="2500313"/>
            <a:ext cx="13573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600"/>
              <a:t>34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285875" y="3357563"/>
            <a:ext cx="26431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600"/>
              <a:t>15</a:t>
            </a:r>
            <a:r>
              <a:rPr lang="en-US" altLang="ru-RU" sz="3600"/>
              <a:t> DIV </a:t>
            </a:r>
            <a:r>
              <a:rPr lang="ru-RU" altLang="ru-RU" sz="3600"/>
              <a:t>2</a:t>
            </a:r>
          </a:p>
        </p:txBody>
      </p:sp>
      <p:sp>
        <p:nvSpPr>
          <p:cNvPr id="20" name="Стрелка вправо с вырезом 19"/>
          <p:cNvSpPr/>
          <p:nvPr/>
        </p:nvSpPr>
        <p:spPr>
          <a:xfrm>
            <a:off x="5357813" y="3429000"/>
            <a:ext cx="1285875" cy="50006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143750" y="3357563"/>
            <a:ext cx="13573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600"/>
              <a:t>7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285875" y="4214813"/>
            <a:ext cx="26431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600"/>
              <a:t>309</a:t>
            </a:r>
            <a:r>
              <a:rPr lang="en-US" altLang="ru-RU" sz="3600"/>
              <a:t> DIV </a:t>
            </a:r>
            <a:r>
              <a:rPr lang="ru-RU" altLang="ru-RU" sz="3600"/>
              <a:t>3</a:t>
            </a:r>
          </a:p>
        </p:txBody>
      </p:sp>
      <p:sp>
        <p:nvSpPr>
          <p:cNvPr id="23" name="Стрелка вправо с вырезом 22"/>
          <p:cNvSpPr/>
          <p:nvPr/>
        </p:nvSpPr>
        <p:spPr>
          <a:xfrm>
            <a:off x="5357813" y="4286250"/>
            <a:ext cx="1285875" cy="50006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143750" y="4214813"/>
            <a:ext cx="13573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600"/>
              <a:t>103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/>
      <p:bldP spid="16" grpId="0"/>
      <p:bldP spid="17" grpId="0" animBg="1"/>
      <p:bldP spid="18" grpId="0"/>
      <p:bldP spid="19" grpId="0"/>
      <p:bldP spid="20" grpId="0" animBg="1"/>
      <p:bldP spid="21" grpId="0"/>
      <p:bldP spid="22" grpId="0"/>
      <p:bldP spid="23" grpId="0" animBg="1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5400" b="1" smtClean="0">
                <a:solidFill>
                  <a:srgbClr val="002060"/>
                </a:solidFill>
              </a:rPr>
              <a:t>Операция </a:t>
            </a:r>
            <a:r>
              <a:rPr lang="en-US" altLang="ru-RU" sz="5400" b="1" smtClean="0">
                <a:solidFill>
                  <a:srgbClr val="002060"/>
                </a:solidFill>
              </a:rPr>
              <a:t>DIV</a:t>
            </a:r>
            <a:endParaRPr lang="ru-RU" altLang="ru-RU" sz="5400" b="1" smtClean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285875" y="1571625"/>
            <a:ext cx="39290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600"/>
              <a:t>120 </a:t>
            </a:r>
            <a:r>
              <a:rPr lang="en-US" altLang="ru-RU" sz="3600">
                <a:solidFill>
                  <a:srgbClr val="002060"/>
                </a:solidFill>
              </a:rPr>
              <a:t>DIV</a:t>
            </a:r>
            <a:r>
              <a:rPr lang="en-US" altLang="ru-RU" sz="3600"/>
              <a:t> </a:t>
            </a:r>
            <a:r>
              <a:rPr lang="ru-RU" altLang="ru-RU" sz="3600"/>
              <a:t>10 </a:t>
            </a:r>
            <a:r>
              <a:rPr lang="en-US" altLang="ru-RU" sz="3600">
                <a:solidFill>
                  <a:srgbClr val="002060"/>
                </a:solidFill>
              </a:rPr>
              <a:t>DIV</a:t>
            </a:r>
            <a:r>
              <a:rPr lang="ru-RU" altLang="ru-RU" sz="3600"/>
              <a:t> 2 </a:t>
            </a:r>
          </a:p>
        </p:txBody>
      </p:sp>
      <p:sp>
        <p:nvSpPr>
          <p:cNvPr id="11" name="Стрелка вправо с вырезом 10"/>
          <p:cNvSpPr/>
          <p:nvPr/>
        </p:nvSpPr>
        <p:spPr>
          <a:xfrm>
            <a:off x="5357813" y="1643063"/>
            <a:ext cx="642937" cy="50006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000750" y="1571625"/>
            <a:ext cx="13573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600"/>
              <a:t>12</a:t>
            </a:r>
          </a:p>
        </p:txBody>
      </p:sp>
      <p:sp>
        <p:nvSpPr>
          <p:cNvPr id="8198" name="TextBox 15"/>
          <p:cNvSpPr txBox="1">
            <a:spLocks noChangeArrowheads="1"/>
          </p:cNvSpPr>
          <p:nvPr/>
        </p:nvSpPr>
        <p:spPr bwMode="auto">
          <a:xfrm>
            <a:off x="1428750" y="2643188"/>
            <a:ext cx="37861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600"/>
              <a:t>20</a:t>
            </a:r>
            <a:r>
              <a:rPr lang="en-US" altLang="ru-RU" sz="3600"/>
              <a:t> </a:t>
            </a:r>
            <a:r>
              <a:rPr lang="en-US" altLang="ru-RU" sz="3600">
                <a:solidFill>
                  <a:srgbClr val="002060"/>
                </a:solidFill>
              </a:rPr>
              <a:t>DIV</a:t>
            </a:r>
            <a:r>
              <a:rPr lang="en-US" altLang="ru-RU" sz="3600"/>
              <a:t> </a:t>
            </a:r>
            <a:r>
              <a:rPr lang="ru-RU" altLang="ru-RU" sz="3600"/>
              <a:t>5 </a:t>
            </a:r>
            <a:r>
              <a:rPr lang="en-US" altLang="ru-RU" sz="3600">
                <a:solidFill>
                  <a:srgbClr val="002060"/>
                </a:solidFill>
              </a:rPr>
              <a:t>DIV</a:t>
            </a:r>
            <a:r>
              <a:rPr lang="ru-RU" altLang="ru-RU" sz="3600"/>
              <a:t> 2</a:t>
            </a:r>
          </a:p>
        </p:txBody>
      </p:sp>
      <p:sp>
        <p:nvSpPr>
          <p:cNvPr id="17" name="Стрелка вправо с вырезом 16"/>
          <p:cNvSpPr/>
          <p:nvPr/>
        </p:nvSpPr>
        <p:spPr>
          <a:xfrm>
            <a:off x="5357813" y="2714625"/>
            <a:ext cx="714375" cy="50006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200" name="TextBox 17"/>
          <p:cNvSpPr txBox="1">
            <a:spLocks noChangeArrowheads="1"/>
          </p:cNvSpPr>
          <p:nvPr/>
        </p:nvSpPr>
        <p:spPr bwMode="auto">
          <a:xfrm>
            <a:off x="6072188" y="2643188"/>
            <a:ext cx="13573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600"/>
              <a:t>4</a:t>
            </a:r>
          </a:p>
        </p:txBody>
      </p:sp>
      <p:sp>
        <p:nvSpPr>
          <p:cNvPr id="8201" name="TextBox 18"/>
          <p:cNvSpPr txBox="1">
            <a:spLocks noChangeArrowheads="1"/>
          </p:cNvSpPr>
          <p:nvPr/>
        </p:nvSpPr>
        <p:spPr bwMode="auto">
          <a:xfrm>
            <a:off x="1357313" y="3571875"/>
            <a:ext cx="67151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600"/>
              <a:t>5877</a:t>
            </a:r>
            <a:r>
              <a:rPr lang="en-US" altLang="ru-RU" sz="3600"/>
              <a:t> </a:t>
            </a:r>
            <a:r>
              <a:rPr lang="en-US" altLang="ru-RU" sz="3600">
                <a:solidFill>
                  <a:srgbClr val="002060"/>
                </a:solidFill>
              </a:rPr>
              <a:t>DIV</a:t>
            </a:r>
            <a:r>
              <a:rPr lang="en-US" altLang="ru-RU" sz="3600"/>
              <a:t> </a:t>
            </a:r>
            <a:r>
              <a:rPr lang="ru-RU" altLang="ru-RU" sz="3600"/>
              <a:t>10 </a:t>
            </a:r>
            <a:r>
              <a:rPr lang="en-US" altLang="ru-RU" sz="3600">
                <a:solidFill>
                  <a:srgbClr val="002060"/>
                </a:solidFill>
              </a:rPr>
              <a:t>DIV</a:t>
            </a:r>
            <a:r>
              <a:rPr lang="ru-RU" altLang="ru-RU" sz="3600"/>
              <a:t> 10</a:t>
            </a:r>
          </a:p>
          <a:p>
            <a:pPr eaLnBrk="1" hangingPunct="1"/>
            <a:endParaRPr lang="ru-RU" altLang="ru-RU" sz="3600"/>
          </a:p>
        </p:txBody>
      </p:sp>
      <p:sp>
        <p:nvSpPr>
          <p:cNvPr id="28" name="Стрелка вправо с вырезом 27"/>
          <p:cNvSpPr/>
          <p:nvPr/>
        </p:nvSpPr>
        <p:spPr>
          <a:xfrm>
            <a:off x="6715125" y="1643063"/>
            <a:ext cx="642938" cy="50006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358063" y="1571625"/>
            <a:ext cx="13573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600"/>
              <a:t>6</a:t>
            </a:r>
          </a:p>
        </p:txBody>
      </p:sp>
      <p:sp>
        <p:nvSpPr>
          <p:cNvPr id="30" name="Стрелка вправо с вырезом 29"/>
          <p:cNvSpPr/>
          <p:nvPr/>
        </p:nvSpPr>
        <p:spPr>
          <a:xfrm>
            <a:off x="6643688" y="2714625"/>
            <a:ext cx="714375" cy="50006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205" name="TextBox 30"/>
          <p:cNvSpPr txBox="1">
            <a:spLocks noChangeArrowheads="1"/>
          </p:cNvSpPr>
          <p:nvPr/>
        </p:nvSpPr>
        <p:spPr bwMode="auto">
          <a:xfrm>
            <a:off x="7429500" y="2643188"/>
            <a:ext cx="13573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600"/>
              <a:t>2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428750" y="1500188"/>
            <a:ext cx="2286000" cy="85725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714750" y="1500188"/>
            <a:ext cx="1285875" cy="85725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трелка вправо с вырезом 15"/>
          <p:cNvSpPr/>
          <p:nvPr/>
        </p:nvSpPr>
        <p:spPr>
          <a:xfrm>
            <a:off x="5715000" y="3643313"/>
            <a:ext cx="428625" cy="50006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143625" y="3571875"/>
            <a:ext cx="13573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600"/>
              <a:t>587</a:t>
            </a:r>
            <a:endParaRPr lang="ru-RU" altLang="ru-RU" sz="3600"/>
          </a:p>
        </p:txBody>
      </p:sp>
      <p:sp>
        <p:nvSpPr>
          <p:cNvPr id="19" name="Стрелка вправо с вырезом 18"/>
          <p:cNvSpPr/>
          <p:nvPr/>
        </p:nvSpPr>
        <p:spPr>
          <a:xfrm>
            <a:off x="7072313" y="3714750"/>
            <a:ext cx="428625" cy="50006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572375" y="3571875"/>
            <a:ext cx="13573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600"/>
              <a:t>58</a:t>
            </a:r>
            <a:endParaRPr lang="ru-RU" altLang="ru-RU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/>
      <p:bldP spid="8198" grpId="0"/>
      <p:bldP spid="17" grpId="0" animBg="1"/>
      <p:bldP spid="8200" grpId="0"/>
      <p:bldP spid="8201" grpId="0"/>
      <p:bldP spid="28" grpId="0" animBg="1"/>
      <p:bldP spid="29" grpId="0"/>
      <p:bldP spid="30" grpId="0" animBg="1"/>
      <p:bldP spid="8205" grpId="0"/>
      <p:bldP spid="33" grpId="0" animBg="1"/>
      <p:bldP spid="34" grpId="0" animBg="1"/>
      <p:bldP spid="16" grpId="0" animBg="1"/>
      <p:bldP spid="18" grpId="0"/>
      <p:bldP spid="19" grpId="0" animBg="1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D:\Documents\Teachers\Филиппова А.В\2011-2012\Рисунок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5400" b="1" smtClean="0">
                <a:solidFill>
                  <a:srgbClr val="002060"/>
                </a:solidFill>
              </a:rPr>
              <a:t>Операция </a:t>
            </a:r>
            <a:r>
              <a:rPr lang="en-US" altLang="ru-RU" sz="5400" b="1" smtClean="0">
                <a:solidFill>
                  <a:srgbClr val="002060"/>
                </a:solidFill>
              </a:rPr>
              <a:t>MOD</a:t>
            </a:r>
            <a:endParaRPr lang="ru-RU" altLang="ru-RU" sz="5400" b="1" smtClean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285875" y="1571625"/>
            <a:ext cx="3143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600"/>
              <a:t>120 MOD </a:t>
            </a:r>
            <a:r>
              <a:rPr lang="ru-RU" altLang="ru-RU" sz="3600"/>
              <a:t>10</a:t>
            </a:r>
          </a:p>
        </p:txBody>
      </p:sp>
      <p:sp>
        <p:nvSpPr>
          <p:cNvPr id="11" name="Стрелка вправо с вырезом 10"/>
          <p:cNvSpPr/>
          <p:nvPr/>
        </p:nvSpPr>
        <p:spPr>
          <a:xfrm>
            <a:off x="5357813" y="1643063"/>
            <a:ext cx="1285875" cy="50006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143750" y="1571625"/>
            <a:ext cx="13573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600"/>
              <a:t>0</a:t>
            </a:r>
            <a:endParaRPr lang="ru-RU" altLang="ru-RU" sz="360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285875" y="2500313"/>
            <a:ext cx="32146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600"/>
              <a:t>345</a:t>
            </a:r>
            <a:r>
              <a:rPr lang="en-US" altLang="ru-RU" sz="3600"/>
              <a:t> MOD </a:t>
            </a:r>
            <a:r>
              <a:rPr lang="ru-RU" altLang="ru-RU" sz="3600"/>
              <a:t>10</a:t>
            </a:r>
          </a:p>
        </p:txBody>
      </p:sp>
      <p:sp>
        <p:nvSpPr>
          <p:cNvPr id="17" name="Стрелка вправо с вырезом 16"/>
          <p:cNvSpPr/>
          <p:nvPr/>
        </p:nvSpPr>
        <p:spPr>
          <a:xfrm>
            <a:off x="5357813" y="2571750"/>
            <a:ext cx="1285875" cy="50006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143750" y="2500313"/>
            <a:ext cx="13573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600"/>
              <a:t>5</a:t>
            </a:r>
            <a:endParaRPr lang="ru-RU" altLang="ru-RU" sz="3600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285875" y="3357563"/>
            <a:ext cx="26431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600"/>
              <a:t>15</a:t>
            </a:r>
            <a:r>
              <a:rPr lang="en-US" altLang="ru-RU" sz="3600"/>
              <a:t> MOD </a:t>
            </a:r>
            <a:r>
              <a:rPr lang="ru-RU" altLang="ru-RU" sz="3600"/>
              <a:t>2</a:t>
            </a:r>
          </a:p>
        </p:txBody>
      </p:sp>
      <p:sp>
        <p:nvSpPr>
          <p:cNvPr id="20" name="Стрелка вправо с вырезом 19"/>
          <p:cNvSpPr/>
          <p:nvPr/>
        </p:nvSpPr>
        <p:spPr>
          <a:xfrm>
            <a:off x="5357813" y="3429000"/>
            <a:ext cx="1285875" cy="50006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143750" y="3357563"/>
            <a:ext cx="13573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600"/>
              <a:t>1</a:t>
            </a:r>
            <a:endParaRPr lang="ru-RU" altLang="ru-RU" sz="3600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285875" y="4214813"/>
            <a:ext cx="26431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600"/>
              <a:t>309</a:t>
            </a:r>
            <a:r>
              <a:rPr lang="en-US" altLang="ru-RU" sz="3600"/>
              <a:t> MOD </a:t>
            </a:r>
            <a:r>
              <a:rPr lang="ru-RU" altLang="ru-RU" sz="3600"/>
              <a:t>3</a:t>
            </a:r>
          </a:p>
        </p:txBody>
      </p:sp>
      <p:sp>
        <p:nvSpPr>
          <p:cNvPr id="23" name="Стрелка вправо с вырезом 22"/>
          <p:cNvSpPr/>
          <p:nvPr/>
        </p:nvSpPr>
        <p:spPr>
          <a:xfrm>
            <a:off x="5357813" y="4286250"/>
            <a:ext cx="1285875" cy="50006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143750" y="4214813"/>
            <a:ext cx="13573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600"/>
              <a:t>0</a:t>
            </a:r>
            <a:endParaRPr lang="ru-RU" altLang="ru-RU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/>
      <p:bldP spid="16" grpId="0"/>
      <p:bldP spid="17" grpId="0" animBg="1"/>
      <p:bldP spid="18" grpId="0"/>
      <p:bldP spid="19" grpId="0"/>
      <p:bldP spid="20" grpId="0" animBg="1"/>
      <p:bldP spid="21" grpId="0"/>
      <p:bldP spid="22" grpId="0"/>
      <p:bldP spid="23" grpId="0" animBg="1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5400" b="1" smtClean="0">
                <a:solidFill>
                  <a:srgbClr val="002060"/>
                </a:solidFill>
              </a:rPr>
              <a:t>Операция </a:t>
            </a:r>
            <a:r>
              <a:rPr lang="en-US" altLang="ru-RU" sz="5400" b="1" smtClean="0">
                <a:solidFill>
                  <a:srgbClr val="002060"/>
                </a:solidFill>
              </a:rPr>
              <a:t>DIV</a:t>
            </a:r>
            <a:endParaRPr lang="ru-RU" altLang="ru-RU" sz="5400" b="1" smtClean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285875" y="1571625"/>
            <a:ext cx="42148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600"/>
              <a:t>120 </a:t>
            </a:r>
            <a:r>
              <a:rPr lang="en-US" altLang="ru-RU" sz="3600">
                <a:solidFill>
                  <a:srgbClr val="002060"/>
                </a:solidFill>
              </a:rPr>
              <a:t>DIV</a:t>
            </a:r>
            <a:r>
              <a:rPr lang="en-US" altLang="ru-RU" sz="3600"/>
              <a:t> </a:t>
            </a:r>
            <a:r>
              <a:rPr lang="ru-RU" altLang="ru-RU" sz="3600"/>
              <a:t>10 </a:t>
            </a:r>
            <a:r>
              <a:rPr lang="en-US" altLang="ru-RU" sz="3600">
                <a:solidFill>
                  <a:srgbClr val="002060"/>
                </a:solidFill>
              </a:rPr>
              <a:t>MOD </a:t>
            </a:r>
            <a:r>
              <a:rPr lang="en-US" altLang="ru-RU" sz="3600"/>
              <a:t>3</a:t>
            </a:r>
            <a:r>
              <a:rPr lang="ru-RU" altLang="ru-RU" sz="3600"/>
              <a:t> </a:t>
            </a:r>
          </a:p>
        </p:txBody>
      </p:sp>
      <p:sp>
        <p:nvSpPr>
          <p:cNvPr id="11" name="Стрелка вправо с вырезом 10"/>
          <p:cNvSpPr/>
          <p:nvPr/>
        </p:nvSpPr>
        <p:spPr>
          <a:xfrm>
            <a:off x="5357813" y="1643063"/>
            <a:ext cx="642937" cy="50006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000750" y="1571625"/>
            <a:ext cx="13573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600"/>
              <a:t>12</a:t>
            </a:r>
          </a:p>
        </p:txBody>
      </p:sp>
      <p:sp>
        <p:nvSpPr>
          <p:cNvPr id="8198" name="TextBox 15"/>
          <p:cNvSpPr txBox="1">
            <a:spLocks noChangeArrowheads="1"/>
          </p:cNvSpPr>
          <p:nvPr/>
        </p:nvSpPr>
        <p:spPr bwMode="auto">
          <a:xfrm>
            <a:off x="1428750" y="2643188"/>
            <a:ext cx="37861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600"/>
              <a:t>20</a:t>
            </a:r>
            <a:r>
              <a:rPr lang="en-US" altLang="ru-RU" sz="3600"/>
              <a:t> </a:t>
            </a:r>
            <a:r>
              <a:rPr lang="en-US" altLang="ru-RU" sz="3600">
                <a:solidFill>
                  <a:srgbClr val="002060"/>
                </a:solidFill>
              </a:rPr>
              <a:t>DIV</a:t>
            </a:r>
            <a:r>
              <a:rPr lang="en-US" altLang="ru-RU" sz="3600"/>
              <a:t> </a:t>
            </a:r>
            <a:r>
              <a:rPr lang="ru-RU" altLang="ru-RU" sz="3600"/>
              <a:t>5 </a:t>
            </a:r>
            <a:r>
              <a:rPr lang="en-US" altLang="ru-RU" sz="3600">
                <a:solidFill>
                  <a:srgbClr val="002060"/>
                </a:solidFill>
              </a:rPr>
              <a:t>MOD</a:t>
            </a:r>
            <a:r>
              <a:rPr lang="ru-RU" altLang="ru-RU" sz="3600"/>
              <a:t> </a:t>
            </a:r>
            <a:r>
              <a:rPr lang="en-US" altLang="ru-RU" sz="3600"/>
              <a:t>3</a:t>
            </a:r>
            <a:endParaRPr lang="ru-RU" altLang="ru-RU" sz="3600"/>
          </a:p>
        </p:txBody>
      </p:sp>
      <p:sp>
        <p:nvSpPr>
          <p:cNvPr id="17" name="Стрелка вправо с вырезом 16"/>
          <p:cNvSpPr/>
          <p:nvPr/>
        </p:nvSpPr>
        <p:spPr>
          <a:xfrm>
            <a:off x="5357813" y="2714625"/>
            <a:ext cx="714375" cy="50006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200" name="TextBox 17"/>
          <p:cNvSpPr txBox="1">
            <a:spLocks noChangeArrowheads="1"/>
          </p:cNvSpPr>
          <p:nvPr/>
        </p:nvSpPr>
        <p:spPr bwMode="auto">
          <a:xfrm>
            <a:off x="6072188" y="2643188"/>
            <a:ext cx="13573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600"/>
              <a:t>4</a:t>
            </a:r>
          </a:p>
        </p:txBody>
      </p:sp>
      <p:sp>
        <p:nvSpPr>
          <p:cNvPr id="8201" name="TextBox 18"/>
          <p:cNvSpPr txBox="1">
            <a:spLocks noChangeArrowheads="1"/>
          </p:cNvSpPr>
          <p:nvPr/>
        </p:nvSpPr>
        <p:spPr bwMode="auto">
          <a:xfrm>
            <a:off x="1357313" y="3571875"/>
            <a:ext cx="67151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600"/>
              <a:t>5877</a:t>
            </a:r>
            <a:r>
              <a:rPr lang="en-US" altLang="ru-RU" sz="3600"/>
              <a:t> </a:t>
            </a:r>
            <a:r>
              <a:rPr lang="en-US" altLang="ru-RU" sz="3600">
                <a:solidFill>
                  <a:srgbClr val="002060"/>
                </a:solidFill>
              </a:rPr>
              <a:t>DIV</a:t>
            </a:r>
            <a:r>
              <a:rPr lang="en-US" altLang="ru-RU" sz="3600"/>
              <a:t> </a:t>
            </a:r>
            <a:r>
              <a:rPr lang="ru-RU" altLang="ru-RU" sz="3600"/>
              <a:t>10 </a:t>
            </a:r>
            <a:r>
              <a:rPr lang="en-US" altLang="ru-RU" sz="3600">
                <a:solidFill>
                  <a:srgbClr val="002060"/>
                </a:solidFill>
              </a:rPr>
              <a:t>MOD</a:t>
            </a:r>
            <a:r>
              <a:rPr lang="ru-RU" altLang="ru-RU" sz="3600"/>
              <a:t> 10</a:t>
            </a:r>
          </a:p>
          <a:p>
            <a:pPr eaLnBrk="1" hangingPunct="1"/>
            <a:endParaRPr lang="ru-RU" altLang="ru-RU" sz="3600"/>
          </a:p>
        </p:txBody>
      </p:sp>
      <p:sp>
        <p:nvSpPr>
          <p:cNvPr id="28" name="Стрелка вправо с вырезом 27"/>
          <p:cNvSpPr/>
          <p:nvPr/>
        </p:nvSpPr>
        <p:spPr>
          <a:xfrm>
            <a:off x="6715125" y="1643063"/>
            <a:ext cx="642938" cy="50006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358063" y="1571625"/>
            <a:ext cx="13573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600"/>
              <a:t>0</a:t>
            </a:r>
            <a:endParaRPr lang="ru-RU" altLang="ru-RU" sz="3600"/>
          </a:p>
        </p:txBody>
      </p:sp>
      <p:sp>
        <p:nvSpPr>
          <p:cNvPr id="30" name="Стрелка вправо с вырезом 29"/>
          <p:cNvSpPr/>
          <p:nvPr/>
        </p:nvSpPr>
        <p:spPr>
          <a:xfrm>
            <a:off x="6643688" y="2714625"/>
            <a:ext cx="714375" cy="50006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205" name="TextBox 30"/>
          <p:cNvSpPr txBox="1">
            <a:spLocks noChangeArrowheads="1"/>
          </p:cNvSpPr>
          <p:nvPr/>
        </p:nvSpPr>
        <p:spPr bwMode="auto">
          <a:xfrm>
            <a:off x="7429500" y="2643188"/>
            <a:ext cx="13573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600"/>
              <a:t>1</a:t>
            </a:r>
            <a:endParaRPr lang="ru-RU" altLang="ru-RU" sz="3600"/>
          </a:p>
        </p:txBody>
      </p:sp>
      <p:sp>
        <p:nvSpPr>
          <p:cNvPr id="33" name="Прямоугольник 32"/>
          <p:cNvSpPr/>
          <p:nvPr/>
        </p:nvSpPr>
        <p:spPr>
          <a:xfrm>
            <a:off x="1428750" y="1500188"/>
            <a:ext cx="2286000" cy="85725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714750" y="1500188"/>
            <a:ext cx="1643063" cy="85725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трелка вправо с вырезом 15"/>
          <p:cNvSpPr/>
          <p:nvPr/>
        </p:nvSpPr>
        <p:spPr>
          <a:xfrm>
            <a:off x="5857875" y="3643313"/>
            <a:ext cx="428625" cy="50006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286500" y="3571875"/>
            <a:ext cx="13573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600"/>
              <a:t>587</a:t>
            </a:r>
            <a:endParaRPr lang="ru-RU" altLang="ru-RU" sz="3600"/>
          </a:p>
        </p:txBody>
      </p:sp>
      <p:sp>
        <p:nvSpPr>
          <p:cNvPr id="19" name="Стрелка вправо с вырезом 18"/>
          <p:cNvSpPr/>
          <p:nvPr/>
        </p:nvSpPr>
        <p:spPr>
          <a:xfrm>
            <a:off x="7286625" y="3714750"/>
            <a:ext cx="428625" cy="50006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786688" y="3571875"/>
            <a:ext cx="13573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600"/>
              <a:t>7</a:t>
            </a:r>
            <a:endParaRPr lang="ru-RU" altLang="ru-RU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/>
      <p:bldP spid="8198" grpId="0"/>
      <p:bldP spid="17" grpId="0" animBg="1"/>
      <p:bldP spid="8200" grpId="0"/>
      <p:bldP spid="8201" grpId="0"/>
      <p:bldP spid="28" grpId="0" animBg="1"/>
      <p:bldP spid="29" grpId="0"/>
      <p:bldP spid="30" grpId="0" animBg="1"/>
      <p:bldP spid="8205" grpId="0"/>
      <p:bldP spid="33" grpId="0" animBg="1"/>
      <p:bldP spid="34" grpId="0" animBg="1"/>
      <p:bldP spid="16" grpId="0" animBg="1"/>
      <p:bldP spid="18" grpId="0"/>
      <p:bldP spid="19" grpId="0" animBg="1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:\Documents\Teachers\Филиппова А.В\2011-2012\Рисунок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9155113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ru-RU" altLang="ru-RU" sz="4000" b="1" smtClean="0">
                <a:solidFill>
                  <a:srgbClr val="002060"/>
                </a:solidFill>
              </a:rPr>
              <a:t>Практическая работа:</a:t>
            </a:r>
          </a:p>
        </p:txBody>
      </p:sp>
      <p:sp>
        <p:nvSpPr>
          <p:cNvPr id="15364" name="Содержимое 4"/>
          <p:cNvSpPr>
            <a:spLocks noGrp="1"/>
          </p:cNvSpPr>
          <p:nvPr>
            <p:ph idx="1"/>
          </p:nvPr>
        </p:nvSpPr>
        <p:spPr>
          <a:xfrm>
            <a:off x="806450" y="1125538"/>
            <a:ext cx="8229600" cy="532765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ru-RU" altLang="ru-RU" sz="2400" smtClean="0"/>
              <a:t>1)Напишите программу, которая запрашивает два числа, находит остаток от деления первого на второе и выводит результат.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ru-RU" altLang="ru-RU" sz="2400" smtClean="0"/>
              <a:t>2)Составьте программу нахождения периметра квадрата, если задана его площадь.</a:t>
            </a:r>
            <a:br>
              <a:rPr lang="ru-RU" altLang="ru-RU" sz="2400" smtClean="0"/>
            </a:br>
            <a:r>
              <a:rPr lang="ru-RU" altLang="ru-RU" sz="2400" smtClean="0"/>
              <a:t/>
            </a:r>
            <a:br>
              <a:rPr lang="ru-RU" altLang="ru-RU" sz="2400" smtClean="0"/>
            </a:br>
            <a:r>
              <a:rPr lang="ru-RU" altLang="ru-RU" sz="2400" smtClean="0"/>
              <a:t>3)Даны два числа. Найти их среднее арифметическое.</a:t>
            </a:r>
            <a:br>
              <a:rPr lang="ru-RU" altLang="ru-RU" sz="2400" smtClean="0"/>
            </a:br>
            <a:r>
              <a:rPr lang="ru-RU" altLang="ru-RU" sz="2400" smtClean="0"/>
              <a:t/>
            </a:r>
            <a:br>
              <a:rPr lang="ru-RU" altLang="ru-RU" sz="2400" smtClean="0"/>
            </a:br>
            <a:r>
              <a:rPr lang="ru-RU" altLang="ru-RU" sz="2400" smtClean="0"/>
              <a:t>4)Найти площадь кольца по заданным внешнему и внутреннему радиусам.</a:t>
            </a:r>
            <a:br>
              <a:rPr lang="ru-RU" altLang="ru-RU" sz="2400" smtClean="0"/>
            </a:br>
            <a:r>
              <a:rPr lang="ru-RU" altLang="ru-RU" sz="2400" smtClean="0"/>
              <a:t/>
            </a:r>
            <a:br>
              <a:rPr lang="ru-RU" altLang="ru-RU" sz="2400" smtClean="0"/>
            </a:br>
            <a:r>
              <a:rPr lang="ru-RU" altLang="ru-RU" sz="2400" smtClean="0"/>
              <a:t>5)Даны катеты прямоугольного треугольника. Найти его периметр.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Documents\Teachers\Филиппова А.В\2011-2012\Рисунок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9155113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ru-RU" altLang="ru-RU" sz="4000" b="1" smtClean="0">
                <a:solidFill>
                  <a:srgbClr val="002060"/>
                </a:solidFill>
              </a:rPr>
              <a:t>Практическая работа:</a:t>
            </a:r>
          </a:p>
        </p:txBody>
      </p:sp>
      <p:sp>
        <p:nvSpPr>
          <p:cNvPr id="16388" name="Содержимое 4"/>
          <p:cNvSpPr>
            <a:spLocks noGrp="1"/>
          </p:cNvSpPr>
          <p:nvPr>
            <p:ph idx="1"/>
          </p:nvPr>
        </p:nvSpPr>
        <p:spPr>
          <a:xfrm>
            <a:off x="461963" y="981075"/>
            <a:ext cx="8229600" cy="5616575"/>
          </a:xfrm>
        </p:spPr>
        <p:txBody>
          <a:bodyPr/>
          <a:lstStyle/>
          <a:p>
            <a:r>
              <a:rPr lang="ru-RU" altLang="ru-RU" sz="2400" smtClean="0"/>
              <a:t>6) Написать программу:</a:t>
            </a:r>
          </a:p>
          <a:p>
            <a:r>
              <a:rPr lang="ru-RU" altLang="ru-RU" sz="2400" smtClean="0"/>
              <a:t>Приветствие;</a:t>
            </a:r>
          </a:p>
          <a:p>
            <a:r>
              <a:rPr lang="ru-RU" altLang="ru-RU" sz="2400" smtClean="0"/>
              <a:t>Ввод текстовой переменной  а;</a:t>
            </a:r>
          </a:p>
          <a:p>
            <a:r>
              <a:rPr lang="ru-RU" altLang="ru-RU" sz="2400" smtClean="0"/>
              <a:t>Приветствие с использованием переменной а;</a:t>
            </a:r>
          </a:p>
          <a:p>
            <a:r>
              <a:rPr lang="ru-RU" altLang="ru-RU" sz="2400" smtClean="0"/>
              <a:t>Ввод  2 числовых целых переменных;</a:t>
            </a:r>
          </a:p>
          <a:p>
            <a:r>
              <a:rPr lang="ru-RU" altLang="ru-RU" sz="2400" smtClean="0"/>
              <a:t>Вывод:</a:t>
            </a:r>
          </a:p>
          <a:p>
            <a:pPr lvl="1"/>
            <a:r>
              <a:rPr lang="ru-RU" altLang="ru-RU" sz="2000" smtClean="0"/>
              <a:t>Сумма</a:t>
            </a:r>
          </a:p>
          <a:p>
            <a:pPr lvl="1"/>
            <a:r>
              <a:rPr lang="ru-RU" altLang="ru-RU" sz="2000" smtClean="0"/>
              <a:t>Разность</a:t>
            </a:r>
          </a:p>
          <a:p>
            <a:pPr lvl="1"/>
            <a:r>
              <a:rPr lang="ru-RU" altLang="ru-RU" sz="2000" smtClean="0"/>
              <a:t>Результат целочисленного деления</a:t>
            </a:r>
          </a:p>
          <a:p>
            <a:pPr lvl="1"/>
            <a:r>
              <a:rPr lang="ru-RU" altLang="ru-RU" sz="2000" smtClean="0"/>
              <a:t>Остаток от деления</a:t>
            </a:r>
          </a:p>
          <a:p>
            <a:r>
              <a:rPr lang="ru-RU" altLang="ru-RU" sz="2400" smtClean="0"/>
              <a:t>Прощание (с использованием  переменной  а)</a:t>
            </a:r>
          </a:p>
          <a:p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Documents\Teachers\Филиппова А.В\2011-2012\Рисунок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9155113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1" smtClean="0"/>
              <a:t>Арифметические операции в Паскале</a:t>
            </a:r>
            <a:endParaRPr lang="ru-RU" altLang="ru-RU" sz="2800" smtClean="0"/>
          </a:p>
        </p:txBody>
      </p:sp>
      <p:sp>
        <p:nvSpPr>
          <p:cNvPr id="3076" name="Объект 2"/>
          <p:cNvSpPr>
            <a:spLocks noGrp="1"/>
          </p:cNvSpPr>
          <p:nvPr>
            <p:ph idx="1"/>
          </p:nvPr>
        </p:nvSpPr>
        <p:spPr>
          <a:xfrm>
            <a:off x="461963" y="1484313"/>
            <a:ext cx="8229600" cy="5473700"/>
          </a:xfrm>
        </p:spPr>
        <p:txBody>
          <a:bodyPr/>
          <a:lstStyle/>
          <a:p>
            <a:r>
              <a:rPr lang="ru-RU" altLang="ru-RU" sz="2000" smtClean="0"/>
              <a:t>Арифметические операции в Паскале напоминают привычные нам алгебраические или тригонометрические формулы. </a:t>
            </a:r>
            <a:endParaRPr lang="en-US" altLang="ru-RU" sz="2000" smtClean="0"/>
          </a:p>
          <a:p>
            <a:r>
              <a:rPr lang="ru-RU" altLang="ru-RU" sz="2000" smtClean="0"/>
              <a:t>Отличие в том, что дроби записываются в одну строку и используется необычное обозначение операций умножения (*) и деления ( /, div ).</a:t>
            </a:r>
            <a:endParaRPr lang="en-US" altLang="ru-RU" sz="2000" smtClean="0"/>
          </a:p>
          <a:p>
            <a:r>
              <a:rPr lang="ru-RU" altLang="ru-RU" sz="2000" smtClean="0"/>
              <a:t>Приоритет операций:</a:t>
            </a:r>
          </a:p>
          <a:p>
            <a:endParaRPr lang="ru-RU" altLang="ru-RU" sz="2000" smtClean="0"/>
          </a:p>
          <a:p>
            <a:endParaRPr lang="ru-RU" altLang="ru-RU" sz="2000" smtClean="0"/>
          </a:p>
          <a:p>
            <a:endParaRPr lang="ru-RU" altLang="ru-RU" sz="2000" smtClean="0"/>
          </a:p>
          <a:p>
            <a:r>
              <a:rPr lang="ru-RU" altLang="ru-RU" sz="2000" smtClean="0"/>
              <a:t>Операции с равным приоритетом (+ , - ), (*, /) выполняются слева направо в том порядке, как записаны в выражении.</a:t>
            </a:r>
          </a:p>
          <a:p>
            <a:r>
              <a:rPr lang="ru-RU" altLang="ru-RU" sz="2000" smtClean="0"/>
              <a:t>В Паскале отсутствует функция возведения числа в степень, а также нет тригонометрических функций tg(), ctg(), arcsin() и arccos(), но они могут быть реализованы сочетанием стандартных функций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708400" y="2979738"/>
          <a:ext cx="3095625" cy="1097142"/>
        </p:xfrm>
        <a:graphic>
          <a:graphicData uri="http://schemas.openxmlformats.org/drawingml/2006/table">
            <a:tbl>
              <a:tblPr/>
              <a:tblGrid>
                <a:gridCol w="1756169"/>
                <a:gridCol w="1339456"/>
              </a:tblGrid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1. </a:t>
                      </a:r>
                    </a:p>
                  </a:txBody>
                  <a:tcPr marL="91419" marR="91419" marT="45697" marB="4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latin typeface="Arial"/>
                        </a:rPr>
                        <a:t>( )</a:t>
                      </a:r>
                      <a:endParaRPr lang="ru-RU" sz="1800"/>
                    </a:p>
                  </a:txBody>
                  <a:tcPr marL="91419" marR="91419" marT="45697" marB="4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Arial"/>
                        </a:rPr>
                        <a:t>2. </a:t>
                      </a:r>
                      <a:endParaRPr lang="ru-RU" sz="1800" dirty="0"/>
                    </a:p>
                  </a:txBody>
                  <a:tcPr marL="91419" marR="91419" marT="45697" marB="4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latin typeface="Arial"/>
                        </a:rPr>
                        <a:t>*, /</a:t>
                      </a:r>
                      <a:endParaRPr lang="ru-RU" sz="1800"/>
                    </a:p>
                  </a:txBody>
                  <a:tcPr marL="91419" marR="91419" marT="45697" marB="4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Arial"/>
                        </a:rPr>
                        <a:t>3. </a:t>
                      </a:r>
                      <a:endParaRPr lang="ru-RU" sz="1800" dirty="0"/>
                    </a:p>
                  </a:txBody>
                  <a:tcPr marL="91419" marR="91419" marT="45697" marB="4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Arial"/>
                        </a:rPr>
                        <a:t>+, -</a:t>
                      </a:r>
                      <a:endParaRPr lang="ru-RU" sz="1800" dirty="0"/>
                    </a:p>
                  </a:txBody>
                  <a:tcPr marL="91419" marR="91419" marT="45697" marB="4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Documents\Teachers\Филиппова А.В\2011-2012\Рисунок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9155113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Заголовок 3"/>
          <p:cNvSpPr>
            <a:spLocks noGrp="1"/>
          </p:cNvSpPr>
          <p:nvPr>
            <p:ph type="title"/>
          </p:nvPr>
        </p:nvSpPr>
        <p:spPr>
          <a:xfrm>
            <a:off x="952500" y="260350"/>
            <a:ext cx="8229600" cy="1143000"/>
          </a:xfrm>
        </p:spPr>
        <p:txBody>
          <a:bodyPr/>
          <a:lstStyle/>
          <a:p>
            <a:r>
              <a:rPr lang="ru-RU" altLang="ru-RU" sz="2800" b="1" smtClean="0"/>
              <a:t>Операции отношения и логические операции</a:t>
            </a:r>
            <a:endParaRPr lang="ru-RU" altLang="ru-RU" sz="2800" smtClean="0"/>
          </a:p>
        </p:txBody>
      </p:sp>
      <p:sp>
        <p:nvSpPr>
          <p:cNvPr id="410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= 	равно </a:t>
            </a:r>
          </a:p>
          <a:p>
            <a:r>
              <a:rPr lang="ru-RU" altLang="ru-RU" smtClean="0"/>
              <a:t>&lt;&gt; 	не равно </a:t>
            </a:r>
          </a:p>
          <a:p>
            <a:r>
              <a:rPr lang="ru-RU" altLang="ru-RU" smtClean="0"/>
              <a:t>&lt; 	меньше </a:t>
            </a:r>
          </a:p>
          <a:p>
            <a:r>
              <a:rPr lang="ru-RU" altLang="ru-RU" smtClean="0"/>
              <a:t>&gt; 	больше </a:t>
            </a:r>
          </a:p>
          <a:p>
            <a:r>
              <a:rPr lang="ru-RU" altLang="ru-RU" smtClean="0"/>
              <a:t>&lt;= 	меньше или равно </a:t>
            </a:r>
          </a:p>
          <a:p>
            <a:r>
              <a:rPr lang="ru-RU" altLang="ru-RU" smtClean="0"/>
              <a:t>&gt;= 	больше или равно </a:t>
            </a:r>
          </a:p>
          <a:p>
            <a:r>
              <a:rPr lang="en-US" altLang="ru-RU" smtClean="0"/>
              <a:t>OR (</a:t>
            </a:r>
            <a:r>
              <a:rPr lang="ru-RU" altLang="ru-RU" smtClean="0"/>
              <a:t>или), </a:t>
            </a:r>
            <a:r>
              <a:rPr lang="en-US" altLang="ru-RU" smtClean="0"/>
              <a:t>AND (</a:t>
            </a:r>
            <a:r>
              <a:rPr lang="ru-RU" altLang="ru-RU" smtClean="0"/>
              <a:t>и), </a:t>
            </a:r>
            <a:r>
              <a:rPr lang="en-US" altLang="ru-RU" smtClean="0"/>
              <a:t>NOT (</a:t>
            </a:r>
            <a:r>
              <a:rPr lang="ru-RU" altLang="ru-RU" smtClean="0"/>
              <a:t>не)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Documents\Teachers\Филиппова А.В\2011-2012\Рисунок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9155113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smtClean="0"/>
              <a:t>К переменным целого и вещественного типа применимы следующие стандартные функции Паскаля:</a:t>
            </a:r>
          </a:p>
        </p:txBody>
      </p:sp>
      <p:sp>
        <p:nvSpPr>
          <p:cNvPr id="2" name="Объект 1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67544" y="1412776"/>
            <a:ext cx="8219256" cy="5544616"/>
          </a:xfrm>
          <a:blipFill rotWithShape="1">
            <a:blip r:embed="rId3"/>
            <a:stretch>
              <a:fillRect l="-519" t="-550" r="-148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Documents\Teachers\Филиппова А.В\2011-2012\Рисунок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9155113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Заголовок 3"/>
          <p:cNvSpPr>
            <a:spLocks noGrp="1"/>
          </p:cNvSpPr>
          <p:nvPr>
            <p:ph type="ctrTitle"/>
          </p:nvPr>
        </p:nvSpPr>
        <p:spPr>
          <a:xfrm>
            <a:off x="1000125" y="642938"/>
            <a:ext cx="7772400" cy="655637"/>
          </a:xfrm>
        </p:spPr>
        <p:txBody>
          <a:bodyPr/>
          <a:lstStyle/>
          <a:p>
            <a:pPr eaLnBrk="1" hangingPunct="1"/>
            <a:r>
              <a:rPr lang="ru-RU" altLang="ru-RU" sz="4000" b="1" smtClean="0">
                <a:solidFill>
                  <a:srgbClr val="002060"/>
                </a:solidFill>
              </a:rPr>
              <a:t>Запишите арифметические выражения:</a:t>
            </a: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928813"/>
            <a:ext cx="3270250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2928938"/>
            <a:ext cx="45005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3857625"/>
            <a:ext cx="342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Documents\Teachers\Филиппова А.В\2011-2012\Рисунок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9155113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Заголовок 3"/>
          <p:cNvSpPr>
            <a:spLocks noGrp="1"/>
          </p:cNvSpPr>
          <p:nvPr>
            <p:ph type="ctrTitle"/>
          </p:nvPr>
        </p:nvSpPr>
        <p:spPr>
          <a:xfrm>
            <a:off x="1000125" y="642938"/>
            <a:ext cx="7772400" cy="655637"/>
          </a:xfrm>
        </p:spPr>
        <p:txBody>
          <a:bodyPr/>
          <a:lstStyle/>
          <a:p>
            <a:pPr eaLnBrk="1" hangingPunct="1"/>
            <a:r>
              <a:rPr lang="ru-RU" altLang="ru-RU" sz="4000" b="1" smtClean="0">
                <a:solidFill>
                  <a:srgbClr val="002060"/>
                </a:solidFill>
              </a:rPr>
              <a:t>Запишите арифметические выражения:</a:t>
            </a: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928813"/>
            <a:ext cx="3270250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Documents\Teachers\Филиппова А.В\2011-2012\Рисунок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9155113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Заголовок 3"/>
          <p:cNvSpPr>
            <a:spLocks noGrp="1"/>
          </p:cNvSpPr>
          <p:nvPr>
            <p:ph type="ctrTitle"/>
          </p:nvPr>
        </p:nvSpPr>
        <p:spPr>
          <a:xfrm>
            <a:off x="1000125" y="642938"/>
            <a:ext cx="7772400" cy="655637"/>
          </a:xfrm>
        </p:spPr>
        <p:txBody>
          <a:bodyPr/>
          <a:lstStyle/>
          <a:p>
            <a:pPr eaLnBrk="1" hangingPunct="1"/>
            <a:r>
              <a:rPr lang="ru-RU" altLang="ru-RU" sz="4000" b="1" smtClean="0">
                <a:solidFill>
                  <a:srgbClr val="002060"/>
                </a:solidFill>
              </a:rPr>
              <a:t>Запишите арифметические выражения:</a:t>
            </a:r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857375"/>
            <a:ext cx="4500563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Documents\Teachers\Филиппова А.В\2011-2012\Рисунок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9155113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Заголовок 3"/>
          <p:cNvSpPr>
            <a:spLocks noGrp="1"/>
          </p:cNvSpPr>
          <p:nvPr>
            <p:ph type="ctrTitle"/>
          </p:nvPr>
        </p:nvSpPr>
        <p:spPr>
          <a:xfrm>
            <a:off x="1000125" y="642938"/>
            <a:ext cx="7772400" cy="655637"/>
          </a:xfrm>
        </p:spPr>
        <p:txBody>
          <a:bodyPr/>
          <a:lstStyle/>
          <a:p>
            <a:pPr eaLnBrk="1" hangingPunct="1"/>
            <a:r>
              <a:rPr lang="ru-RU" altLang="ru-RU" sz="4000" b="1" smtClean="0">
                <a:solidFill>
                  <a:srgbClr val="002060"/>
                </a:solidFill>
              </a:rPr>
              <a:t>Запишите арифметические выражения: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1785938"/>
            <a:ext cx="342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Documents\Teachers\Филиппова А.В\2011-2012\Рисунок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9155113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sz="5400" b="1" smtClean="0">
                <a:solidFill>
                  <a:srgbClr val="002060"/>
                </a:solidFill>
              </a:rPr>
              <a:t>Операции с целыми числами:</a:t>
            </a:r>
            <a:br>
              <a:rPr lang="ru-RU" altLang="ru-RU" sz="5400" b="1" smtClean="0">
                <a:solidFill>
                  <a:srgbClr val="002060"/>
                </a:solidFill>
              </a:rPr>
            </a:br>
            <a:r>
              <a:rPr lang="en-US" altLang="ru-RU" sz="5400" b="1" smtClean="0">
                <a:solidFill>
                  <a:srgbClr val="002060"/>
                </a:solidFill>
              </a:rPr>
              <a:t>DIV</a:t>
            </a:r>
            <a:r>
              <a:rPr lang="ru-RU" altLang="ru-RU" sz="5400" b="1" smtClean="0">
                <a:solidFill>
                  <a:srgbClr val="002060"/>
                </a:solidFill>
              </a:rPr>
              <a:t> и </a:t>
            </a:r>
            <a:r>
              <a:rPr lang="en-US" altLang="ru-RU" sz="5400" b="1" smtClean="0">
                <a:solidFill>
                  <a:srgbClr val="002060"/>
                </a:solidFill>
              </a:rPr>
              <a:t>MOD</a:t>
            </a:r>
            <a:endParaRPr lang="ru-RU" altLang="ru-RU" sz="5400" b="1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306</Words>
  <Application>Microsoft Office PowerPoint</Application>
  <PresentationFormat>Экран (4:3)</PresentationFormat>
  <Paragraphs>84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Calibri</vt:lpstr>
      <vt:lpstr>Тема Office</vt:lpstr>
      <vt:lpstr>Арифметические  операции</vt:lpstr>
      <vt:lpstr>Арифметические операции в Паскале</vt:lpstr>
      <vt:lpstr>Операции отношения и логические операции</vt:lpstr>
      <vt:lpstr>К переменным целого и вещественного типа применимы следующие стандартные функции Паскаля:</vt:lpstr>
      <vt:lpstr>Запишите арифметические выражения:</vt:lpstr>
      <vt:lpstr>Запишите арифметические выражения:</vt:lpstr>
      <vt:lpstr>Запишите арифметические выражения:</vt:lpstr>
      <vt:lpstr>Запишите арифметические выражения:</vt:lpstr>
      <vt:lpstr>Операции с целыми числами: DIV и MOD</vt:lpstr>
      <vt:lpstr>Операция DIV</vt:lpstr>
      <vt:lpstr>Операция DIV</vt:lpstr>
      <vt:lpstr>Операция MOD</vt:lpstr>
      <vt:lpstr>Операция DIV</vt:lpstr>
      <vt:lpstr>Практическая работа:</vt:lpstr>
      <vt:lpstr>Практическая работа: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Пакульских</cp:lastModifiedBy>
  <cp:revision>45</cp:revision>
  <dcterms:created xsi:type="dcterms:W3CDTF">2011-03-16T06:42:27Z</dcterms:created>
  <dcterms:modified xsi:type="dcterms:W3CDTF">2014-05-26T06:40:43Z</dcterms:modified>
</cp:coreProperties>
</file>