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62" r:id="rId4"/>
    <p:sldId id="257" r:id="rId5"/>
    <p:sldId id="265" r:id="rId6"/>
    <p:sldId id="263" r:id="rId7"/>
    <p:sldId id="258" r:id="rId8"/>
    <p:sldId id="259" r:id="rId9"/>
    <p:sldId id="264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AD1C1-6680-4181-983A-457F0D5A9D2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B41A4-7403-4E2D-BA12-2C943CC82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666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B41A4-7403-4E2D-BA12-2C943CC8285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926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3021-2855-41BE-B707-ED744512FB27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3021-2855-41BE-B707-ED744512FB27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3021-2855-41BE-B707-ED744512FB27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3021-2855-41BE-B707-ED744512FB27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3021-2855-41BE-B707-ED744512FB27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3021-2855-41BE-B707-ED744512FB27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3021-2855-41BE-B707-ED744512FB27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3021-2855-41BE-B707-ED744512FB27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3021-2855-41BE-B707-ED744512FB27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3021-2855-41BE-B707-ED744512FB27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3021-2855-41BE-B707-ED744512FB27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C03021-2855-41BE-B707-ED744512FB27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#HBegin1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ТИПЫ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71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dirty="0"/>
              <a:t>Задача: </a:t>
            </a:r>
            <a:r>
              <a:rPr lang="ru-RU" sz="2700" dirty="0" smtClean="0"/>
              <a:t>Вывести </a:t>
            </a:r>
            <a:r>
              <a:rPr lang="ru-RU" sz="2700" dirty="0"/>
              <a:t>на экран действительное число в различных форматах </a:t>
            </a:r>
            <a:r>
              <a:rPr lang="ru-RU" sz="2700" dirty="0" smtClean="0"/>
              <a:t>представления</a:t>
            </a:r>
            <a:r>
              <a:rPr lang="en-US" sz="2700" dirty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Program </a:t>
            </a:r>
            <a:r>
              <a:rPr lang="en-US" dirty="0" err="1"/>
              <a:t>format_chisla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dirty="0"/>
              <a:t>a: real; </a:t>
            </a:r>
          </a:p>
          <a:p>
            <a:pPr marL="0" indent="0">
              <a:buNone/>
            </a:pPr>
            <a:r>
              <a:rPr lang="en-US" b="1" dirty="0"/>
              <a:t>begin </a:t>
            </a:r>
          </a:p>
          <a:p>
            <a:pPr marL="0" indent="0">
              <a:buNone/>
            </a:pPr>
            <a:r>
              <a:rPr lang="en-US" dirty="0"/>
              <a:t>write('</a:t>
            </a:r>
            <a:r>
              <a:rPr lang="ru-RU" dirty="0"/>
              <a:t>Введите дробное число: '); </a:t>
            </a:r>
          </a:p>
          <a:p>
            <a:pPr marL="0" indent="0">
              <a:buNone/>
            </a:pPr>
            <a:r>
              <a:rPr lang="en-US" dirty="0" err="1"/>
              <a:t>readln</a:t>
            </a:r>
            <a:r>
              <a:rPr lang="en-US" dirty="0"/>
              <a:t>(a); </a:t>
            </a:r>
          </a:p>
          <a:p>
            <a:pPr marL="0" indent="0">
              <a:buNone/>
            </a:pPr>
            <a:r>
              <a:rPr lang="ru-RU" dirty="0" err="1"/>
              <a:t>writeln</a:t>
            </a:r>
            <a:r>
              <a:rPr lang="ru-RU" dirty="0"/>
              <a:t>('Вывод без </a:t>
            </a:r>
            <a:r>
              <a:rPr lang="ru-RU" dirty="0" smtClean="0"/>
              <a:t>форматирования: </a:t>
            </a:r>
            <a:r>
              <a:rPr lang="ru-RU" dirty="0"/>
              <a:t>',a); </a:t>
            </a:r>
          </a:p>
          <a:p>
            <a:pPr marL="0" indent="0">
              <a:buNone/>
            </a:pPr>
            <a:r>
              <a:rPr lang="ru-RU" dirty="0" err="1"/>
              <a:t>writeln</a:t>
            </a:r>
            <a:r>
              <a:rPr lang="ru-RU" dirty="0"/>
              <a:t>('Вывод с фиксированной </a:t>
            </a:r>
            <a:r>
              <a:rPr lang="ru-RU" dirty="0" smtClean="0"/>
              <a:t>точкой: </a:t>
            </a:r>
            <a:r>
              <a:rPr lang="ru-RU" dirty="0"/>
              <a:t>',a:10:3); </a:t>
            </a:r>
          </a:p>
          <a:p>
            <a:pPr marL="0" indent="0">
              <a:buNone/>
            </a:pPr>
            <a:r>
              <a:rPr lang="ru-RU" dirty="0" err="1"/>
              <a:t>writeln</a:t>
            </a:r>
            <a:r>
              <a:rPr lang="ru-RU" dirty="0"/>
              <a:t>('Вывод с фиксированной </a:t>
            </a:r>
            <a:r>
              <a:rPr lang="ru-RU" dirty="0" smtClean="0"/>
              <a:t>точкой: ' ,</a:t>
            </a:r>
            <a:r>
              <a:rPr lang="ru-RU" dirty="0"/>
              <a:t>a:12:6); </a:t>
            </a:r>
          </a:p>
          <a:p>
            <a:pPr marL="0" indent="0">
              <a:buNone/>
            </a:pPr>
            <a:r>
              <a:rPr lang="en-US" b="1" dirty="0"/>
              <a:t>end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14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Переменные и константы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112568"/>
          </a:xfrm>
        </p:spPr>
        <p:txBody>
          <a:bodyPr>
            <a:normAutofit/>
          </a:bodyPr>
          <a:lstStyle/>
          <a:p>
            <a:r>
              <a:rPr lang="ru-RU" dirty="0"/>
              <a:t>Имена переменных могут быть почти любым сочетанием английских букв и цифр (без пробелов). Нельзя чтобы имена переменных совпадали со словами, которые являются какими-либо командами самого языка программирования.</a:t>
            </a:r>
            <a:endParaRPr lang="en-US" dirty="0" smtClean="0"/>
          </a:p>
          <a:p>
            <a:r>
              <a:rPr lang="ru-RU" dirty="0" smtClean="0"/>
              <a:t>При </a:t>
            </a:r>
            <a:r>
              <a:rPr lang="ru-RU" dirty="0"/>
              <a:t>описании переменных указывается не только их имя, но и тип. Тип переменных сообщает о том, сколько отвести под них памяти и что за данные там планируется сохранять.</a:t>
            </a:r>
          </a:p>
        </p:txBody>
      </p:sp>
    </p:spTree>
    <p:extLst>
      <p:ext uri="{BB962C8B-B14F-4D97-AF65-F5344CB8AC3E}">
        <p14:creationId xmlns:p14="http://schemas.microsoft.com/office/powerpoint/2010/main" val="188498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>
            <a:normAutofit/>
          </a:bodyPr>
          <a:lstStyle/>
          <a:p>
            <a:r>
              <a:rPr lang="ru-RU" dirty="0" smtClean="0"/>
              <a:t>Выписать правильные имена переменных: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492896"/>
            <a:ext cx="7344816" cy="353943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en-US" sz="3200" dirty="0" err="1"/>
              <a:t>st</a:t>
            </a:r>
            <a:endParaRPr lang="en-US" sz="3200" dirty="0"/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/>
              <a:t>1sn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/>
              <a:t>S1n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/>
              <a:t>Home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/>
              <a:t>Home1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/>
              <a:t>H1o1rjhri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/>
              <a:t>%</a:t>
            </a:r>
            <a:r>
              <a:rPr lang="en-US" sz="3200" dirty="0" err="1"/>
              <a:t>jvjbhd</a:t>
            </a:r>
            <a:endParaRPr lang="en-US" sz="3200" dirty="0"/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/>
              <a:t>Sygfey5jg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 smtClean="0"/>
              <a:t>3jhgk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 smtClean="0"/>
              <a:t>_</a:t>
            </a:r>
            <a:r>
              <a:rPr lang="en-US" sz="3200" dirty="0" err="1" smtClean="0"/>
              <a:t>jdi</a:t>
            </a:r>
            <a:endParaRPr lang="en-US" sz="3200" dirty="0" smtClean="0"/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 smtClean="0"/>
              <a:t>#ok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 smtClean="0"/>
              <a:t>#22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 err="1" smtClean="0"/>
              <a:t>KjKj</a:t>
            </a:r>
            <a:endParaRPr lang="en-US" sz="3200" dirty="0" smtClean="0"/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 err="1" smtClean="0"/>
              <a:t>j@gcf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113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ЧИСЛОВЫЕ ТИПЫ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действительные (дробные) – </a:t>
            </a:r>
            <a:r>
              <a:rPr lang="en-US" sz="4000" dirty="0" smtClean="0"/>
              <a:t>Real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2400" dirty="0"/>
              <a:t>Константы вещественного типа (числа с дробной частью) изображаются с десятичной точкой:</a:t>
            </a:r>
            <a:br>
              <a:rPr lang="ru-RU" sz="2400" dirty="0"/>
            </a:br>
            <a:r>
              <a:rPr lang="ru-RU" sz="2400" dirty="0" smtClean="0"/>
              <a:t>	12.3	 	–1.5 		–</a:t>
            </a:r>
            <a:r>
              <a:rPr lang="ru-RU" sz="2400" dirty="0"/>
              <a:t>0.75 </a:t>
            </a:r>
            <a:endParaRPr lang="ru-RU" sz="2400" dirty="0" smtClean="0"/>
          </a:p>
          <a:p>
            <a:r>
              <a:rPr lang="ru-RU" sz="2400" dirty="0" smtClean="0"/>
              <a:t>или </a:t>
            </a:r>
            <a:r>
              <a:rPr lang="ru-RU" sz="2400" dirty="0"/>
              <a:t>в </a:t>
            </a:r>
            <a:r>
              <a:rPr lang="ru-RU" sz="2400" dirty="0" err="1" smtClean="0"/>
              <a:t>экспотенциальной</a:t>
            </a:r>
            <a:r>
              <a:rPr lang="ru-RU" sz="2400" dirty="0" smtClean="0"/>
              <a:t> </a:t>
            </a:r>
            <a:r>
              <a:rPr lang="ru-RU" sz="2400" dirty="0"/>
              <a:t>форме: -0.45Е5, 6.7Е-10, 0.355Е6 (для получения числа в обычном виде надо перенести запятую на число разрядов указанных после Е вправо, если число положительное, влево, если отрицательное). Например, 6.7Е-10=0.00000000067 </a:t>
            </a:r>
            <a:endParaRPr lang="ru-RU" sz="2400" dirty="0" smtClean="0"/>
          </a:p>
          <a:p>
            <a:r>
              <a:rPr lang="ru-RU" sz="2400" dirty="0" smtClean="0"/>
              <a:t>Задание: записать числа в обычной форме</a:t>
            </a:r>
            <a:br>
              <a:rPr lang="ru-RU" sz="2400" dirty="0" smtClean="0"/>
            </a:br>
            <a:r>
              <a:rPr lang="ru-RU" sz="2400" dirty="0" smtClean="0"/>
              <a:t>-0.45Е5 =  </a:t>
            </a:r>
            <a:br>
              <a:rPr lang="ru-RU" sz="2400" dirty="0" smtClean="0"/>
            </a:br>
            <a:r>
              <a:rPr lang="ru-RU" sz="2400" dirty="0" smtClean="0"/>
              <a:t>6.7Е-10 = </a:t>
            </a:r>
            <a:br>
              <a:rPr lang="ru-RU" sz="2400" dirty="0" smtClean="0"/>
            </a:br>
            <a:r>
              <a:rPr lang="ru-RU" sz="2400" dirty="0" smtClean="0"/>
              <a:t>0.355Е6 = </a:t>
            </a:r>
          </a:p>
          <a:p>
            <a:endParaRPr lang="ru-RU" sz="5200" dirty="0"/>
          </a:p>
        </p:txBody>
      </p:sp>
    </p:spTree>
    <p:extLst>
      <p:ext uri="{BB962C8B-B14F-4D97-AF65-F5344CB8AC3E}">
        <p14:creationId xmlns:p14="http://schemas.microsoft.com/office/powerpoint/2010/main" val="140660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dirty="0"/>
              <a:t>Чтобы напечатать дробное число в привычном нам виде, который называется "число с фиксированной точкой", следует указать для него форматы печати, которые выбираем по своему желанию:</a:t>
            </a:r>
          </a:p>
          <a:p>
            <a:r>
              <a:rPr lang="ru-RU" dirty="0"/>
              <a:t> </a:t>
            </a:r>
          </a:p>
          <a:p>
            <a:r>
              <a:rPr lang="ru-RU" dirty="0" err="1"/>
              <a:t>Writeln</a:t>
            </a:r>
            <a:r>
              <a:rPr lang="ru-RU" dirty="0"/>
              <a:t> ( &lt;имя&gt;: &lt;</a:t>
            </a:r>
            <a:r>
              <a:rPr lang="ru-RU" dirty="0" err="1"/>
              <a:t>колич</a:t>
            </a:r>
            <a:r>
              <a:rPr lang="ru-RU" dirty="0"/>
              <a:t>. всех знаков&gt;: &lt;</a:t>
            </a:r>
            <a:r>
              <a:rPr lang="ru-RU" dirty="0" err="1"/>
              <a:t>колич</a:t>
            </a:r>
            <a:r>
              <a:rPr lang="ru-RU" dirty="0"/>
              <a:t>. знаков на </a:t>
            </a:r>
            <a:r>
              <a:rPr lang="ru-RU" dirty="0" err="1"/>
              <a:t>дроб.часть</a:t>
            </a:r>
            <a:r>
              <a:rPr lang="ru-RU" dirty="0"/>
              <a:t>&gt; );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ПРИМЕР: пусть Х=1243,563, тогда</a:t>
            </a:r>
          </a:p>
          <a:p>
            <a:r>
              <a:rPr lang="ru-RU" dirty="0"/>
              <a:t> </a:t>
            </a:r>
          </a:p>
          <a:p>
            <a:r>
              <a:rPr lang="ru-RU" dirty="0" err="1"/>
              <a:t>Writeln</a:t>
            </a:r>
            <a:r>
              <a:rPr lang="ru-RU" dirty="0"/>
              <a:t> (X:8:2); ==&gt; _1234.56</a:t>
            </a:r>
          </a:p>
          <a:p>
            <a:r>
              <a:rPr lang="ru-RU" dirty="0"/>
              <a:t> </a:t>
            </a:r>
          </a:p>
          <a:p>
            <a:r>
              <a:rPr lang="ru-RU" dirty="0" err="1"/>
              <a:t>Writeln</a:t>
            </a:r>
            <a:r>
              <a:rPr lang="ru-RU" dirty="0"/>
              <a:t> (X:13:5); ==&gt; _ _ _1234.56300</a:t>
            </a:r>
          </a:p>
          <a:p>
            <a:r>
              <a:rPr lang="ru-RU" dirty="0"/>
              <a:t> </a:t>
            </a:r>
          </a:p>
          <a:p>
            <a:r>
              <a:rPr lang="ru-RU" dirty="0" err="1"/>
              <a:t>Writeln</a:t>
            </a:r>
            <a:r>
              <a:rPr lang="ru-RU" dirty="0"/>
              <a:t> (X:10:3); ==&gt; _ _1234.563</a:t>
            </a:r>
          </a:p>
        </p:txBody>
      </p:sp>
    </p:spTree>
    <p:extLst>
      <p:ext uri="{BB962C8B-B14F-4D97-AF65-F5344CB8AC3E}">
        <p14:creationId xmlns:p14="http://schemas.microsoft.com/office/powerpoint/2010/main" val="339488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ЧИСЛОВЫЕ ТИПЫ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2453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целые</a:t>
            </a:r>
            <a:endParaRPr lang="ru-RU" sz="3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078548"/>
              </p:ext>
            </p:extLst>
          </p:nvPr>
        </p:nvGraphicFramePr>
        <p:xfrm>
          <a:off x="1115616" y="3140968"/>
          <a:ext cx="6766752" cy="2103120"/>
        </p:xfrm>
        <a:graphic>
          <a:graphicData uri="http://schemas.openxmlformats.org/drawingml/2006/table">
            <a:tbl>
              <a:tblPr/>
              <a:tblGrid>
                <a:gridCol w="1728192"/>
                <a:gridCol w="5038560"/>
              </a:tblGrid>
              <a:tr h="360000">
                <a:tc>
                  <a:txBody>
                    <a:bodyPr/>
                    <a:lstStyle/>
                    <a:p>
                      <a:r>
                        <a:rPr lang="en-US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-32 </a:t>
                      </a:r>
                      <a:r>
                        <a:rPr lang="ru-RU" sz="2800" dirty="0" smtClean="0"/>
                        <a:t>768  …  32 </a:t>
                      </a:r>
                      <a:r>
                        <a:rPr lang="ru-RU" sz="2800" dirty="0"/>
                        <a:t>767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3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longint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-2 147 483 </a:t>
                      </a:r>
                      <a:r>
                        <a:rPr lang="ru-RU" sz="2800" dirty="0" smtClean="0"/>
                        <a:t>648  …  2 </a:t>
                      </a:r>
                      <a:r>
                        <a:rPr lang="ru-RU" sz="2800" dirty="0"/>
                        <a:t>147 483 647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0…255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08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Булевский тип (</a:t>
            </a:r>
            <a:r>
              <a:rPr lang="en-US" b="1" dirty="0"/>
              <a:t>Boolean)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r>
              <a:rPr lang="en-US" dirty="0"/>
              <a:t>true (</a:t>
            </a:r>
            <a:r>
              <a:rPr lang="ru-RU" dirty="0"/>
              <a:t>истина</a:t>
            </a:r>
            <a:r>
              <a:rPr lang="ru-RU" dirty="0" smtClean="0"/>
              <a:t>)</a:t>
            </a:r>
          </a:p>
          <a:p>
            <a:r>
              <a:rPr lang="en-US" dirty="0"/>
              <a:t>false (</a:t>
            </a:r>
            <a:r>
              <a:rPr lang="ru-RU" dirty="0"/>
              <a:t>ложь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44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Символьный </a:t>
            </a:r>
            <a:r>
              <a:rPr lang="ru-RU" b="1" dirty="0" smtClean="0"/>
              <a:t>тип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string</a:t>
            </a:r>
            <a:r>
              <a:rPr lang="ru-RU" b="1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</a:t>
            </a:r>
            <a:r>
              <a:rPr lang="ru-RU" dirty="0"/>
              <a:t>может превосходить 255 </a:t>
            </a:r>
            <a:r>
              <a:rPr lang="ru-RU" dirty="0" smtClean="0"/>
              <a:t>символов</a:t>
            </a:r>
          </a:p>
          <a:p>
            <a:r>
              <a:rPr lang="ru-RU" b="1" dirty="0"/>
              <a:t>с</a:t>
            </a:r>
            <a:r>
              <a:rPr lang="en-US" b="1" dirty="0" err="1"/>
              <a:t>har</a:t>
            </a:r>
            <a:r>
              <a:rPr lang="ru-RU" b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dirty="0" smtClean="0"/>
              <a:t>занимает </a:t>
            </a:r>
            <a:r>
              <a:rPr lang="ru-RU" dirty="0"/>
              <a:t>1 байт и принимает одно из 256 значений кода ASCII</a:t>
            </a:r>
            <a:endParaRPr lang="en-US" b="1" dirty="0" smtClean="0"/>
          </a:p>
          <a:p>
            <a:r>
              <a:rPr lang="en-US" b="1" dirty="0" smtClean="0"/>
              <a:t>p</a:t>
            </a:r>
            <a:r>
              <a:rPr lang="ru-RU" b="1" dirty="0" smtClean="0"/>
              <a:t>с</a:t>
            </a:r>
            <a:r>
              <a:rPr lang="en-US" b="1" dirty="0" err="1" smtClean="0"/>
              <a:t>har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dirty="0" smtClean="0"/>
              <a:t>это </a:t>
            </a:r>
            <a:r>
              <a:rPr lang="ru-RU" dirty="0"/>
              <a:t>строка, которая может иметь длину до 65534 </a:t>
            </a:r>
            <a:r>
              <a:rPr lang="ru-RU" dirty="0" smtClean="0"/>
              <a:t>символов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2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6264696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hlinkClick r:id="rId2" action="ppaction://hlinkfile"/>
              </a:rPr>
              <a:t>Begin1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Дана </a:t>
            </a:r>
            <a:r>
              <a:rPr lang="ru-RU" dirty="0"/>
              <a:t>сторона квадрата </a:t>
            </a:r>
            <a:r>
              <a:rPr lang="ru-RU" i="1" dirty="0"/>
              <a:t>a</a:t>
            </a:r>
            <a:r>
              <a:rPr lang="ru-RU" dirty="0"/>
              <a:t>. Найти его периметр </a:t>
            </a:r>
            <a:r>
              <a:rPr lang="ru-RU" i="1" dirty="0"/>
              <a:t>P</a:t>
            </a:r>
            <a:r>
              <a:rPr lang="ru-RU" dirty="0"/>
              <a:t> = 4·</a:t>
            </a:r>
            <a:r>
              <a:rPr lang="ru-RU" i="1" dirty="0"/>
              <a:t>a</a:t>
            </a:r>
            <a:r>
              <a:rPr lang="ru-RU" dirty="0"/>
              <a:t>.</a:t>
            </a:r>
          </a:p>
          <a:p>
            <a:r>
              <a:rPr lang="ru-RU" dirty="0">
                <a:hlinkClick r:id="rId2" action="ppaction://hlinkfile"/>
              </a:rPr>
              <a:t>Begin2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Дана </a:t>
            </a:r>
            <a:r>
              <a:rPr lang="ru-RU" dirty="0"/>
              <a:t>сторона квадрата </a:t>
            </a:r>
            <a:r>
              <a:rPr lang="ru-RU" i="1" dirty="0"/>
              <a:t>a</a:t>
            </a:r>
            <a:r>
              <a:rPr lang="ru-RU" dirty="0"/>
              <a:t>. Найти его площадь </a:t>
            </a:r>
            <a:r>
              <a:rPr lang="ru-RU" i="1" dirty="0"/>
              <a:t>S</a:t>
            </a:r>
            <a:r>
              <a:rPr lang="ru-RU" dirty="0"/>
              <a:t> = </a:t>
            </a:r>
            <a:r>
              <a:rPr lang="ru-RU" i="1" dirty="0"/>
              <a:t>a</a:t>
            </a:r>
            <a:r>
              <a:rPr lang="ru-RU" baseline="30000" dirty="0"/>
              <a:t>2</a:t>
            </a:r>
            <a:r>
              <a:rPr lang="ru-RU" dirty="0"/>
              <a:t>.</a:t>
            </a:r>
          </a:p>
          <a:p>
            <a:r>
              <a:rPr lang="ru-RU" dirty="0">
                <a:hlinkClick r:id="rId2" action="ppaction://hlinkfile"/>
              </a:rPr>
              <a:t>Begin3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Даны </a:t>
            </a:r>
            <a:r>
              <a:rPr lang="ru-RU" dirty="0"/>
              <a:t>стороны прямоугольника </a:t>
            </a:r>
            <a:r>
              <a:rPr lang="ru-RU" i="1" dirty="0"/>
              <a:t>a</a:t>
            </a:r>
            <a:r>
              <a:rPr lang="ru-RU" dirty="0"/>
              <a:t> и </a:t>
            </a:r>
            <a:r>
              <a:rPr lang="ru-RU" i="1" dirty="0"/>
              <a:t>b</a:t>
            </a:r>
            <a:r>
              <a:rPr lang="ru-RU" dirty="0"/>
              <a:t>. Найти его площадь </a:t>
            </a:r>
            <a:r>
              <a:rPr lang="ru-RU" i="1" dirty="0"/>
              <a:t>S</a:t>
            </a:r>
            <a:r>
              <a:rPr lang="ru-RU" dirty="0"/>
              <a:t> = </a:t>
            </a:r>
            <a:r>
              <a:rPr lang="ru-RU" i="1" dirty="0" err="1"/>
              <a:t>a</a:t>
            </a:r>
            <a:r>
              <a:rPr lang="ru-RU" dirty="0" err="1"/>
              <a:t>·</a:t>
            </a:r>
            <a:r>
              <a:rPr lang="ru-RU" i="1" dirty="0" err="1"/>
              <a:t>b</a:t>
            </a:r>
            <a:r>
              <a:rPr lang="ru-RU" dirty="0"/>
              <a:t> и периметр </a:t>
            </a:r>
            <a:r>
              <a:rPr lang="ru-RU" i="1" dirty="0"/>
              <a:t>P</a:t>
            </a:r>
            <a:r>
              <a:rPr lang="ru-RU" dirty="0"/>
              <a:t> = 2·(</a:t>
            </a:r>
            <a:r>
              <a:rPr lang="ru-RU" i="1" dirty="0"/>
              <a:t>a</a:t>
            </a:r>
            <a:r>
              <a:rPr lang="ru-RU" dirty="0"/>
              <a:t> + </a:t>
            </a:r>
            <a:r>
              <a:rPr lang="ru-RU" i="1" dirty="0"/>
              <a:t>b</a:t>
            </a:r>
            <a:r>
              <a:rPr lang="ru-RU" dirty="0"/>
              <a:t>).</a:t>
            </a:r>
          </a:p>
          <a:p>
            <a:r>
              <a:rPr lang="ru-RU" dirty="0">
                <a:hlinkClick r:id="rId2" action="ppaction://hlinkfile"/>
              </a:rPr>
              <a:t>Begin4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Дан </a:t>
            </a:r>
            <a:r>
              <a:rPr lang="ru-RU" dirty="0"/>
              <a:t>диаметр окружности </a:t>
            </a:r>
            <a:r>
              <a:rPr lang="ru-RU" i="1" dirty="0"/>
              <a:t>d</a:t>
            </a:r>
            <a:r>
              <a:rPr lang="ru-RU" dirty="0"/>
              <a:t>. Найти ее длину </a:t>
            </a:r>
            <a:r>
              <a:rPr lang="ru-RU" i="1" dirty="0"/>
              <a:t>L</a:t>
            </a:r>
            <a:r>
              <a:rPr lang="ru-RU" dirty="0"/>
              <a:t> = </a:t>
            </a:r>
            <a:r>
              <a:rPr lang="ru-RU" dirty="0" err="1"/>
              <a:t>p·</a:t>
            </a:r>
            <a:r>
              <a:rPr lang="ru-RU" i="1" dirty="0" err="1"/>
              <a:t>d</a:t>
            </a:r>
            <a:r>
              <a:rPr lang="ru-RU" dirty="0"/>
              <a:t>. В качестве значения p использовать 3.14.</a:t>
            </a:r>
          </a:p>
          <a:p>
            <a:r>
              <a:rPr lang="ru-RU" dirty="0">
                <a:hlinkClick r:id="rId2" action="ppaction://hlinkfile"/>
              </a:rPr>
              <a:t>Begin5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Дана </a:t>
            </a:r>
            <a:r>
              <a:rPr lang="ru-RU" dirty="0"/>
              <a:t>длина ребра куба </a:t>
            </a:r>
            <a:r>
              <a:rPr lang="ru-RU" i="1" dirty="0"/>
              <a:t>a</a:t>
            </a:r>
            <a:r>
              <a:rPr lang="ru-RU" dirty="0"/>
              <a:t>. Найти объем куба </a:t>
            </a:r>
            <a:r>
              <a:rPr lang="ru-RU" i="1" dirty="0"/>
              <a:t>V</a:t>
            </a:r>
            <a:r>
              <a:rPr lang="ru-RU" dirty="0"/>
              <a:t> = </a:t>
            </a:r>
            <a:r>
              <a:rPr lang="ru-RU" i="1" dirty="0"/>
              <a:t>a</a:t>
            </a:r>
            <a:r>
              <a:rPr lang="ru-RU" baseline="30000" dirty="0"/>
              <a:t>3</a:t>
            </a:r>
            <a:r>
              <a:rPr lang="ru-RU" dirty="0"/>
              <a:t> и площадь его поверхности </a:t>
            </a:r>
            <a:r>
              <a:rPr lang="ru-RU" i="1" dirty="0"/>
              <a:t>S</a:t>
            </a:r>
            <a:r>
              <a:rPr lang="ru-RU" dirty="0"/>
              <a:t> = 6·</a:t>
            </a:r>
            <a:r>
              <a:rPr lang="ru-RU" i="1" dirty="0"/>
              <a:t>a</a:t>
            </a:r>
            <a:r>
              <a:rPr lang="ru-RU" baseline="30000" dirty="0"/>
              <a:t>2</a:t>
            </a:r>
            <a:r>
              <a:rPr lang="ru-RU" dirty="0"/>
              <a:t>.</a:t>
            </a:r>
          </a:p>
          <a:p>
            <a:r>
              <a:rPr lang="ru-RU" dirty="0">
                <a:hlinkClick r:id="rId2" action="ppaction://hlinkfile"/>
              </a:rPr>
              <a:t>Begin6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Даны </a:t>
            </a:r>
            <a:r>
              <a:rPr lang="ru-RU" dirty="0"/>
              <a:t>длины ребер </a:t>
            </a:r>
            <a:r>
              <a:rPr lang="ru-RU" i="1" dirty="0"/>
              <a:t>a</a:t>
            </a:r>
            <a:r>
              <a:rPr lang="ru-RU" dirty="0"/>
              <a:t>, </a:t>
            </a:r>
            <a:r>
              <a:rPr lang="ru-RU" i="1" dirty="0"/>
              <a:t>b</a:t>
            </a:r>
            <a:r>
              <a:rPr lang="ru-RU" dirty="0"/>
              <a:t>, </a:t>
            </a:r>
            <a:r>
              <a:rPr lang="ru-RU" i="1" dirty="0"/>
              <a:t>c</a:t>
            </a:r>
            <a:r>
              <a:rPr lang="ru-RU" dirty="0"/>
              <a:t> прямоугольного параллелепипеда. Найти его объем </a:t>
            </a:r>
            <a:r>
              <a:rPr lang="ru-RU" i="1" dirty="0"/>
              <a:t>V</a:t>
            </a:r>
            <a:r>
              <a:rPr lang="ru-RU" dirty="0"/>
              <a:t> = </a:t>
            </a:r>
            <a:r>
              <a:rPr lang="ru-RU" i="1" dirty="0" err="1"/>
              <a:t>a·b·c</a:t>
            </a:r>
            <a:r>
              <a:rPr lang="ru-RU" dirty="0"/>
              <a:t> и площадь поверхности </a:t>
            </a:r>
            <a:r>
              <a:rPr lang="ru-RU" i="1" dirty="0"/>
              <a:t>S</a:t>
            </a:r>
            <a:r>
              <a:rPr lang="ru-RU" dirty="0"/>
              <a:t> = 2·(</a:t>
            </a:r>
            <a:r>
              <a:rPr lang="ru-RU" i="1" dirty="0" err="1"/>
              <a:t>a·b</a:t>
            </a:r>
            <a:r>
              <a:rPr lang="ru-RU" dirty="0"/>
              <a:t> + </a:t>
            </a:r>
            <a:r>
              <a:rPr lang="ru-RU" i="1" dirty="0" err="1"/>
              <a:t>b·c</a:t>
            </a:r>
            <a:r>
              <a:rPr lang="ru-RU" dirty="0"/>
              <a:t> + </a:t>
            </a:r>
            <a:r>
              <a:rPr lang="ru-RU" i="1" dirty="0" err="1"/>
              <a:t>a·c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99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486</TotalTime>
  <Words>291</Words>
  <Application>Microsoft Office PowerPoint</Application>
  <PresentationFormat>Экран (4:3)</PresentationFormat>
  <Paragraphs>68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ТИПЫ ДАННЫХ</vt:lpstr>
      <vt:lpstr>Переменные и константы</vt:lpstr>
      <vt:lpstr>Задание</vt:lpstr>
      <vt:lpstr>ЧИСЛОВЫЕ ТИПЫ ДАННЫХ</vt:lpstr>
      <vt:lpstr>Презентация PowerPoint</vt:lpstr>
      <vt:lpstr>ЧИСЛОВЫЕ ТИПЫ ДАННЫХ</vt:lpstr>
      <vt:lpstr>Булевский тип (Boolean)</vt:lpstr>
      <vt:lpstr>Символьный тип</vt:lpstr>
      <vt:lpstr>Презентация PowerPoint</vt:lpstr>
      <vt:lpstr>Задача: Вывести на экран действительное число в различных форматах представления.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Пакульских</cp:lastModifiedBy>
  <cp:revision>16</cp:revision>
  <dcterms:created xsi:type="dcterms:W3CDTF">2013-02-24T14:18:12Z</dcterms:created>
  <dcterms:modified xsi:type="dcterms:W3CDTF">2014-05-26T06:41:37Z</dcterms:modified>
</cp:coreProperties>
</file>