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2" r:id="rId2"/>
    <p:sldId id="283" r:id="rId3"/>
    <p:sldId id="287" r:id="rId4"/>
    <p:sldId id="260" r:id="rId5"/>
    <p:sldId id="284" r:id="rId6"/>
    <p:sldId id="285" r:id="rId7"/>
    <p:sldId id="286" r:id="rId8"/>
    <p:sldId id="289" r:id="rId9"/>
    <p:sldId id="290" r:id="rId10"/>
    <p:sldId id="291" r:id="rId11"/>
    <p:sldId id="278" r:id="rId12"/>
    <p:sldId id="292" r:id="rId13"/>
    <p:sldId id="293" r:id="rId14"/>
    <p:sldId id="29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6600FF"/>
    <a:srgbClr val="0033CC"/>
    <a:srgbClr val="FF0066"/>
    <a:srgbClr val="FF3300"/>
    <a:srgbClr val="FFFF00"/>
    <a:srgbClr val="0066FF"/>
    <a:srgbClr val="66FFFF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24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37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 altLang="ru-RU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BEAD3400-37D6-488E-B046-89717A0A15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80059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65F3E-53BD-42F4-9D80-8807811374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238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5CB0C-4D27-4F8C-9D19-814464B79E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4212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8DE1A-78E3-4014-8120-45A9B69B32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445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777C38-6379-4FFD-8CFD-6F7936725B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637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47866-A3E4-4DB4-BFF5-9FFE053B6D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9821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FE13D-CC5D-4A0E-A470-794C9778AA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1565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28E92-C62F-4396-96EB-7872F45A0E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5187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0294A-E903-4368-8491-5B3CE8B39C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5266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C4565-44D1-465A-B929-473AEE9194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716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0D774-37BA-43A1-A45D-0326185924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9898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79994-D45E-4724-BA60-5738BFD5ED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9116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50000">
              <a:schemeClr val="bg1"/>
            </a:gs>
            <a:gs pos="100000">
              <a:srgbClr val="CCFF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D28937DC-D198-48A3-8221-47A1C93616F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890"/>
            <a:ext cx="8850560" cy="66711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38600" y="2209800"/>
            <a:ext cx="5396136" cy="1470025"/>
          </a:xfrm>
        </p:spPr>
        <p:txBody>
          <a:bodyPr>
            <a:normAutofit fontScale="90000"/>
          </a:bodyPr>
          <a:lstStyle/>
          <a:p>
            <a:r>
              <a:rPr lang="ru-RU" sz="73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Сфера .</a:t>
            </a:r>
            <a:br>
              <a:rPr lang="ru-RU" sz="73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класс.</a:t>
            </a:r>
            <a:endParaRPr lang="ru-RU" sz="49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34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ru-RU" sz="3200" dirty="0" smtClean="0">
              <a:solidFill>
                <a:srgbClr val="6600FF"/>
              </a:solidFill>
              <a:latin typeface="Times New Roman" pitchFamily="18" charset="0"/>
            </a:endParaRPr>
          </a:p>
          <a:p>
            <a:pPr algn="ctr" eaLnBrk="0" hangingPunct="0"/>
            <a:endParaRPr lang="ru-RU" sz="3200" dirty="0">
              <a:solidFill>
                <a:srgbClr val="6600FF"/>
              </a:solidFill>
              <a:latin typeface="Times New Roman" pitchFamily="18" charset="0"/>
            </a:endParaRPr>
          </a:p>
          <a:p>
            <a:pPr algn="ctr" eaLnBrk="0" hangingPunct="0"/>
            <a:endParaRPr lang="ru-RU" sz="3200" dirty="0" smtClean="0">
              <a:solidFill>
                <a:srgbClr val="6600FF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ru-RU" sz="3200" dirty="0" smtClean="0">
                <a:solidFill>
                  <a:srgbClr val="6600FF"/>
                </a:solidFill>
                <a:latin typeface="Times New Roman" pitchFamily="18" charset="0"/>
              </a:rPr>
              <a:t>Задача 3</a:t>
            </a:r>
          </a:p>
          <a:p>
            <a:pPr algn="ctr" eaLnBrk="0" hangingPunct="0"/>
            <a:r>
              <a:rPr lang="ru-RU" sz="3200" dirty="0" smtClean="0">
                <a:solidFill>
                  <a:srgbClr val="6600FF"/>
                </a:solidFill>
                <a:latin typeface="Times New Roman" pitchFamily="18" charset="0"/>
              </a:rPr>
              <a:t>Найти </a:t>
            </a:r>
            <a:r>
              <a:rPr lang="ru-RU" sz="3200" dirty="0">
                <a:solidFill>
                  <a:srgbClr val="6600FF"/>
                </a:solidFill>
                <a:latin typeface="Times New Roman" pitchFamily="18" charset="0"/>
              </a:rPr>
              <a:t>площадь поверхности </a:t>
            </a:r>
            <a:r>
              <a:rPr lang="ru-RU" sz="3200" dirty="0" smtClean="0">
                <a:solidFill>
                  <a:srgbClr val="6600FF"/>
                </a:solidFill>
                <a:latin typeface="Times New Roman" pitchFamily="18" charset="0"/>
              </a:rPr>
              <a:t>шара, площадь центрального сечения  которого равна </a:t>
            </a:r>
            <a:r>
              <a:rPr lang="ru-RU" sz="4400" dirty="0" smtClean="0">
                <a:solidFill>
                  <a:srgbClr val="00B050"/>
                </a:solidFill>
                <a:latin typeface="Times New Roman" pitchFamily="18" charset="0"/>
              </a:rPr>
              <a:t>6</a:t>
            </a:r>
            <a:r>
              <a:rPr lang="ru-RU" sz="4400" dirty="0" smtClean="0">
                <a:solidFill>
                  <a:srgbClr val="6600FF"/>
                </a:solidFill>
                <a:latin typeface="Times New Roman" pitchFamily="18" charset="0"/>
              </a:rPr>
              <a:t>.</a:t>
            </a:r>
          </a:p>
          <a:p>
            <a:pPr algn="ctr" eaLnBrk="0" hangingPunct="0"/>
            <a:endParaRPr lang="ru-RU" sz="4400" dirty="0" smtClean="0">
              <a:solidFill>
                <a:srgbClr val="6600FF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ru-RU" sz="3200" dirty="0" smtClean="0">
                <a:solidFill>
                  <a:srgbClr val="6600FF"/>
                </a:solidFill>
                <a:latin typeface="Times New Roman" pitchFamily="18" charset="0"/>
              </a:rPr>
              <a:t>Найти площадь поверхности шара, площадь центрального сечения  которого равна </a:t>
            </a:r>
            <a:r>
              <a:rPr lang="ru-RU" sz="4400" dirty="0" smtClean="0">
                <a:solidFill>
                  <a:srgbClr val="00B050"/>
                </a:solidFill>
                <a:latin typeface="Times New Roman" pitchFamily="18" charset="0"/>
              </a:rPr>
              <a:t>0,8</a:t>
            </a:r>
            <a:r>
              <a:rPr lang="ru-RU" sz="3200" dirty="0" smtClean="0">
                <a:solidFill>
                  <a:srgbClr val="6600FF"/>
                </a:solidFill>
                <a:latin typeface="Times New Roman" pitchFamily="18" charset="0"/>
              </a:rPr>
              <a:t>.</a:t>
            </a:r>
          </a:p>
          <a:p>
            <a:pPr algn="ctr" eaLnBrk="0" hangingPunct="0"/>
            <a:endParaRPr lang="ru-RU" sz="4400" dirty="0" smtClean="0">
              <a:solidFill>
                <a:srgbClr val="6600FF"/>
              </a:solidFill>
              <a:latin typeface="Times New Roman" pitchFamily="18" charset="0"/>
            </a:endParaRPr>
          </a:p>
          <a:p>
            <a:pPr lvl="0" algn="ctr" eaLnBrk="0" hangingPunct="0"/>
            <a:r>
              <a:rPr lang="ru-RU" sz="3200" dirty="0">
                <a:solidFill>
                  <a:srgbClr val="6600FF"/>
                </a:solidFill>
                <a:latin typeface="Times New Roman" pitchFamily="18" charset="0"/>
              </a:rPr>
              <a:t>Найти площадь поверхности шара, площадь центрального сечения  которого равна </a:t>
            </a:r>
            <a:r>
              <a:rPr lang="ru-RU" sz="4400" dirty="0" smtClean="0">
                <a:solidFill>
                  <a:srgbClr val="00B050"/>
                </a:solidFill>
                <a:latin typeface="Times New Roman" pitchFamily="18" charset="0"/>
              </a:rPr>
              <a:t>3</a:t>
            </a:r>
            <a:r>
              <a:rPr lang="ru-RU" sz="4400" baseline="30000" dirty="0" smtClean="0">
                <a:solidFill>
                  <a:srgbClr val="00B050"/>
                </a:solidFill>
                <a:latin typeface="Times New Roman" pitchFamily="18" charset="0"/>
              </a:rPr>
              <a:t>0,5</a:t>
            </a:r>
            <a:r>
              <a:rPr lang="ru-RU" sz="3200" dirty="0" smtClean="0">
                <a:solidFill>
                  <a:srgbClr val="6600FF"/>
                </a:solidFill>
                <a:latin typeface="Times New Roman" pitchFamily="18" charset="0"/>
              </a:rPr>
              <a:t>.</a:t>
            </a:r>
            <a:endParaRPr lang="ru-RU" sz="3200" dirty="0">
              <a:solidFill>
                <a:srgbClr val="6600FF"/>
              </a:solidFill>
              <a:latin typeface="Times New Roman" pitchFamily="18" charset="0"/>
            </a:endParaRPr>
          </a:p>
          <a:p>
            <a:pPr lvl="0" algn="ctr" eaLnBrk="0" hangingPunct="0"/>
            <a:endParaRPr lang="ru-RU" sz="4400" dirty="0">
              <a:solidFill>
                <a:srgbClr val="6600FF"/>
              </a:solidFill>
              <a:latin typeface="Times New Roman" pitchFamily="18" charset="0"/>
            </a:endParaRPr>
          </a:p>
          <a:p>
            <a:pPr algn="ctr" eaLnBrk="0" hangingPunct="0"/>
            <a:endParaRPr lang="ru-RU" sz="4400" dirty="0" smtClean="0">
              <a:solidFill>
                <a:srgbClr val="6600FF"/>
              </a:solidFill>
              <a:latin typeface="Times New Roman" pitchFamily="18" charset="0"/>
            </a:endParaRPr>
          </a:p>
          <a:p>
            <a:pPr algn="ctr" eaLnBrk="0" hangingPunct="0"/>
            <a:endParaRPr lang="ru-RU" sz="4400" dirty="0">
              <a:solidFill>
                <a:srgbClr val="66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8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7" name="Freeform 71"/>
          <p:cNvSpPr>
            <a:spLocks/>
          </p:cNvSpPr>
          <p:nvPr/>
        </p:nvSpPr>
        <p:spPr bwMode="auto">
          <a:xfrm>
            <a:off x="2895600" y="2971800"/>
            <a:ext cx="1219200" cy="1168400"/>
          </a:xfrm>
          <a:custGeom>
            <a:avLst/>
            <a:gdLst>
              <a:gd name="T0" fmla="*/ 8 w 768"/>
              <a:gd name="T1" fmla="*/ 728 h 736"/>
              <a:gd name="T2" fmla="*/ 24 w 768"/>
              <a:gd name="T3" fmla="*/ 736 h 736"/>
              <a:gd name="T4" fmla="*/ 768 w 768"/>
              <a:gd name="T5" fmla="*/ 144 h 736"/>
              <a:gd name="T6" fmla="*/ 0 w 768"/>
              <a:gd name="T7" fmla="*/ 0 h 736"/>
              <a:gd name="T8" fmla="*/ 8 w 768"/>
              <a:gd name="T9" fmla="*/ 728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" h="736">
                <a:moveTo>
                  <a:pt x="8" y="728"/>
                </a:moveTo>
                <a:lnTo>
                  <a:pt x="24" y="736"/>
                </a:lnTo>
                <a:lnTo>
                  <a:pt x="768" y="144"/>
                </a:lnTo>
                <a:lnTo>
                  <a:pt x="0" y="0"/>
                </a:lnTo>
                <a:lnTo>
                  <a:pt x="8" y="728"/>
                </a:lnTo>
                <a:close/>
              </a:path>
            </a:pathLst>
          </a:custGeom>
          <a:solidFill>
            <a:srgbClr val="FF3300">
              <a:alpha val="6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002" name="Freeform 66"/>
          <p:cNvSpPr>
            <a:spLocks/>
          </p:cNvSpPr>
          <p:nvPr/>
        </p:nvSpPr>
        <p:spPr bwMode="auto">
          <a:xfrm>
            <a:off x="1714500" y="2794000"/>
            <a:ext cx="2463800" cy="381000"/>
          </a:xfrm>
          <a:custGeom>
            <a:avLst/>
            <a:gdLst>
              <a:gd name="T0" fmla="*/ 0 w 1552"/>
              <a:gd name="T1" fmla="*/ 0 h 240"/>
              <a:gd name="T2" fmla="*/ 1552 w 1552"/>
              <a:gd name="T3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52" h="240">
                <a:moveTo>
                  <a:pt x="0" y="0"/>
                </a:moveTo>
                <a:lnTo>
                  <a:pt x="1552" y="240"/>
                </a:lnTo>
              </a:path>
            </a:pathLst>
          </a:custGeom>
          <a:noFill/>
          <a:ln w="19050" cap="flat" cmpd="sng">
            <a:solidFill>
              <a:srgbClr val="0033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65" name="Arc 29"/>
          <p:cNvSpPr>
            <a:spLocks/>
          </p:cNvSpPr>
          <p:nvPr/>
        </p:nvSpPr>
        <p:spPr bwMode="auto">
          <a:xfrm>
            <a:off x="1524000" y="2941638"/>
            <a:ext cx="2819400" cy="438150"/>
          </a:xfrm>
          <a:custGeom>
            <a:avLst/>
            <a:gdLst>
              <a:gd name="G0" fmla="+- 21600 0 0"/>
              <a:gd name="G1" fmla="+- 3294 0 0"/>
              <a:gd name="G2" fmla="+- 21600 0 0"/>
              <a:gd name="T0" fmla="*/ 42947 w 43200"/>
              <a:gd name="T1" fmla="*/ 0 h 24894"/>
              <a:gd name="T2" fmla="*/ 63 w 43200"/>
              <a:gd name="T3" fmla="*/ 1640 h 24894"/>
              <a:gd name="T4" fmla="*/ 21600 w 43200"/>
              <a:gd name="T5" fmla="*/ 3294 h 24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4894" fill="none" extrusionOk="0">
                <a:moveTo>
                  <a:pt x="42947" y="-1"/>
                </a:moveTo>
                <a:cubicBezTo>
                  <a:pt x="43115" y="1089"/>
                  <a:pt x="43200" y="2191"/>
                  <a:pt x="43200" y="3294"/>
                </a:cubicBezTo>
                <a:cubicBezTo>
                  <a:pt x="43200" y="15223"/>
                  <a:pt x="33529" y="24894"/>
                  <a:pt x="21600" y="24894"/>
                </a:cubicBezTo>
                <a:cubicBezTo>
                  <a:pt x="9670" y="24894"/>
                  <a:pt x="0" y="15223"/>
                  <a:pt x="0" y="3294"/>
                </a:cubicBezTo>
                <a:cubicBezTo>
                  <a:pt x="0" y="2742"/>
                  <a:pt x="21" y="2190"/>
                  <a:pt x="63" y="1640"/>
                </a:cubicBezTo>
              </a:path>
              <a:path w="43200" h="24894" stroke="0" extrusionOk="0">
                <a:moveTo>
                  <a:pt x="42947" y="-1"/>
                </a:moveTo>
                <a:cubicBezTo>
                  <a:pt x="43115" y="1089"/>
                  <a:pt x="43200" y="2191"/>
                  <a:pt x="43200" y="3294"/>
                </a:cubicBezTo>
                <a:cubicBezTo>
                  <a:pt x="43200" y="15223"/>
                  <a:pt x="33529" y="24894"/>
                  <a:pt x="21600" y="24894"/>
                </a:cubicBezTo>
                <a:cubicBezTo>
                  <a:pt x="9670" y="24894"/>
                  <a:pt x="0" y="15223"/>
                  <a:pt x="0" y="3294"/>
                </a:cubicBezTo>
                <a:cubicBezTo>
                  <a:pt x="0" y="2742"/>
                  <a:pt x="21" y="2190"/>
                  <a:pt x="63" y="1640"/>
                </a:cubicBezTo>
                <a:lnTo>
                  <a:pt x="21600" y="3294"/>
                </a:lnTo>
                <a:close/>
              </a:path>
            </a:pathLst>
          </a:custGeom>
          <a:solidFill>
            <a:srgbClr val="BBE0E3">
              <a:alpha val="6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966" name="Arc 30"/>
          <p:cNvSpPr>
            <a:spLocks/>
          </p:cNvSpPr>
          <p:nvPr/>
        </p:nvSpPr>
        <p:spPr bwMode="auto">
          <a:xfrm flipV="1">
            <a:off x="1531938" y="2627313"/>
            <a:ext cx="2797175" cy="381000"/>
          </a:xfrm>
          <a:custGeom>
            <a:avLst/>
            <a:gdLst>
              <a:gd name="G0" fmla="+- 21512 0 0"/>
              <a:gd name="G1" fmla="+- 0 0 0"/>
              <a:gd name="G2" fmla="+- 21600 0 0"/>
              <a:gd name="T0" fmla="*/ 42891 w 42891"/>
              <a:gd name="T1" fmla="*/ 3085 h 21600"/>
              <a:gd name="T2" fmla="*/ 0 w 42891"/>
              <a:gd name="T3" fmla="*/ 1947 h 21600"/>
              <a:gd name="T4" fmla="*/ 21512 w 42891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891" h="21600" fill="none" extrusionOk="0">
                <a:moveTo>
                  <a:pt x="42890" y="3084"/>
                </a:moveTo>
                <a:cubicBezTo>
                  <a:pt x="41357" y="13712"/>
                  <a:pt x="32249" y="21599"/>
                  <a:pt x="21512" y="21599"/>
                </a:cubicBezTo>
                <a:cubicBezTo>
                  <a:pt x="10337" y="21599"/>
                  <a:pt x="1007" y="13076"/>
                  <a:pt x="-1" y="1947"/>
                </a:cubicBezTo>
              </a:path>
              <a:path w="42891" h="21600" stroke="0" extrusionOk="0">
                <a:moveTo>
                  <a:pt x="42890" y="3084"/>
                </a:moveTo>
                <a:cubicBezTo>
                  <a:pt x="41357" y="13712"/>
                  <a:pt x="32249" y="21599"/>
                  <a:pt x="21512" y="21599"/>
                </a:cubicBezTo>
                <a:cubicBezTo>
                  <a:pt x="10337" y="21599"/>
                  <a:pt x="1007" y="13076"/>
                  <a:pt x="-1" y="1947"/>
                </a:cubicBezTo>
                <a:lnTo>
                  <a:pt x="21512" y="0"/>
                </a:lnTo>
                <a:close/>
              </a:path>
            </a:pathLst>
          </a:custGeom>
          <a:solidFill>
            <a:srgbClr val="BBE0E3">
              <a:alpha val="63000"/>
            </a:srgbClr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948" name="Oval 12"/>
          <p:cNvSpPr>
            <a:spLocks noChangeArrowheads="1"/>
          </p:cNvSpPr>
          <p:nvPr/>
        </p:nvSpPr>
        <p:spPr bwMode="auto">
          <a:xfrm>
            <a:off x="990600" y="2362200"/>
            <a:ext cx="3886200" cy="3810000"/>
          </a:xfrm>
          <a:prstGeom prst="ellipse">
            <a:avLst/>
          </a:prstGeom>
          <a:noFill/>
          <a:ln w="12700">
            <a:solidFill>
              <a:srgbClr val="1C1C1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alpha val="33000"/>
                      </a:schemeClr>
                    </a:gs>
                    <a:gs pos="100000">
                      <a:schemeClr val="accent1">
                        <a:alpha val="36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949" name="Arc 13"/>
          <p:cNvSpPr>
            <a:spLocks/>
          </p:cNvSpPr>
          <p:nvPr/>
        </p:nvSpPr>
        <p:spPr bwMode="auto">
          <a:xfrm flipV="1">
            <a:off x="993775" y="3535363"/>
            <a:ext cx="3879850" cy="741362"/>
          </a:xfrm>
          <a:custGeom>
            <a:avLst/>
            <a:gdLst>
              <a:gd name="G0" fmla="+- 21580 0 0"/>
              <a:gd name="G1" fmla="+- 0 0 0"/>
              <a:gd name="G2" fmla="+- 21600 0 0"/>
              <a:gd name="T0" fmla="*/ 43121 w 43121"/>
              <a:gd name="T1" fmla="*/ 1600 h 21600"/>
              <a:gd name="T2" fmla="*/ 0 w 43121"/>
              <a:gd name="T3" fmla="*/ 924 h 21600"/>
              <a:gd name="T4" fmla="*/ 21580 w 43121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21" h="21600" fill="none" extrusionOk="0">
                <a:moveTo>
                  <a:pt x="43120" y="1599"/>
                </a:moveTo>
                <a:cubicBezTo>
                  <a:pt x="42282" y="12877"/>
                  <a:pt x="32888" y="21599"/>
                  <a:pt x="21580" y="21599"/>
                </a:cubicBezTo>
                <a:cubicBezTo>
                  <a:pt x="10010" y="21599"/>
                  <a:pt x="494" y="12483"/>
                  <a:pt x="-1" y="924"/>
                </a:cubicBezTo>
              </a:path>
              <a:path w="43121" h="21600" stroke="0" extrusionOk="0">
                <a:moveTo>
                  <a:pt x="43120" y="1599"/>
                </a:moveTo>
                <a:cubicBezTo>
                  <a:pt x="42282" y="12877"/>
                  <a:pt x="32888" y="21599"/>
                  <a:pt x="21580" y="21599"/>
                </a:cubicBezTo>
                <a:cubicBezTo>
                  <a:pt x="10010" y="21599"/>
                  <a:pt x="494" y="12483"/>
                  <a:pt x="-1" y="924"/>
                </a:cubicBezTo>
                <a:lnTo>
                  <a:pt x="21580" y="0"/>
                </a:lnTo>
                <a:close/>
              </a:path>
            </a:pathLst>
          </a:custGeom>
          <a:noFill/>
          <a:ln w="12700">
            <a:solidFill>
              <a:srgbClr val="1C1C1C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FF">
                    <a:alpha val="16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950" name="Arc 14"/>
          <p:cNvSpPr>
            <a:spLocks/>
          </p:cNvSpPr>
          <p:nvPr/>
        </p:nvSpPr>
        <p:spPr bwMode="auto">
          <a:xfrm>
            <a:off x="1012825" y="4159250"/>
            <a:ext cx="3857625" cy="741363"/>
          </a:xfrm>
          <a:custGeom>
            <a:avLst/>
            <a:gdLst>
              <a:gd name="G0" fmla="+- 21382 0 0"/>
              <a:gd name="G1" fmla="+- 0 0 0"/>
              <a:gd name="G2" fmla="+- 21600 0 0"/>
              <a:gd name="T0" fmla="*/ 42859 w 42859"/>
              <a:gd name="T1" fmla="*/ 2301 h 21600"/>
              <a:gd name="T2" fmla="*/ 0 w 42859"/>
              <a:gd name="T3" fmla="*/ 3062 h 21600"/>
              <a:gd name="T4" fmla="*/ 21382 w 42859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859" h="21600" fill="none" extrusionOk="0">
                <a:moveTo>
                  <a:pt x="42859" y="2301"/>
                </a:moveTo>
                <a:cubicBezTo>
                  <a:pt x="41683" y="13276"/>
                  <a:pt x="32420" y="21599"/>
                  <a:pt x="21382" y="21599"/>
                </a:cubicBezTo>
                <a:cubicBezTo>
                  <a:pt x="10635" y="21599"/>
                  <a:pt x="1523" y="13699"/>
                  <a:pt x="0" y="3061"/>
                </a:cubicBezTo>
              </a:path>
              <a:path w="42859" h="21600" stroke="0" extrusionOk="0">
                <a:moveTo>
                  <a:pt x="42859" y="2301"/>
                </a:moveTo>
                <a:cubicBezTo>
                  <a:pt x="41683" y="13276"/>
                  <a:pt x="32420" y="21599"/>
                  <a:pt x="21382" y="21599"/>
                </a:cubicBezTo>
                <a:cubicBezTo>
                  <a:pt x="10635" y="21599"/>
                  <a:pt x="1523" y="13699"/>
                  <a:pt x="0" y="3061"/>
                </a:cubicBezTo>
                <a:lnTo>
                  <a:pt x="21382" y="0"/>
                </a:lnTo>
                <a:close/>
              </a:path>
            </a:pathLst>
          </a:custGeom>
          <a:noFill/>
          <a:ln w="12700">
            <a:solidFill>
              <a:srgbClr val="1C1C1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FF">
                    <a:alpha val="16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2971800" y="41148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00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endParaRPr lang="ru-RU" altLang="ru-RU" sz="200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953" name="Oval 17"/>
          <p:cNvSpPr>
            <a:spLocks noChangeArrowheads="1"/>
          </p:cNvSpPr>
          <p:nvPr/>
        </p:nvSpPr>
        <p:spPr bwMode="auto">
          <a:xfrm rot="375847">
            <a:off x="2863850" y="4133850"/>
            <a:ext cx="131763" cy="1317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9988" name="Group 52"/>
          <p:cNvGrpSpPr>
            <a:grpSpLocks/>
          </p:cNvGrpSpPr>
          <p:nvPr/>
        </p:nvGrpSpPr>
        <p:grpSpPr bwMode="auto">
          <a:xfrm>
            <a:off x="2844800" y="2692400"/>
            <a:ext cx="473075" cy="1498600"/>
            <a:chOff x="1792" y="1696"/>
            <a:chExt cx="298" cy="944"/>
          </a:xfrm>
        </p:grpSpPr>
        <p:sp>
          <p:nvSpPr>
            <p:cNvPr id="39951" name="Freeform 15"/>
            <p:cNvSpPr>
              <a:spLocks/>
            </p:cNvSpPr>
            <p:nvPr/>
          </p:nvSpPr>
          <p:spPr bwMode="auto">
            <a:xfrm>
              <a:off x="1824" y="1888"/>
              <a:ext cx="16" cy="752"/>
            </a:xfrm>
            <a:custGeom>
              <a:avLst/>
              <a:gdLst>
                <a:gd name="T0" fmla="*/ 16 w 16"/>
                <a:gd name="T1" fmla="*/ 752 h 752"/>
                <a:gd name="T2" fmla="*/ 0 w 16"/>
                <a:gd name="T3" fmla="*/ 0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752">
                  <a:moveTo>
                    <a:pt x="16" y="752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968" name="Text Box 32"/>
            <p:cNvSpPr txBox="1">
              <a:spLocks noChangeArrowheads="1"/>
            </p:cNvSpPr>
            <p:nvPr/>
          </p:nvSpPr>
          <p:spPr bwMode="auto">
            <a:xfrm>
              <a:off x="1792" y="1696"/>
              <a:ext cx="29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</a:t>
              </a:r>
              <a:r>
                <a:rPr lang="en-US" altLang="ru-RU" sz="2000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altLang="ru-RU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9969" name="Oval 33"/>
            <p:cNvSpPr>
              <a:spLocks noChangeArrowheads="1"/>
            </p:cNvSpPr>
            <p:nvPr/>
          </p:nvSpPr>
          <p:spPr bwMode="auto">
            <a:xfrm rot="375847">
              <a:off x="1800" y="1856"/>
              <a:ext cx="49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9938" name="Freeform 2"/>
          <p:cNvSpPr>
            <a:spLocks/>
          </p:cNvSpPr>
          <p:nvPr/>
        </p:nvSpPr>
        <p:spPr bwMode="auto">
          <a:xfrm>
            <a:off x="2362200" y="2781300"/>
            <a:ext cx="1651000" cy="571500"/>
          </a:xfrm>
          <a:custGeom>
            <a:avLst/>
            <a:gdLst>
              <a:gd name="T0" fmla="*/ 1040 w 1040"/>
              <a:gd name="T1" fmla="*/ 0 h 360"/>
              <a:gd name="T2" fmla="*/ 0 w 1040"/>
              <a:gd name="T3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40" h="360">
                <a:moveTo>
                  <a:pt x="1040" y="0"/>
                </a:moveTo>
                <a:lnTo>
                  <a:pt x="0" y="360"/>
                </a:lnTo>
              </a:path>
            </a:pathLst>
          </a:custGeom>
          <a:solidFill>
            <a:srgbClr val="0066FF">
              <a:alpha val="33000"/>
            </a:srgbClr>
          </a:solidFill>
          <a:ln w="19050" cap="flat" cmpd="sng">
            <a:solidFill>
              <a:srgbClr val="0033CC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67" name="Freeform 31"/>
          <p:cNvSpPr>
            <a:spLocks/>
          </p:cNvSpPr>
          <p:nvPr/>
        </p:nvSpPr>
        <p:spPr bwMode="auto">
          <a:xfrm>
            <a:off x="1739900" y="2832100"/>
            <a:ext cx="647700" cy="533400"/>
          </a:xfrm>
          <a:custGeom>
            <a:avLst/>
            <a:gdLst>
              <a:gd name="T0" fmla="*/ 0 w 408"/>
              <a:gd name="T1" fmla="*/ 0 h 336"/>
              <a:gd name="T2" fmla="*/ 408 w 408"/>
              <a:gd name="T3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08" h="336">
                <a:moveTo>
                  <a:pt x="0" y="0"/>
                </a:moveTo>
                <a:lnTo>
                  <a:pt x="408" y="336"/>
                </a:lnTo>
              </a:path>
            </a:pathLst>
          </a:custGeom>
          <a:noFill/>
          <a:ln w="19050" cap="flat" cmpd="sng">
            <a:solidFill>
              <a:srgbClr val="0033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71" name="Freeform 35"/>
          <p:cNvSpPr>
            <a:spLocks/>
          </p:cNvSpPr>
          <p:nvPr/>
        </p:nvSpPr>
        <p:spPr bwMode="auto">
          <a:xfrm>
            <a:off x="1727200" y="2755900"/>
            <a:ext cx="2298700" cy="50800"/>
          </a:xfrm>
          <a:custGeom>
            <a:avLst/>
            <a:gdLst>
              <a:gd name="T0" fmla="*/ 0 w 1448"/>
              <a:gd name="T1" fmla="*/ 32 h 32"/>
              <a:gd name="T2" fmla="*/ 1448 w 1448"/>
              <a:gd name="T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48" h="32">
                <a:moveTo>
                  <a:pt x="0" y="32"/>
                </a:moveTo>
                <a:lnTo>
                  <a:pt x="1448" y="0"/>
                </a:lnTo>
              </a:path>
            </a:pathLst>
          </a:custGeom>
          <a:noFill/>
          <a:ln w="19050" cap="flat" cmpd="sng">
            <a:solidFill>
              <a:srgbClr val="0033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9972" name="Group 36"/>
          <p:cNvGrpSpPr>
            <a:grpSpLocks/>
          </p:cNvGrpSpPr>
          <p:nvPr/>
        </p:nvGrpSpPr>
        <p:grpSpPr bwMode="auto">
          <a:xfrm>
            <a:off x="1473200" y="2438400"/>
            <a:ext cx="368300" cy="409575"/>
            <a:chOff x="1488" y="894"/>
            <a:chExt cx="232" cy="258"/>
          </a:xfrm>
        </p:grpSpPr>
        <p:sp>
          <p:nvSpPr>
            <p:cNvPr id="39973" name="Text Box 37"/>
            <p:cNvSpPr txBox="1">
              <a:spLocks noChangeArrowheads="1"/>
            </p:cNvSpPr>
            <p:nvPr/>
          </p:nvSpPr>
          <p:spPr bwMode="auto">
            <a:xfrm>
              <a:off x="1488" y="894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А</a:t>
              </a:r>
            </a:p>
          </p:txBody>
        </p:sp>
        <p:sp>
          <p:nvSpPr>
            <p:cNvPr id="39974" name="Oval 38"/>
            <p:cNvSpPr>
              <a:spLocks noChangeArrowheads="1"/>
            </p:cNvSpPr>
            <p:nvPr/>
          </p:nvSpPr>
          <p:spPr bwMode="auto">
            <a:xfrm rot="375847">
              <a:off x="1632" y="1104"/>
              <a:ext cx="49" cy="48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9979" name="Group 43"/>
          <p:cNvGrpSpPr>
            <a:grpSpLocks/>
          </p:cNvGrpSpPr>
          <p:nvPr/>
        </p:nvGrpSpPr>
        <p:grpSpPr bwMode="auto">
          <a:xfrm>
            <a:off x="2311400" y="3251200"/>
            <a:ext cx="393700" cy="396875"/>
            <a:chOff x="2720" y="1374"/>
            <a:chExt cx="248" cy="250"/>
          </a:xfrm>
        </p:grpSpPr>
        <p:sp>
          <p:nvSpPr>
            <p:cNvPr id="39980" name="Text Box 44"/>
            <p:cNvSpPr txBox="1">
              <a:spLocks noChangeArrowheads="1"/>
            </p:cNvSpPr>
            <p:nvPr/>
          </p:nvSpPr>
          <p:spPr bwMode="auto">
            <a:xfrm>
              <a:off x="2736" y="1374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В</a:t>
              </a:r>
            </a:p>
          </p:txBody>
        </p:sp>
        <p:sp>
          <p:nvSpPr>
            <p:cNvPr id="39981" name="Oval 45"/>
            <p:cNvSpPr>
              <a:spLocks noChangeArrowheads="1"/>
            </p:cNvSpPr>
            <p:nvPr/>
          </p:nvSpPr>
          <p:spPr bwMode="auto">
            <a:xfrm rot="375847">
              <a:off x="2720" y="1416"/>
              <a:ext cx="49" cy="48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9985" name="Text Box 49"/>
          <p:cNvSpPr txBox="1">
            <a:spLocks noChangeArrowheads="1"/>
          </p:cNvSpPr>
          <p:nvPr/>
        </p:nvSpPr>
        <p:spPr bwMode="auto">
          <a:xfrm>
            <a:off x="457200" y="304800"/>
            <a:ext cx="83058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№ </a:t>
            </a:r>
            <a:r>
              <a:rPr lang="ru-RU" altLang="ru-R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 </a:t>
            </a:r>
            <a:r>
              <a:rPr lang="ru-RU" altLang="ru-RU" sz="2200" b="0" dirty="0" smtClean="0"/>
              <a:t>Вершины </a:t>
            </a:r>
            <a:r>
              <a:rPr lang="ru-RU" altLang="ru-RU" sz="2200" b="0" dirty="0"/>
              <a:t>треугольника АВС лежат на сфере радиуса 13 см. Найдите расстояние от центра сферы до плоскости треугольника, если АВ=6см, ВС=8см, АС=10см.</a:t>
            </a:r>
          </a:p>
        </p:txBody>
      </p:sp>
      <p:sp>
        <p:nvSpPr>
          <p:cNvPr id="39989" name="Rectangle 53"/>
          <p:cNvSpPr>
            <a:spLocks noChangeArrowheads="1"/>
          </p:cNvSpPr>
          <p:nvPr/>
        </p:nvSpPr>
        <p:spPr bwMode="auto">
          <a:xfrm>
            <a:off x="457200" y="1524000"/>
            <a:ext cx="14525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200" b="0"/>
              <a:t>10</a:t>
            </a:r>
            <a:r>
              <a:rPr lang="ru-RU" altLang="ru-RU" sz="2200" b="0" baseline="30000"/>
              <a:t>2</a:t>
            </a:r>
            <a:r>
              <a:rPr lang="ru-RU" altLang="ru-RU" sz="2200" b="0"/>
              <a:t>=8</a:t>
            </a:r>
            <a:r>
              <a:rPr lang="ru-RU" altLang="ru-RU" sz="2200" b="0" baseline="30000"/>
              <a:t>2</a:t>
            </a:r>
            <a:r>
              <a:rPr lang="ru-RU" altLang="ru-RU" sz="2200" b="0"/>
              <a:t>+6</a:t>
            </a:r>
            <a:r>
              <a:rPr lang="ru-RU" altLang="ru-RU" sz="2200" b="0" baseline="30000"/>
              <a:t>2</a:t>
            </a:r>
            <a:endParaRPr lang="ru-RU" altLang="ru-RU" sz="2200" b="0"/>
          </a:p>
        </p:txBody>
      </p:sp>
      <p:graphicFrame>
        <p:nvGraphicFramePr>
          <p:cNvPr id="39990" name="Object 54"/>
          <p:cNvGraphicFramePr>
            <a:graphicFrameLocks noChangeAspect="1"/>
          </p:cNvGraphicFramePr>
          <p:nvPr/>
        </p:nvGraphicFramePr>
        <p:xfrm>
          <a:off x="1862138" y="1524000"/>
          <a:ext cx="392906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5" name="Формула" r:id="rId3" imgW="1790640" imgH="203040" progId="Equation.3">
                  <p:embed/>
                </p:oleObj>
              </mc:Choice>
              <mc:Fallback>
                <p:oleObj name="Формула" r:id="rId3" imgW="1790640" imgH="203040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138" y="1524000"/>
                        <a:ext cx="3929062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999" name="Group 63"/>
          <p:cNvGrpSpPr>
            <a:grpSpLocks/>
          </p:cNvGrpSpPr>
          <p:nvPr/>
        </p:nvGrpSpPr>
        <p:grpSpPr bwMode="auto">
          <a:xfrm>
            <a:off x="5308600" y="2362200"/>
            <a:ext cx="2971800" cy="2327275"/>
            <a:chOff x="3344" y="1488"/>
            <a:chExt cx="1872" cy="1466"/>
          </a:xfrm>
        </p:grpSpPr>
        <p:grpSp>
          <p:nvGrpSpPr>
            <p:cNvPr id="39996" name="Group 60"/>
            <p:cNvGrpSpPr>
              <a:grpSpLocks/>
            </p:cNvGrpSpPr>
            <p:nvPr/>
          </p:nvGrpSpPr>
          <p:grpSpPr bwMode="auto">
            <a:xfrm>
              <a:off x="3344" y="1488"/>
              <a:ext cx="1872" cy="1466"/>
              <a:chOff x="3344" y="1488"/>
              <a:chExt cx="1872" cy="1466"/>
            </a:xfrm>
          </p:grpSpPr>
          <p:sp>
            <p:nvSpPr>
              <p:cNvPr id="39954" name="Oval 18"/>
              <p:cNvSpPr>
                <a:spLocks noChangeArrowheads="1"/>
              </p:cNvSpPr>
              <p:nvPr/>
            </p:nvSpPr>
            <p:spPr bwMode="auto">
              <a:xfrm>
                <a:off x="3552" y="1488"/>
                <a:ext cx="1392" cy="13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955" name="Freeform 19"/>
              <p:cNvSpPr>
                <a:spLocks/>
              </p:cNvSpPr>
              <p:nvPr/>
            </p:nvSpPr>
            <p:spPr bwMode="auto">
              <a:xfrm>
                <a:off x="3559" y="2080"/>
                <a:ext cx="1385" cy="680"/>
              </a:xfrm>
              <a:custGeom>
                <a:avLst/>
                <a:gdLst>
                  <a:gd name="T0" fmla="*/ 289 w 1385"/>
                  <a:gd name="T1" fmla="*/ 680 h 680"/>
                  <a:gd name="T2" fmla="*/ 0 w 1385"/>
                  <a:gd name="T3" fmla="*/ 0 h 680"/>
                  <a:gd name="T4" fmla="*/ 1385 w 1385"/>
                  <a:gd name="T5" fmla="*/ 192 h 680"/>
                  <a:gd name="T6" fmla="*/ 289 w 1385"/>
                  <a:gd name="T7" fmla="*/ 680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5" h="680">
                    <a:moveTo>
                      <a:pt x="289" y="680"/>
                    </a:moveTo>
                    <a:lnTo>
                      <a:pt x="0" y="0"/>
                    </a:lnTo>
                    <a:lnTo>
                      <a:pt x="1385" y="192"/>
                    </a:lnTo>
                    <a:lnTo>
                      <a:pt x="289" y="680"/>
                    </a:lnTo>
                  </a:path>
                </a:pathLst>
              </a:custGeom>
              <a:solidFill>
                <a:srgbClr val="66FFFF">
                  <a:alpha val="33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56" name="Oval 20"/>
              <p:cNvSpPr>
                <a:spLocks noChangeArrowheads="1"/>
              </p:cNvSpPr>
              <p:nvPr/>
            </p:nvSpPr>
            <p:spPr bwMode="auto">
              <a:xfrm rot="375847">
                <a:off x="3824" y="2728"/>
                <a:ext cx="49" cy="4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957" name="Oval 21"/>
              <p:cNvSpPr>
                <a:spLocks noChangeArrowheads="1"/>
              </p:cNvSpPr>
              <p:nvPr/>
            </p:nvSpPr>
            <p:spPr bwMode="auto">
              <a:xfrm rot="375847">
                <a:off x="4912" y="2246"/>
                <a:ext cx="49" cy="4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958" name="Oval 22"/>
              <p:cNvSpPr>
                <a:spLocks noChangeArrowheads="1"/>
              </p:cNvSpPr>
              <p:nvPr/>
            </p:nvSpPr>
            <p:spPr bwMode="auto">
              <a:xfrm rot="375847">
                <a:off x="3544" y="2056"/>
                <a:ext cx="49" cy="4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960" name="Text Box 24"/>
              <p:cNvSpPr txBox="1">
                <a:spLocks noChangeArrowheads="1"/>
              </p:cNvSpPr>
              <p:nvPr/>
            </p:nvSpPr>
            <p:spPr bwMode="auto">
              <a:xfrm>
                <a:off x="3344" y="1904"/>
                <a:ext cx="23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altLang="ru-RU" sz="20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А</a:t>
                </a:r>
              </a:p>
            </p:txBody>
          </p:sp>
          <p:sp>
            <p:nvSpPr>
              <p:cNvPr id="39961" name="Text Box 25"/>
              <p:cNvSpPr txBox="1">
                <a:spLocks noChangeArrowheads="1"/>
              </p:cNvSpPr>
              <p:nvPr/>
            </p:nvSpPr>
            <p:spPr bwMode="auto">
              <a:xfrm>
                <a:off x="3640" y="2704"/>
                <a:ext cx="23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altLang="ru-RU" sz="20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В</a:t>
                </a:r>
              </a:p>
            </p:txBody>
          </p:sp>
          <p:sp>
            <p:nvSpPr>
              <p:cNvPr id="39963" name="Text Box 27"/>
              <p:cNvSpPr txBox="1">
                <a:spLocks noChangeArrowheads="1"/>
              </p:cNvSpPr>
              <p:nvPr/>
            </p:nvSpPr>
            <p:spPr bwMode="auto">
              <a:xfrm>
                <a:off x="4936" y="2150"/>
                <a:ext cx="28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ru-RU" altLang="ru-RU" sz="20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С</a:t>
                </a:r>
              </a:p>
            </p:txBody>
          </p:sp>
          <p:sp>
            <p:nvSpPr>
              <p:cNvPr id="39994" name="Oval 58"/>
              <p:cNvSpPr>
                <a:spLocks noChangeArrowheads="1"/>
              </p:cNvSpPr>
              <p:nvPr/>
            </p:nvSpPr>
            <p:spPr bwMode="auto">
              <a:xfrm rot="375847">
                <a:off x="4224" y="2160"/>
                <a:ext cx="49" cy="4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995" name="Text Box 59"/>
              <p:cNvSpPr txBox="1">
                <a:spLocks noChangeArrowheads="1"/>
              </p:cNvSpPr>
              <p:nvPr/>
            </p:nvSpPr>
            <p:spPr bwMode="auto">
              <a:xfrm>
                <a:off x="4200" y="1960"/>
                <a:ext cx="301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sz="2000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O</a:t>
                </a:r>
                <a:r>
                  <a:rPr lang="ru-RU" altLang="ru-RU" sz="2000" baseline="-25000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  <a:endParaRPr lang="ru-RU" altLang="ru-RU" sz="2000" baseline="-250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39997" name="Rectangle 61"/>
            <p:cNvSpPr>
              <a:spLocks noChangeArrowheads="1"/>
            </p:cNvSpPr>
            <p:nvPr/>
          </p:nvSpPr>
          <p:spPr bwMode="auto">
            <a:xfrm rot="468384">
              <a:off x="3856" y="1800"/>
              <a:ext cx="99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000">
                  <a:solidFill>
                    <a:srgbClr val="00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гипотенуза</a:t>
              </a:r>
            </a:p>
          </p:txBody>
        </p:sp>
        <p:sp>
          <p:nvSpPr>
            <p:cNvPr id="39998" name="Freeform 62"/>
            <p:cNvSpPr>
              <a:spLocks/>
            </p:cNvSpPr>
            <p:nvPr/>
          </p:nvSpPr>
          <p:spPr bwMode="auto">
            <a:xfrm>
              <a:off x="3552" y="1960"/>
              <a:ext cx="1392" cy="296"/>
            </a:xfrm>
            <a:custGeom>
              <a:avLst/>
              <a:gdLst>
                <a:gd name="T0" fmla="*/ 0 w 1392"/>
                <a:gd name="T1" fmla="*/ 104 h 296"/>
                <a:gd name="T2" fmla="*/ 744 w 1392"/>
                <a:gd name="T3" fmla="*/ 32 h 296"/>
                <a:gd name="T4" fmla="*/ 1392 w 1392"/>
                <a:gd name="T5" fmla="*/ 29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92" h="296">
                  <a:moveTo>
                    <a:pt x="0" y="104"/>
                  </a:moveTo>
                  <a:cubicBezTo>
                    <a:pt x="124" y="92"/>
                    <a:pt x="512" y="0"/>
                    <a:pt x="744" y="32"/>
                  </a:cubicBezTo>
                  <a:cubicBezTo>
                    <a:pt x="976" y="64"/>
                    <a:pt x="1257" y="241"/>
                    <a:pt x="1392" y="2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0000" name="Freeform 64"/>
          <p:cNvSpPr>
            <a:spLocks/>
          </p:cNvSpPr>
          <p:nvPr/>
        </p:nvSpPr>
        <p:spPr bwMode="auto">
          <a:xfrm>
            <a:off x="2184400" y="3086100"/>
            <a:ext cx="381000" cy="177800"/>
          </a:xfrm>
          <a:custGeom>
            <a:avLst/>
            <a:gdLst>
              <a:gd name="T0" fmla="*/ 0 w 240"/>
              <a:gd name="T1" fmla="*/ 64 h 112"/>
              <a:gd name="T2" fmla="*/ 128 w 240"/>
              <a:gd name="T3" fmla="*/ 0 h 112"/>
              <a:gd name="T4" fmla="*/ 240 w 240"/>
              <a:gd name="T5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0" h="112">
                <a:moveTo>
                  <a:pt x="0" y="64"/>
                </a:moveTo>
                <a:lnTo>
                  <a:pt x="128" y="0"/>
                </a:lnTo>
                <a:lnTo>
                  <a:pt x="240" y="11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001" name="Freeform 65"/>
          <p:cNvSpPr>
            <a:spLocks/>
          </p:cNvSpPr>
          <p:nvPr/>
        </p:nvSpPr>
        <p:spPr bwMode="auto">
          <a:xfrm>
            <a:off x="2400300" y="3181350"/>
            <a:ext cx="1774825" cy="171450"/>
          </a:xfrm>
          <a:custGeom>
            <a:avLst/>
            <a:gdLst>
              <a:gd name="T0" fmla="*/ 1118 w 1118"/>
              <a:gd name="T1" fmla="*/ 0 h 108"/>
              <a:gd name="T2" fmla="*/ 0 w 1118"/>
              <a:gd name="T3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18" h="108">
                <a:moveTo>
                  <a:pt x="1118" y="0"/>
                </a:moveTo>
                <a:lnTo>
                  <a:pt x="0" y="108"/>
                </a:lnTo>
              </a:path>
            </a:pathLst>
          </a:custGeom>
          <a:solidFill>
            <a:srgbClr val="0066FF">
              <a:alpha val="33000"/>
            </a:srgbClr>
          </a:solidFill>
          <a:ln w="19050" cap="flat" cmpd="sng">
            <a:solidFill>
              <a:srgbClr val="0033CC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9986" name="Group 50"/>
          <p:cNvGrpSpPr>
            <a:grpSpLocks/>
          </p:cNvGrpSpPr>
          <p:nvPr/>
        </p:nvGrpSpPr>
        <p:grpSpPr bwMode="auto">
          <a:xfrm>
            <a:off x="3962400" y="2438400"/>
            <a:ext cx="431800" cy="396875"/>
            <a:chOff x="2504" y="1536"/>
            <a:chExt cx="272" cy="250"/>
          </a:xfrm>
        </p:grpSpPr>
        <p:sp>
          <p:nvSpPr>
            <p:cNvPr id="39983" name="Oval 47"/>
            <p:cNvSpPr>
              <a:spLocks noChangeArrowheads="1"/>
            </p:cNvSpPr>
            <p:nvPr/>
          </p:nvSpPr>
          <p:spPr bwMode="auto">
            <a:xfrm rot="375847">
              <a:off x="2504" y="1712"/>
              <a:ext cx="49" cy="48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84" name="Text Box 48"/>
            <p:cNvSpPr txBox="1">
              <a:spLocks noChangeArrowheads="1"/>
            </p:cNvSpPr>
            <p:nvPr/>
          </p:nvSpPr>
          <p:spPr bwMode="auto">
            <a:xfrm>
              <a:off x="2544" y="1536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С</a:t>
              </a:r>
            </a:p>
          </p:txBody>
        </p:sp>
      </p:grpSp>
      <p:sp>
        <p:nvSpPr>
          <p:cNvPr id="40004" name="Freeform 68"/>
          <p:cNvSpPr>
            <a:spLocks/>
          </p:cNvSpPr>
          <p:nvPr/>
        </p:nvSpPr>
        <p:spPr bwMode="auto">
          <a:xfrm>
            <a:off x="2209800" y="3160713"/>
            <a:ext cx="407988" cy="168275"/>
          </a:xfrm>
          <a:custGeom>
            <a:avLst/>
            <a:gdLst>
              <a:gd name="T0" fmla="*/ 0 w 257"/>
              <a:gd name="T1" fmla="*/ 41 h 106"/>
              <a:gd name="T2" fmla="*/ 162 w 257"/>
              <a:gd name="T3" fmla="*/ 0 h 106"/>
              <a:gd name="T4" fmla="*/ 257 w 257"/>
              <a:gd name="T5" fmla="*/ 10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7" h="106">
                <a:moveTo>
                  <a:pt x="0" y="41"/>
                </a:moveTo>
                <a:lnTo>
                  <a:pt x="162" y="0"/>
                </a:lnTo>
                <a:lnTo>
                  <a:pt x="257" y="10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005" name="Line 69"/>
          <p:cNvSpPr>
            <a:spLocks noChangeShapeType="1"/>
          </p:cNvSpPr>
          <p:nvPr/>
        </p:nvSpPr>
        <p:spPr bwMode="auto">
          <a:xfrm flipV="1">
            <a:off x="2971800" y="3200400"/>
            <a:ext cx="114300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006" name="Freeform 70"/>
          <p:cNvSpPr>
            <a:spLocks/>
          </p:cNvSpPr>
          <p:nvPr/>
        </p:nvSpPr>
        <p:spPr bwMode="auto">
          <a:xfrm>
            <a:off x="2895600" y="2971800"/>
            <a:ext cx="152400" cy="228600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144 h 144"/>
              <a:gd name="T4" fmla="*/ 0 w 96"/>
              <a:gd name="T5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6" h="144">
                <a:moveTo>
                  <a:pt x="96" y="0"/>
                </a:moveTo>
                <a:lnTo>
                  <a:pt x="96" y="144"/>
                </a:lnTo>
                <a:lnTo>
                  <a:pt x="0" y="14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9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9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9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9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9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9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9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9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9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9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9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9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9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9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9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9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9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9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9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0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0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0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0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0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0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0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0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399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0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0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0.00834 0.03333 L 0.01806 0.06343 " pathEditMode="relative" rAng="0" ptsTypes="AAA">
                                      <p:cBhvr>
                                        <p:cTn id="119" dur="2000" fill="hold"/>
                                        <p:tgtEl>
                                          <p:spTgt spid="399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" y="3171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0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0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0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3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1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40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7" grpId="0" animBg="1"/>
      <p:bldP spid="40002" grpId="0" animBg="1"/>
      <p:bldP spid="39965" grpId="0" animBg="1"/>
      <p:bldP spid="39966" grpId="0" animBg="1"/>
      <p:bldP spid="39938" grpId="0" animBg="1"/>
      <p:bldP spid="39938" grpId="1" animBg="1"/>
      <p:bldP spid="39967" grpId="0" animBg="1"/>
      <p:bldP spid="39971" grpId="0" animBg="1"/>
      <p:bldP spid="39971" grpId="1" animBg="1"/>
      <p:bldP spid="39989" grpId="0"/>
      <p:bldP spid="40000" grpId="0" animBg="1"/>
      <p:bldP spid="40000" grpId="1" animBg="1"/>
      <p:bldP spid="40001" grpId="0" animBg="1"/>
      <p:bldP spid="40004" grpId="0" animBg="1"/>
      <p:bldP spid="40005" grpId="0" animBg="1"/>
      <p:bldP spid="4000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val 2"/>
          <p:cNvSpPr>
            <a:spLocks noChangeArrowheads="1"/>
          </p:cNvSpPr>
          <p:nvPr/>
        </p:nvSpPr>
        <p:spPr bwMode="auto">
          <a:xfrm rot="375847">
            <a:off x="2857500" y="2946400"/>
            <a:ext cx="77788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59" name="Freeform 3"/>
          <p:cNvSpPr>
            <a:spLocks/>
          </p:cNvSpPr>
          <p:nvPr/>
        </p:nvSpPr>
        <p:spPr bwMode="auto">
          <a:xfrm>
            <a:off x="1179513" y="2430463"/>
            <a:ext cx="3103562" cy="649287"/>
          </a:xfrm>
          <a:custGeom>
            <a:avLst/>
            <a:gdLst>
              <a:gd name="T0" fmla="*/ 0 w 1955"/>
              <a:gd name="T1" fmla="*/ 409 h 409"/>
              <a:gd name="T2" fmla="*/ 417 w 1955"/>
              <a:gd name="T3" fmla="*/ 182 h 409"/>
              <a:gd name="T4" fmla="*/ 932 w 1955"/>
              <a:gd name="T5" fmla="*/ 0 h 409"/>
              <a:gd name="T6" fmla="*/ 1955 w 1955"/>
              <a:gd name="T7" fmla="*/ 220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55" h="409">
                <a:moveTo>
                  <a:pt x="0" y="409"/>
                </a:moveTo>
                <a:lnTo>
                  <a:pt x="417" y="182"/>
                </a:lnTo>
                <a:lnTo>
                  <a:pt x="932" y="0"/>
                </a:lnTo>
                <a:lnTo>
                  <a:pt x="1955" y="220"/>
                </a:lnTo>
              </a:path>
            </a:pathLst>
          </a:custGeom>
          <a:solidFill>
            <a:srgbClr val="3399FF">
              <a:alpha val="42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60" name="Freeform 4"/>
          <p:cNvSpPr>
            <a:spLocks/>
          </p:cNvSpPr>
          <p:nvPr/>
        </p:nvSpPr>
        <p:spPr bwMode="auto">
          <a:xfrm>
            <a:off x="1219200" y="2768600"/>
            <a:ext cx="3517900" cy="889000"/>
          </a:xfrm>
          <a:custGeom>
            <a:avLst/>
            <a:gdLst>
              <a:gd name="T0" fmla="*/ 1832 w 2216"/>
              <a:gd name="T1" fmla="*/ 0 h 560"/>
              <a:gd name="T2" fmla="*/ 2216 w 2216"/>
              <a:gd name="T3" fmla="*/ 80 h 560"/>
              <a:gd name="T4" fmla="*/ 1312 w 2216"/>
              <a:gd name="T5" fmla="*/ 560 h 560"/>
              <a:gd name="T6" fmla="*/ 0 w 2216"/>
              <a:gd name="T7" fmla="*/ 192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16" h="560">
                <a:moveTo>
                  <a:pt x="1832" y="0"/>
                </a:moveTo>
                <a:lnTo>
                  <a:pt x="2216" y="80"/>
                </a:lnTo>
                <a:lnTo>
                  <a:pt x="1312" y="560"/>
                </a:lnTo>
                <a:lnTo>
                  <a:pt x="0" y="192"/>
                </a:lnTo>
              </a:path>
            </a:pathLst>
          </a:custGeom>
          <a:solidFill>
            <a:srgbClr val="0066FF">
              <a:alpha val="3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70" name="Oval 14"/>
          <p:cNvSpPr>
            <a:spLocks noChangeArrowheads="1"/>
          </p:cNvSpPr>
          <p:nvPr/>
        </p:nvSpPr>
        <p:spPr bwMode="auto">
          <a:xfrm>
            <a:off x="990600" y="2362200"/>
            <a:ext cx="3886200" cy="3810000"/>
          </a:xfrm>
          <a:prstGeom prst="ellipse">
            <a:avLst/>
          </a:prstGeom>
          <a:noFill/>
          <a:ln w="12700">
            <a:solidFill>
              <a:srgbClr val="1C1C1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>
                        <a:alpha val="33000"/>
                      </a:schemeClr>
                    </a:gs>
                    <a:gs pos="100000">
                      <a:schemeClr val="accent1">
                        <a:alpha val="36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71" name="Arc 15"/>
          <p:cNvSpPr>
            <a:spLocks/>
          </p:cNvSpPr>
          <p:nvPr/>
        </p:nvSpPr>
        <p:spPr bwMode="auto">
          <a:xfrm flipV="1">
            <a:off x="993775" y="3535363"/>
            <a:ext cx="3879850" cy="741362"/>
          </a:xfrm>
          <a:custGeom>
            <a:avLst/>
            <a:gdLst>
              <a:gd name="G0" fmla="+- 21580 0 0"/>
              <a:gd name="G1" fmla="+- 0 0 0"/>
              <a:gd name="G2" fmla="+- 21600 0 0"/>
              <a:gd name="T0" fmla="*/ 43121 w 43121"/>
              <a:gd name="T1" fmla="*/ 1600 h 21600"/>
              <a:gd name="T2" fmla="*/ 0 w 43121"/>
              <a:gd name="T3" fmla="*/ 924 h 21600"/>
              <a:gd name="T4" fmla="*/ 21580 w 43121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21" h="21600" fill="none" extrusionOk="0">
                <a:moveTo>
                  <a:pt x="43120" y="1599"/>
                </a:moveTo>
                <a:cubicBezTo>
                  <a:pt x="42282" y="12877"/>
                  <a:pt x="32888" y="21599"/>
                  <a:pt x="21580" y="21599"/>
                </a:cubicBezTo>
                <a:cubicBezTo>
                  <a:pt x="10010" y="21599"/>
                  <a:pt x="494" y="12483"/>
                  <a:pt x="-1" y="924"/>
                </a:cubicBezTo>
              </a:path>
              <a:path w="43121" h="21600" stroke="0" extrusionOk="0">
                <a:moveTo>
                  <a:pt x="43120" y="1599"/>
                </a:moveTo>
                <a:cubicBezTo>
                  <a:pt x="42282" y="12877"/>
                  <a:pt x="32888" y="21599"/>
                  <a:pt x="21580" y="21599"/>
                </a:cubicBezTo>
                <a:cubicBezTo>
                  <a:pt x="10010" y="21599"/>
                  <a:pt x="494" y="12483"/>
                  <a:pt x="-1" y="924"/>
                </a:cubicBezTo>
                <a:lnTo>
                  <a:pt x="21580" y="0"/>
                </a:lnTo>
                <a:close/>
              </a:path>
            </a:pathLst>
          </a:custGeom>
          <a:noFill/>
          <a:ln w="12700">
            <a:solidFill>
              <a:srgbClr val="1C1C1C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FF">
                    <a:alpha val="16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72" name="Arc 16"/>
          <p:cNvSpPr>
            <a:spLocks/>
          </p:cNvSpPr>
          <p:nvPr/>
        </p:nvSpPr>
        <p:spPr bwMode="auto">
          <a:xfrm>
            <a:off x="1012825" y="4159250"/>
            <a:ext cx="3857625" cy="741363"/>
          </a:xfrm>
          <a:custGeom>
            <a:avLst/>
            <a:gdLst>
              <a:gd name="G0" fmla="+- 21382 0 0"/>
              <a:gd name="G1" fmla="+- 0 0 0"/>
              <a:gd name="G2" fmla="+- 21600 0 0"/>
              <a:gd name="T0" fmla="*/ 42859 w 42859"/>
              <a:gd name="T1" fmla="*/ 2301 h 21600"/>
              <a:gd name="T2" fmla="*/ 0 w 42859"/>
              <a:gd name="T3" fmla="*/ 3062 h 21600"/>
              <a:gd name="T4" fmla="*/ 21382 w 42859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859" h="21600" fill="none" extrusionOk="0">
                <a:moveTo>
                  <a:pt x="42859" y="2301"/>
                </a:moveTo>
                <a:cubicBezTo>
                  <a:pt x="41683" y="13276"/>
                  <a:pt x="32420" y="21599"/>
                  <a:pt x="21382" y="21599"/>
                </a:cubicBezTo>
                <a:cubicBezTo>
                  <a:pt x="10635" y="21599"/>
                  <a:pt x="1523" y="13699"/>
                  <a:pt x="0" y="3061"/>
                </a:cubicBezTo>
              </a:path>
              <a:path w="42859" h="21600" stroke="0" extrusionOk="0">
                <a:moveTo>
                  <a:pt x="42859" y="2301"/>
                </a:moveTo>
                <a:cubicBezTo>
                  <a:pt x="41683" y="13276"/>
                  <a:pt x="32420" y="21599"/>
                  <a:pt x="21382" y="21599"/>
                </a:cubicBezTo>
                <a:cubicBezTo>
                  <a:pt x="10635" y="21599"/>
                  <a:pt x="1523" y="13699"/>
                  <a:pt x="0" y="3061"/>
                </a:cubicBezTo>
                <a:lnTo>
                  <a:pt x="21382" y="0"/>
                </a:lnTo>
                <a:close/>
              </a:path>
            </a:pathLst>
          </a:custGeom>
          <a:noFill/>
          <a:ln w="12700">
            <a:solidFill>
              <a:srgbClr val="1C1C1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FF">
                    <a:alpha val="16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73" name="Freeform 17"/>
          <p:cNvSpPr>
            <a:spLocks/>
          </p:cNvSpPr>
          <p:nvPr/>
        </p:nvSpPr>
        <p:spPr bwMode="auto">
          <a:xfrm>
            <a:off x="2895600" y="2997200"/>
            <a:ext cx="25400" cy="1193800"/>
          </a:xfrm>
          <a:custGeom>
            <a:avLst/>
            <a:gdLst>
              <a:gd name="T0" fmla="*/ 16 w 16"/>
              <a:gd name="T1" fmla="*/ 752 h 752"/>
              <a:gd name="T2" fmla="*/ 0 w 16"/>
              <a:gd name="T3" fmla="*/ 0 h 75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" h="752">
                <a:moveTo>
                  <a:pt x="16" y="752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2971800" y="41148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00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endParaRPr lang="ru-RU" altLang="ru-RU" sz="200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075" name="Oval 19"/>
          <p:cNvSpPr>
            <a:spLocks noChangeArrowheads="1"/>
          </p:cNvSpPr>
          <p:nvPr/>
        </p:nvSpPr>
        <p:spPr bwMode="auto">
          <a:xfrm rot="375847">
            <a:off x="2863850" y="4133850"/>
            <a:ext cx="131763" cy="1317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76" name="Oval 20"/>
          <p:cNvSpPr>
            <a:spLocks noChangeArrowheads="1"/>
          </p:cNvSpPr>
          <p:nvPr/>
        </p:nvSpPr>
        <p:spPr bwMode="auto">
          <a:xfrm>
            <a:off x="6565900" y="4521200"/>
            <a:ext cx="1219200" cy="1219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77" name="Freeform 21"/>
          <p:cNvSpPr>
            <a:spLocks/>
          </p:cNvSpPr>
          <p:nvPr/>
        </p:nvSpPr>
        <p:spPr bwMode="auto">
          <a:xfrm>
            <a:off x="6057900" y="4432300"/>
            <a:ext cx="2222500" cy="1409700"/>
          </a:xfrm>
          <a:custGeom>
            <a:avLst/>
            <a:gdLst>
              <a:gd name="T0" fmla="*/ 24 w 1400"/>
              <a:gd name="T1" fmla="*/ 624 h 888"/>
              <a:gd name="T2" fmla="*/ 560 w 1400"/>
              <a:gd name="T3" fmla="*/ 0 h 888"/>
              <a:gd name="T4" fmla="*/ 1400 w 1400"/>
              <a:gd name="T5" fmla="*/ 192 h 888"/>
              <a:gd name="T6" fmla="*/ 840 w 1400"/>
              <a:gd name="T7" fmla="*/ 888 h 888"/>
              <a:gd name="T8" fmla="*/ 0 w 1400"/>
              <a:gd name="T9" fmla="*/ 624 h 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0" h="888">
                <a:moveTo>
                  <a:pt x="24" y="624"/>
                </a:moveTo>
                <a:lnTo>
                  <a:pt x="560" y="0"/>
                </a:lnTo>
                <a:lnTo>
                  <a:pt x="1400" y="192"/>
                </a:lnTo>
                <a:lnTo>
                  <a:pt x="840" y="888"/>
                </a:lnTo>
                <a:lnTo>
                  <a:pt x="0" y="62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78" name="Oval 22"/>
          <p:cNvSpPr>
            <a:spLocks noChangeArrowheads="1"/>
          </p:cNvSpPr>
          <p:nvPr/>
        </p:nvSpPr>
        <p:spPr bwMode="auto">
          <a:xfrm rot="375847">
            <a:off x="7315200" y="4495800"/>
            <a:ext cx="77788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79" name="Oval 23"/>
          <p:cNvSpPr>
            <a:spLocks noChangeArrowheads="1"/>
          </p:cNvSpPr>
          <p:nvPr/>
        </p:nvSpPr>
        <p:spPr bwMode="auto">
          <a:xfrm rot="375847">
            <a:off x="7620000" y="5486400"/>
            <a:ext cx="77788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80" name="Oval 24"/>
          <p:cNvSpPr>
            <a:spLocks noChangeArrowheads="1"/>
          </p:cNvSpPr>
          <p:nvPr/>
        </p:nvSpPr>
        <p:spPr bwMode="auto">
          <a:xfrm rot="375847">
            <a:off x="6883400" y="5651500"/>
            <a:ext cx="77788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81" name="Text Box 25"/>
          <p:cNvSpPr txBox="1">
            <a:spLocks noChangeArrowheads="1"/>
          </p:cNvSpPr>
          <p:nvPr/>
        </p:nvSpPr>
        <p:spPr bwMode="auto">
          <a:xfrm>
            <a:off x="6781800" y="40386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endParaRPr lang="ru-RU" altLang="ru-RU" sz="20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082" name="Text Box 26"/>
          <p:cNvSpPr txBox="1">
            <a:spLocks noChangeArrowheads="1"/>
          </p:cNvSpPr>
          <p:nvPr/>
        </p:nvSpPr>
        <p:spPr bwMode="auto">
          <a:xfrm>
            <a:off x="7708900" y="54356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endParaRPr lang="ru-RU" altLang="ru-RU" sz="20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083" name="Text Box 27"/>
          <p:cNvSpPr txBox="1">
            <a:spLocks noChangeArrowheads="1"/>
          </p:cNvSpPr>
          <p:nvPr/>
        </p:nvSpPr>
        <p:spPr bwMode="auto">
          <a:xfrm>
            <a:off x="7251700" y="5864225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endParaRPr lang="ru-RU" altLang="ru-RU" sz="20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084" name="Text Box 28"/>
          <p:cNvSpPr txBox="1">
            <a:spLocks noChangeArrowheads="1"/>
          </p:cNvSpPr>
          <p:nvPr/>
        </p:nvSpPr>
        <p:spPr bwMode="auto">
          <a:xfrm>
            <a:off x="6642100" y="5664200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endParaRPr lang="ru-RU" altLang="ru-RU" sz="20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085" name="Text Box 29"/>
          <p:cNvSpPr txBox="1">
            <a:spLocks noChangeArrowheads="1"/>
          </p:cNvSpPr>
          <p:nvPr/>
        </p:nvSpPr>
        <p:spPr bwMode="auto">
          <a:xfrm>
            <a:off x="5715000" y="52578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ru-RU" altLang="ru-RU" sz="20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086" name="Arc 30"/>
          <p:cNvSpPr>
            <a:spLocks/>
          </p:cNvSpPr>
          <p:nvPr/>
        </p:nvSpPr>
        <p:spPr bwMode="auto">
          <a:xfrm flipV="1">
            <a:off x="1524000" y="2628900"/>
            <a:ext cx="2819400" cy="438150"/>
          </a:xfrm>
          <a:custGeom>
            <a:avLst/>
            <a:gdLst>
              <a:gd name="G0" fmla="+- 21600 0 0"/>
              <a:gd name="G1" fmla="+- 3294 0 0"/>
              <a:gd name="G2" fmla="+- 21600 0 0"/>
              <a:gd name="T0" fmla="*/ 42947 w 43200"/>
              <a:gd name="T1" fmla="*/ 0 h 24894"/>
              <a:gd name="T2" fmla="*/ 63 w 43200"/>
              <a:gd name="T3" fmla="*/ 1640 h 24894"/>
              <a:gd name="T4" fmla="*/ 21600 w 43200"/>
              <a:gd name="T5" fmla="*/ 3294 h 24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4894" fill="none" extrusionOk="0">
                <a:moveTo>
                  <a:pt x="42947" y="-1"/>
                </a:moveTo>
                <a:cubicBezTo>
                  <a:pt x="43115" y="1089"/>
                  <a:pt x="43200" y="2191"/>
                  <a:pt x="43200" y="3294"/>
                </a:cubicBezTo>
                <a:cubicBezTo>
                  <a:pt x="43200" y="15223"/>
                  <a:pt x="33529" y="24894"/>
                  <a:pt x="21600" y="24894"/>
                </a:cubicBezTo>
                <a:cubicBezTo>
                  <a:pt x="9670" y="24894"/>
                  <a:pt x="0" y="15223"/>
                  <a:pt x="0" y="3294"/>
                </a:cubicBezTo>
                <a:cubicBezTo>
                  <a:pt x="0" y="2742"/>
                  <a:pt x="21" y="2190"/>
                  <a:pt x="63" y="1640"/>
                </a:cubicBezTo>
              </a:path>
              <a:path w="43200" h="24894" stroke="0" extrusionOk="0">
                <a:moveTo>
                  <a:pt x="42947" y="-1"/>
                </a:moveTo>
                <a:cubicBezTo>
                  <a:pt x="43115" y="1089"/>
                  <a:pt x="43200" y="2191"/>
                  <a:pt x="43200" y="3294"/>
                </a:cubicBezTo>
                <a:cubicBezTo>
                  <a:pt x="43200" y="15223"/>
                  <a:pt x="33529" y="24894"/>
                  <a:pt x="21600" y="24894"/>
                </a:cubicBezTo>
                <a:cubicBezTo>
                  <a:pt x="9670" y="24894"/>
                  <a:pt x="0" y="15223"/>
                  <a:pt x="0" y="3294"/>
                </a:cubicBezTo>
                <a:cubicBezTo>
                  <a:pt x="0" y="2742"/>
                  <a:pt x="21" y="2190"/>
                  <a:pt x="63" y="1640"/>
                </a:cubicBezTo>
                <a:lnTo>
                  <a:pt x="21600" y="329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87" name="Freeform 31"/>
          <p:cNvSpPr>
            <a:spLocks/>
          </p:cNvSpPr>
          <p:nvPr/>
        </p:nvSpPr>
        <p:spPr bwMode="auto">
          <a:xfrm>
            <a:off x="1206500" y="2806700"/>
            <a:ext cx="482600" cy="254000"/>
          </a:xfrm>
          <a:custGeom>
            <a:avLst/>
            <a:gdLst>
              <a:gd name="T0" fmla="*/ 304 w 304"/>
              <a:gd name="T1" fmla="*/ 0 h 160"/>
              <a:gd name="T2" fmla="*/ 0 w 304"/>
              <a:gd name="T3" fmla="*/ 160 h 1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04" h="160">
                <a:moveTo>
                  <a:pt x="304" y="0"/>
                </a:moveTo>
                <a:lnTo>
                  <a:pt x="0" y="16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88" name="Text Box 32"/>
          <p:cNvSpPr txBox="1">
            <a:spLocks noChangeArrowheads="1"/>
          </p:cNvSpPr>
          <p:nvPr/>
        </p:nvSpPr>
        <p:spPr bwMode="auto">
          <a:xfrm>
            <a:off x="2844800" y="2692400"/>
            <a:ext cx="473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altLang="ru-RU" sz="2000" baseline="-25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altLang="ru-RU" sz="20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089" name="Text Box 33"/>
          <p:cNvSpPr txBox="1">
            <a:spLocks noChangeArrowheads="1"/>
          </p:cNvSpPr>
          <p:nvPr/>
        </p:nvSpPr>
        <p:spPr bwMode="auto">
          <a:xfrm>
            <a:off x="4724400" y="26670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endParaRPr lang="ru-RU" altLang="ru-RU" sz="20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090" name="Freeform 34"/>
          <p:cNvSpPr>
            <a:spLocks/>
          </p:cNvSpPr>
          <p:nvPr/>
        </p:nvSpPr>
        <p:spPr bwMode="auto">
          <a:xfrm>
            <a:off x="1660525" y="2417763"/>
            <a:ext cx="2466975" cy="385762"/>
          </a:xfrm>
          <a:custGeom>
            <a:avLst/>
            <a:gdLst>
              <a:gd name="T0" fmla="*/ 0 w 1554"/>
              <a:gd name="T1" fmla="*/ 243 h 243"/>
              <a:gd name="T2" fmla="*/ 629 w 1554"/>
              <a:gd name="T3" fmla="*/ 0 h 243"/>
              <a:gd name="T4" fmla="*/ 1554 w 1554"/>
              <a:gd name="T5" fmla="*/ 213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4" h="243">
                <a:moveTo>
                  <a:pt x="0" y="243"/>
                </a:moveTo>
                <a:lnTo>
                  <a:pt x="629" y="0"/>
                </a:lnTo>
                <a:lnTo>
                  <a:pt x="1554" y="213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91" name="Text Box 35"/>
          <p:cNvSpPr txBox="1">
            <a:spLocks noChangeArrowheads="1"/>
          </p:cNvSpPr>
          <p:nvPr/>
        </p:nvSpPr>
        <p:spPr bwMode="auto">
          <a:xfrm>
            <a:off x="2144713" y="2020888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endParaRPr lang="ru-RU" altLang="ru-RU" sz="20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092" name="Oval 36"/>
          <p:cNvSpPr>
            <a:spLocks noChangeArrowheads="1"/>
          </p:cNvSpPr>
          <p:nvPr/>
        </p:nvSpPr>
        <p:spPr bwMode="auto">
          <a:xfrm rot="375847">
            <a:off x="3822700" y="2667000"/>
            <a:ext cx="77788" cy="76200"/>
          </a:xfrm>
          <a:prstGeom prst="ellipse">
            <a:avLst/>
          </a:prstGeom>
          <a:solidFill>
            <a:srgbClr val="FF0000"/>
          </a:solidFill>
          <a:ln w="3175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93" name="Text Box 37"/>
          <p:cNvSpPr txBox="1">
            <a:spLocks noChangeArrowheads="1"/>
          </p:cNvSpPr>
          <p:nvPr/>
        </p:nvSpPr>
        <p:spPr bwMode="auto">
          <a:xfrm>
            <a:off x="838200" y="28194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ru-RU" altLang="ru-RU" sz="20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094" name="Text Box 38"/>
          <p:cNvSpPr txBox="1">
            <a:spLocks noChangeArrowheads="1"/>
          </p:cNvSpPr>
          <p:nvPr/>
        </p:nvSpPr>
        <p:spPr bwMode="auto">
          <a:xfrm>
            <a:off x="3124200" y="35814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endParaRPr lang="ru-RU" altLang="ru-RU" sz="20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095" name="Text Box 39"/>
          <p:cNvSpPr txBox="1">
            <a:spLocks noChangeArrowheads="1"/>
          </p:cNvSpPr>
          <p:nvPr/>
        </p:nvSpPr>
        <p:spPr bwMode="auto">
          <a:xfrm>
            <a:off x="609600" y="304800"/>
            <a:ext cx="83058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№ </a:t>
            </a:r>
            <a:r>
              <a:rPr lang="en-US" altLang="ru-R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  <a:r>
              <a:rPr lang="ru-RU" altLang="ru-R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200" b="0" dirty="0" smtClean="0"/>
              <a:t>Все </a:t>
            </a:r>
            <a:r>
              <a:rPr lang="ru-RU" altLang="ru-RU" sz="2200" b="0" dirty="0"/>
              <a:t>стороны ромба, диагонали которого равны 15см и 20см, касаются сферы радиуса 10см. Найдите расстояние </a:t>
            </a:r>
            <a:r>
              <a:rPr lang="ru-RU" altLang="ru-RU" sz="2200" b="0" dirty="0" smtClean="0"/>
              <a:t>от </a:t>
            </a:r>
            <a:r>
              <a:rPr lang="ru-RU" altLang="ru-RU" sz="2200" b="0" dirty="0"/>
              <a:t>плоскости сферы до плоскости ромба.</a:t>
            </a:r>
            <a:endParaRPr lang="ru-RU" altLang="ru-RU" sz="2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096" name="Oval 40"/>
          <p:cNvSpPr>
            <a:spLocks noChangeArrowheads="1"/>
          </p:cNvSpPr>
          <p:nvPr/>
        </p:nvSpPr>
        <p:spPr bwMode="auto">
          <a:xfrm rot="375847">
            <a:off x="1828800" y="2717800"/>
            <a:ext cx="77788" cy="76200"/>
          </a:xfrm>
          <a:prstGeom prst="ellipse">
            <a:avLst/>
          </a:prstGeom>
          <a:solidFill>
            <a:srgbClr val="FF0000"/>
          </a:solidFill>
          <a:ln w="3175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97" name="Text Box 41"/>
          <p:cNvSpPr txBox="1">
            <a:spLocks noChangeArrowheads="1"/>
          </p:cNvSpPr>
          <p:nvPr/>
        </p:nvSpPr>
        <p:spPr bwMode="auto">
          <a:xfrm>
            <a:off x="3810000" y="2286000"/>
            <a:ext cx="395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endParaRPr lang="ru-RU" altLang="ru-RU" sz="20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098" name="Text Box 42"/>
          <p:cNvSpPr txBox="1">
            <a:spLocks noChangeArrowheads="1"/>
          </p:cNvSpPr>
          <p:nvPr/>
        </p:nvSpPr>
        <p:spPr bwMode="auto">
          <a:xfrm>
            <a:off x="1600200" y="23622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</a:t>
            </a:r>
            <a:endParaRPr lang="ru-RU" altLang="ru-RU" sz="20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099" name="Oval 43"/>
          <p:cNvSpPr>
            <a:spLocks noChangeArrowheads="1"/>
          </p:cNvSpPr>
          <p:nvPr/>
        </p:nvSpPr>
        <p:spPr bwMode="auto">
          <a:xfrm rot="375847">
            <a:off x="6629400" y="4749800"/>
            <a:ext cx="77788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100" name="Text Box 44"/>
          <p:cNvSpPr txBox="1">
            <a:spLocks noChangeArrowheads="1"/>
          </p:cNvSpPr>
          <p:nvPr/>
        </p:nvSpPr>
        <p:spPr bwMode="auto">
          <a:xfrm>
            <a:off x="8229600" y="45720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endParaRPr lang="ru-RU" altLang="ru-RU" sz="20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101" name="Freeform 45"/>
          <p:cNvSpPr>
            <a:spLocks/>
          </p:cNvSpPr>
          <p:nvPr/>
        </p:nvSpPr>
        <p:spPr bwMode="auto">
          <a:xfrm>
            <a:off x="1520825" y="2355850"/>
            <a:ext cx="2838450" cy="1023938"/>
          </a:xfrm>
          <a:custGeom>
            <a:avLst/>
            <a:gdLst>
              <a:gd name="T0" fmla="*/ 36 w 1788"/>
              <a:gd name="T1" fmla="*/ 346 h 645"/>
              <a:gd name="T2" fmla="*/ 226 w 1788"/>
              <a:gd name="T3" fmla="*/ 198 h 645"/>
              <a:gd name="T4" fmla="*/ 548 w 1788"/>
              <a:gd name="T5" fmla="*/ 50 h 645"/>
              <a:gd name="T6" fmla="*/ 962 w 1788"/>
              <a:gd name="T7" fmla="*/ 4 h 645"/>
              <a:gd name="T8" fmla="*/ 1296 w 1788"/>
              <a:gd name="T9" fmla="*/ 74 h 645"/>
              <a:gd name="T10" fmla="*/ 1530 w 1788"/>
              <a:gd name="T11" fmla="*/ 180 h 645"/>
              <a:gd name="T12" fmla="*/ 1748 w 1788"/>
              <a:gd name="T13" fmla="*/ 354 h 645"/>
              <a:gd name="T14" fmla="*/ 1762 w 1788"/>
              <a:gd name="T15" fmla="*/ 456 h 645"/>
              <a:gd name="T16" fmla="*/ 1592 w 1788"/>
              <a:gd name="T17" fmla="*/ 550 h 645"/>
              <a:gd name="T18" fmla="*/ 1250 w 1788"/>
              <a:gd name="T19" fmla="*/ 612 h 645"/>
              <a:gd name="T20" fmla="*/ 890 w 1788"/>
              <a:gd name="T21" fmla="*/ 644 h 645"/>
              <a:gd name="T22" fmla="*/ 554 w 1788"/>
              <a:gd name="T23" fmla="*/ 620 h 645"/>
              <a:gd name="T24" fmla="*/ 218 w 1788"/>
              <a:gd name="T25" fmla="*/ 548 h 645"/>
              <a:gd name="T26" fmla="*/ 36 w 1788"/>
              <a:gd name="T27" fmla="*/ 468 h 645"/>
              <a:gd name="T28" fmla="*/ 4 w 1788"/>
              <a:gd name="T29" fmla="*/ 412 h 645"/>
              <a:gd name="T30" fmla="*/ 36 w 1788"/>
              <a:gd name="T31" fmla="*/ 346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88" h="645">
                <a:moveTo>
                  <a:pt x="36" y="346"/>
                </a:moveTo>
                <a:cubicBezTo>
                  <a:pt x="73" y="311"/>
                  <a:pt x="141" y="247"/>
                  <a:pt x="226" y="198"/>
                </a:cubicBezTo>
                <a:cubicBezTo>
                  <a:pt x="311" y="149"/>
                  <a:pt x="425" y="82"/>
                  <a:pt x="548" y="50"/>
                </a:cubicBezTo>
                <a:cubicBezTo>
                  <a:pt x="671" y="18"/>
                  <a:pt x="837" y="0"/>
                  <a:pt x="962" y="4"/>
                </a:cubicBezTo>
                <a:cubicBezTo>
                  <a:pt x="1087" y="8"/>
                  <a:pt x="1201" y="45"/>
                  <a:pt x="1296" y="74"/>
                </a:cubicBezTo>
                <a:cubicBezTo>
                  <a:pt x="1391" y="103"/>
                  <a:pt x="1455" y="133"/>
                  <a:pt x="1530" y="180"/>
                </a:cubicBezTo>
                <a:cubicBezTo>
                  <a:pt x="1605" y="227"/>
                  <a:pt x="1709" y="308"/>
                  <a:pt x="1748" y="354"/>
                </a:cubicBezTo>
                <a:cubicBezTo>
                  <a:pt x="1787" y="400"/>
                  <a:pt x="1788" y="423"/>
                  <a:pt x="1762" y="456"/>
                </a:cubicBezTo>
                <a:cubicBezTo>
                  <a:pt x="1736" y="489"/>
                  <a:pt x="1677" y="524"/>
                  <a:pt x="1592" y="550"/>
                </a:cubicBezTo>
                <a:cubicBezTo>
                  <a:pt x="1507" y="576"/>
                  <a:pt x="1367" y="596"/>
                  <a:pt x="1250" y="612"/>
                </a:cubicBezTo>
                <a:cubicBezTo>
                  <a:pt x="1133" y="628"/>
                  <a:pt x="1006" y="643"/>
                  <a:pt x="890" y="644"/>
                </a:cubicBezTo>
                <a:cubicBezTo>
                  <a:pt x="774" y="645"/>
                  <a:pt x="666" y="636"/>
                  <a:pt x="554" y="620"/>
                </a:cubicBezTo>
                <a:cubicBezTo>
                  <a:pt x="442" y="604"/>
                  <a:pt x="304" y="573"/>
                  <a:pt x="218" y="548"/>
                </a:cubicBezTo>
                <a:cubicBezTo>
                  <a:pt x="132" y="523"/>
                  <a:pt x="72" y="491"/>
                  <a:pt x="36" y="468"/>
                </a:cubicBezTo>
                <a:cubicBezTo>
                  <a:pt x="0" y="445"/>
                  <a:pt x="4" y="432"/>
                  <a:pt x="4" y="412"/>
                </a:cubicBezTo>
                <a:cubicBezTo>
                  <a:pt x="4" y="392"/>
                  <a:pt x="29" y="360"/>
                  <a:pt x="36" y="346"/>
                </a:cubicBezTo>
                <a:close/>
              </a:path>
            </a:pathLst>
          </a:custGeom>
          <a:solidFill>
            <a:srgbClr val="FFFF00">
              <a:alpha val="5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102" name="Arc 46"/>
          <p:cNvSpPr>
            <a:spLocks/>
          </p:cNvSpPr>
          <p:nvPr/>
        </p:nvSpPr>
        <p:spPr bwMode="auto">
          <a:xfrm>
            <a:off x="1524000" y="2941638"/>
            <a:ext cx="2819400" cy="438150"/>
          </a:xfrm>
          <a:custGeom>
            <a:avLst/>
            <a:gdLst>
              <a:gd name="G0" fmla="+- 21600 0 0"/>
              <a:gd name="G1" fmla="+- 3294 0 0"/>
              <a:gd name="G2" fmla="+- 21600 0 0"/>
              <a:gd name="T0" fmla="*/ 42947 w 43200"/>
              <a:gd name="T1" fmla="*/ 0 h 24894"/>
              <a:gd name="T2" fmla="*/ 63 w 43200"/>
              <a:gd name="T3" fmla="*/ 1640 h 24894"/>
              <a:gd name="T4" fmla="*/ 21600 w 43200"/>
              <a:gd name="T5" fmla="*/ 3294 h 24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4894" fill="none" extrusionOk="0">
                <a:moveTo>
                  <a:pt x="42947" y="-1"/>
                </a:moveTo>
                <a:cubicBezTo>
                  <a:pt x="43115" y="1089"/>
                  <a:pt x="43200" y="2191"/>
                  <a:pt x="43200" y="3294"/>
                </a:cubicBezTo>
                <a:cubicBezTo>
                  <a:pt x="43200" y="15223"/>
                  <a:pt x="33529" y="24894"/>
                  <a:pt x="21600" y="24894"/>
                </a:cubicBezTo>
                <a:cubicBezTo>
                  <a:pt x="9670" y="24894"/>
                  <a:pt x="0" y="15223"/>
                  <a:pt x="0" y="3294"/>
                </a:cubicBezTo>
                <a:cubicBezTo>
                  <a:pt x="0" y="2742"/>
                  <a:pt x="21" y="2190"/>
                  <a:pt x="63" y="1640"/>
                </a:cubicBezTo>
              </a:path>
              <a:path w="43200" h="24894" stroke="0" extrusionOk="0">
                <a:moveTo>
                  <a:pt x="42947" y="-1"/>
                </a:moveTo>
                <a:cubicBezTo>
                  <a:pt x="43115" y="1089"/>
                  <a:pt x="43200" y="2191"/>
                  <a:pt x="43200" y="3294"/>
                </a:cubicBezTo>
                <a:cubicBezTo>
                  <a:pt x="43200" y="15223"/>
                  <a:pt x="33529" y="24894"/>
                  <a:pt x="21600" y="24894"/>
                </a:cubicBezTo>
                <a:cubicBezTo>
                  <a:pt x="9670" y="24894"/>
                  <a:pt x="0" y="15223"/>
                  <a:pt x="0" y="3294"/>
                </a:cubicBezTo>
                <a:cubicBezTo>
                  <a:pt x="0" y="2742"/>
                  <a:pt x="21" y="2190"/>
                  <a:pt x="63" y="1640"/>
                </a:cubicBezTo>
                <a:lnTo>
                  <a:pt x="21600" y="329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5103" name="Group 47"/>
          <p:cNvGrpSpPr>
            <a:grpSpLocks/>
          </p:cNvGrpSpPr>
          <p:nvPr/>
        </p:nvGrpSpPr>
        <p:grpSpPr bwMode="auto">
          <a:xfrm>
            <a:off x="1752600" y="3019425"/>
            <a:ext cx="2882900" cy="654050"/>
            <a:chOff x="1152" y="1374"/>
            <a:chExt cx="1816" cy="412"/>
          </a:xfrm>
        </p:grpSpPr>
        <p:grpSp>
          <p:nvGrpSpPr>
            <p:cNvPr id="45104" name="Group 48"/>
            <p:cNvGrpSpPr>
              <a:grpSpLocks/>
            </p:cNvGrpSpPr>
            <p:nvPr/>
          </p:nvGrpSpPr>
          <p:grpSpPr bwMode="auto">
            <a:xfrm>
              <a:off x="2720" y="1374"/>
              <a:ext cx="248" cy="250"/>
              <a:chOff x="2720" y="1374"/>
              <a:chExt cx="248" cy="250"/>
            </a:xfrm>
          </p:grpSpPr>
          <p:sp>
            <p:nvSpPr>
              <p:cNvPr id="45105" name="Text Box 49"/>
              <p:cNvSpPr txBox="1">
                <a:spLocks noChangeArrowheads="1"/>
              </p:cNvSpPr>
              <p:nvPr/>
            </p:nvSpPr>
            <p:spPr bwMode="auto">
              <a:xfrm>
                <a:off x="2736" y="1374"/>
                <a:ext cx="23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sz="20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</a:t>
                </a:r>
                <a:endParaRPr lang="ru-RU" altLang="ru-RU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45106" name="Oval 50"/>
              <p:cNvSpPr>
                <a:spLocks noChangeArrowheads="1"/>
              </p:cNvSpPr>
              <p:nvPr/>
            </p:nvSpPr>
            <p:spPr bwMode="auto">
              <a:xfrm rot="375847">
                <a:off x="2720" y="1416"/>
                <a:ext cx="49" cy="48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5107" name="Group 51"/>
            <p:cNvGrpSpPr>
              <a:grpSpLocks/>
            </p:cNvGrpSpPr>
            <p:nvPr/>
          </p:nvGrpSpPr>
          <p:grpSpPr bwMode="auto">
            <a:xfrm>
              <a:off x="1152" y="1520"/>
              <a:ext cx="223" cy="266"/>
              <a:chOff x="1152" y="1520"/>
              <a:chExt cx="223" cy="266"/>
            </a:xfrm>
          </p:grpSpPr>
          <p:sp>
            <p:nvSpPr>
              <p:cNvPr id="45108" name="Oval 52"/>
              <p:cNvSpPr>
                <a:spLocks noChangeArrowheads="1"/>
              </p:cNvSpPr>
              <p:nvPr/>
            </p:nvSpPr>
            <p:spPr bwMode="auto">
              <a:xfrm rot="375847">
                <a:off x="1288" y="1520"/>
                <a:ext cx="49" cy="48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5109" name="Text Box 53"/>
              <p:cNvSpPr txBox="1">
                <a:spLocks noChangeArrowheads="1"/>
              </p:cNvSpPr>
              <p:nvPr/>
            </p:nvSpPr>
            <p:spPr bwMode="auto">
              <a:xfrm>
                <a:off x="1152" y="1536"/>
                <a:ext cx="22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sz="20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P</a:t>
                </a:r>
                <a:endParaRPr lang="ru-RU" altLang="ru-RU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</p:grpSp>
      <p:sp>
        <p:nvSpPr>
          <p:cNvPr id="54" name="Text Box 42"/>
          <p:cNvSpPr txBox="1">
            <a:spLocks noChangeArrowheads="1"/>
          </p:cNvSpPr>
          <p:nvPr/>
        </p:nvSpPr>
        <p:spPr bwMode="auto">
          <a:xfrm>
            <a:off x="6197600" y="4331493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</a:t>
            </a:r>
            <a:endParaRPr lang="ru-RU" altLang="ru-RU" sz="20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5" name="Text Box 41"/>
          <p:cNvSpPr txBox="1">
            <a:spLocks noChangeArrowheads="1"/>
          </p:cNvSpPr>
          <p:nvPr/>
        </p:nvSpPr>
        <p:spPr bwMode="auto">
          <a:xfrm>
            <a:off x="7354094" y="4159250"/>
            <a:ext cx="395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endParaRPr lang="ru-RU" altLang="ru-RU" sz="20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17800" y="1757660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7" name="Oval 19"/>
          <p:cNvSpPr>
            <a:spLocks noChangeArrowheads="1"/>
          </p:cNvSpPr>
          <p:nvPr/>
        </p:nvSpPr>
        <p:spPr bwMode="auto">
          <a:xfrm rot="375847">
            <a:off x="2828131" y="2382930"/>
            <a:ext cx="131763" cy="131763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49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ChangeArrowheads="1"/>
          </p:cNvSpPr>
          <p:nvPr/>
        </p:nvSpPr>
        <p:spPr bwMode="auto">
          <a:xfrm>
            <a:off x="3457972" y="0"/>
            <a:ext cx="48490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 dirty="0" smtClean="0">
                <a:solidFill>
                  <a:srgbClr val="000099"/>
                </a:solidFill>
                <a:latin typeface="Times New Roman" pitchFamily="18" charset="0"/>
              </a:rPr>
              <a:t>Итоги    </a:t>
            </a:r>
            <a:r>
              <a:rPr lang="ru-RU" sz="5400" dirty="0">
                <a:solidFill>
                  <a:srgbClr val="000099"/>
                </a:solidFill>
                <a:latin typeface="Times New Roman" pitchFamily="18" charset="0"/>
              </a:rPr>
              <a:t>урока:</a:t>
            </a:r>
          </a:p>
        </p:txBody>
      </p:sp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876300" y="823928"/>
            <a:ext cx="8280400" cy="439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ru-RU" sz="3600" dirty="0">
                <a:solidFill>
                  <a:srgbClr val="0033CC"/>
                </a:solidFill>
                <a:latin typeface="Times New Roman" pitchFamily="18" charset="0"/>
              </a:rPr>
              <a:t>Сегодня </a:t>
            </a:r>
            <a:r>
              <a:rPr lang="ru-RU" sz="3600" dirty="0" smtClean="0">
                <a:solidFill>
                  <a:srgbClr val="0033CC"/>
                </a:solidFill>
                <a:latin typeface="Times New Roman" pitchFamily="18" charset="0"/>
              </a:rPr>
              <a:t>мы вспомнили:</a:t>
            </a:r>
            <a:endParaRPr lang="ru-RU" sz="3600" dirty="0">
              <a:solidFill>
                <a:srgbClr val="0033CC"/>
              </a:solidFill>
              <a:latin typeface="Times New Roman" pitchFamily="18" charset="0"/>
            </a:endParaRPr>
          </a:p>
          <a:p>
            <a:pPr marL="571500" lvl="0" indent="-5715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kern="0" dirty="0" smtClean="0">
                <a:solidFill>
                  <a:srgbClr val="CC0099"/>
                </a:solidFill>
                <a:latin typeface="Times New Roman"/>
              </a:rPr>
              <a:t>определение </a:t>
            </a:r>
            <a:r>
              <a:rPr lang="ru-RU" sz="2400" kern="0" dirty="0">
                <a:solidFill>
                  <a:srgbClr val="CC0099"/>
                </a:solidFill>
                <a:latin typeface="Times New Roman"/>
              </a:rPr>
              <a:t>и </a:t>
            </a:r>
            <a:r>
              <a:rPr lang="ru-RU" sz="2400" kern="0" dirty="0" smtClean="0">
                <a:solidFill>
                  <a:srgbClr val="CC0099"/>
                </a:solidFill>
                <a:latin typeface="Times New Roman"/>
              </a:rPr>
              <a:t>уравнение </a:t>
            </a:r>
            <a:r>
              <a:rPr lang="ru-RU" sz="2400" kern="0" dirty="0">
                <a:solidFill>
                  <a:srgbClr val="CC0099"/>
                </a:solidFill>
                <a:latin typeface="Times New Roman"/>
              </a:rPr>
              <a:t>сферы</a:t>
            </a:r>
            <a:r>
              <a:rPr lang="ru-RU" sz="2400" kern="0" dirty="0" smtClean="0">
                <a:solidFill>
                  <a:srgbClr val="CC0099"/>
                </a:solidFill>
                <a:latin typeface="Times New Roman"/>
              </a:rPr>
              <a:t>;</a:t>
            </a:r>
          </a:p>
          <a:p>
            <a:pPr marL="571500" lvl="0" indent="-5715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kern="0" dirty="0">
                <a:solidFill>
                  <a:srgbClr val="CC0099"/>
                </a:solidFill>
                <a:latin typeface="Times New Roman"/>
              </a:rPr>
              <a:t>н</a:t>
            </a:r>
            <a:r>
              <a:rPr lang="ru-RU" sz="2400" kern="0" dirty="0" smtClean="0">
                <a:solidFill>
                  <a:srgbClr val="CC0099"/>
                </a:solidFill>
                <a:latin typeface="Times New Roman"/>
              </a:rPr>
              <a:t>екоторые сведения из планиметрии;</a:t>
            </a:r>
          </a:p>
          <a:p>
            <a:pPr lvl="0">
              <a:lnSpc>
                <a:spcPct val="90000"/>
              </a:lnSpc>
              <a:spcBef>
                <a:spcPct val="20000"/>
              </a:spcBef>
            </a:pPr>
            <a:r>
              <a:rPr lang="ru-RU" sz="3600" dirty="0">
                <a:solidFill>
                  <a:srgbClr val="0033CC"/>
                </a:solidFill>
                <a:latin typeface="Times New Roman" pitchFamily="18" charset="0"/>
              </a:rPr>
              <a:t>Познакомились с :</a:t>
            </a:r>
          </a:p>
          <a:p>
            <a:pPr marL="571500" lvl="0" indent="-5715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kern="0" dirty="0" smtClean="0">
                <a:solidFill>
                  <a:srgbClr val="CC0099"/>
                </a:solidFill>
                <a:latin typeface="Times New Roman"/>
              </a:rPr>
              <a:t>сечениями сферы и шара;</a:t>
            </a:r>
            <a:endParaRPr lang="ru-RU" sz="2400" kern="0" dirty="0">
              <a:solidFill>
                <a:srgbClr val="CC0099"/>
              </a:solidFill>
              <a:latin typeface="Times New Roman"/>
            </a:endParaRPr>
          </a:p>
          <a:p>
            <a:pPr marL="571500" lvl="0" indent="-5715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kern="0" dirty="0">
                <a:solidFill>
                  <a:srgbClr val="CC0099"/>
                </a:solidFill>
                <a:latin typeface="Times New Roman"/>
              </a:rPr>
              <a:t>п</a:t>
            </a:r>
            <a:r>
              <a:rPr lang="ru-RU" sz="2400" kern="0" dirty="0" smtClean="0">
                <a:solidFill>
                  <a:srgbClr val="CC0099"/>
                </a:solidFill>
                <a:latin typeface="Times New Roman"/>
              </a:rPr>
              <a:t>лощадью поверхности </a:t>
            </a:r>
            <a:r>
              <a:rPr lang="ru-RU" sz="2400" kern="0" dirty="0">
                <a:solidFill>
                  <a:srgbClr val="CC0099"/>
                </a:solidFill>
                <a:latin typeface="Times New Roman"/>
              </a:rPr>
              <a:t>сферы и шара;</a:t>
            </a:r>
          </a:p>
          <a:p>
            <a:pPr marL="571500" lvl="0" indent="-5715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kern="0" dirty="0">
                <a:solidFill>
                  <a:srgbClr val="CC0099"/>
                </a:solidFill>
                <a:latin typeface="Times New Roman"/>
              </a:rPr>
              <a:t>и</a:t>
            </a:r>
            <a:r>
              <a:rPr lang="ru-RU" sz="2400" kern="0" dirty="0" smtClean="0">
                <a:solidFill>
                  <a:srgbClr val="CC0099"/>
                </a:solidFill>
                <a:latin typeface="Times New Roman"/>
              </a:rPr>
              <a:t>нтересными научными фактами о сфере и шаре.</a:t>
            </a:r>
          </a:p>
          <a:p>
            <a:pPr lvl="0">
              <a:lnSpc>
                <a:spcPct val="90000"/>
              </a:lnSpc>
              <a:spcBef>
                <a:spcPct val="20000"/>
              </a:spcBef>
            </a:pPr>
            <a:r>
              <a:rPr lang="ru-RU" sz="3600" dirty="0">
                <a:solidFill>
                  <a:srgbClr val="0033CC"/>
                </a:solidFill>
                <a:latin typeface="Times New Roman" pitchFamily="18" charset="0"/>
              </a:rPr>
              <a:t>Применяли на практике </a:t>
            </a:r>
            <a:r>
              <a:rPr lang="ru-RU" sz="3600" dirty="0" smtClean="0">
                <a:solidFill>
                  <a:srgbClr val="0033CC"/>
                </a:solidFill>
                <a:latin typeface="Times New Roman" pitchFamily="18" charset="0"/>
              </a:rPr>
              <a:t>знания и </a:t>
            </a:r>
            <a:r>
              <a:rPr lang="ru-RU" sz="3600" dirty="0">
                <a:solidFill>
                  <a:srgbClr val="0033CC"/>
                </a:solidFill>
                <a:latin typeface="Times New Roman" pitchFamily="18" charset="0"/>
              </a:rPr>
              <a:t>оценивали свои </a:t>
            </a:r>
            <a:r>
              <a:rPr lang="ru-RU" sz="3600" dirty="0" smtClean="0">
                <a:solidFill>
                  <a:srgbClr val="0033CC"/>
                </a:solidFill>
                <a:latin typeface="Times New Roman" pitchFamily="18" charset="0"/>
              </a:rPr>
              <a:t>действия.</a:t>
            </a:r>
            <a:endParaRPr lang="ru-RU" sz="3600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19872" y="5229200"/>
            <a:ext cx="54452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ru-RU" sz="4800" dirty="0">
                <a:solidFill>
                  <a:srgbClr val="000099"/>
                </a:solidFill>
                <a:latin typeface="Times New Roman" pitchFamily="18" charset="0"/>
              </a:rPr>
              <a:t>Спасибо за работу!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0"/>
            <a:ext cx="3121158" cy="283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3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14338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22520" y="2886617"/>
            <a:ext cx="67645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ru-RU" sz="6000" dirty="0">
                <a:solidFill>
                  <a:srgbClr val="FFC000"/>
                </a:solidFill>
                <a:latin typeface="Times New Roman" pitchFamily="18" charset="0"/>
              </a:rPr>
              <a:t>Спасибо за работу!</a:t>
            </a:r>
          </a:p>
        </p:txBody>
      </p:sp>
    </p:spTree>
    <p:extLst>
      <p:ext uri="{BB962C8B-B14F-4D97-AF65-F5344CB8AC3E}">
        <p14:creationId xmlns:p14="http://schemas.microsoft.com/office/powerpoint/2010/main" val="124845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899592" y="762000"/>
            <a:ext cx="7772400" cy="528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altLang="ru-RU" sz="36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Зачерпни воду,</a:t>
            </a:r>
          </a:p>
          <a:p>
            <a:pPr>
              <a:buFont typeface="Wingdings" pitchFamily="2" charset="2"/>
              <a:buNone/>
            </a:pPr>
            <a:r>
              <a:rPr lang="ru-RU" altLang="ru-RU" sz="36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4300" dirty="0">
                <a:solidFill>
                  <a:srgbClr val="FF99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луна</a:t>
            </a:r>
            <a:r>
              <a:rPr lang="ru-RU" altLang="ru-RU" sz="36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окажется в твоей руке…</a:t>
            </a:r>
          </a:p>
          <a:p>
            <a:pPr algn="r">
              <a:buFont typeface="Wingdings" pitchFamily="2" charset="2"/>
              <a:buNone/>
            </a:pPr>
            <a:r>
              <a:rPr lang="ru-RU" altLang="ru-RU" sz="24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Китайская мудрость</a:t>
            </a:r>
            <a:endParaRPr lang="ru-RU" altLang="ru-RU" sz="24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4392" y="3124200"/>
            <a:ext cx="7162800" cy="2643640"/>
          </a:xfrm>
        </p:spPr>
        <p:txBody>
          <a:bodyPr>
            <a:normAutofit fontScale="90000"/>
          </a:bodyPr>
          <a:lstStyle/>
          <a:p>
            <a:pPr algn="l"/>
            <a:r>
              <a:rPr lang="ru-RU" sz="48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ДЗ</a:t>
            </a:r>
            <a:br>
              <a:rPr lang="ru-RU" sz="48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формулы ц+ к+ с+ ш</a:t>
            </a:r>
            <a:b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582,584</a:t>
            </a:r>
            <a:b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циркуль</a:t>
            </a:r>
            <a:b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доклады-2</a:t>
            </a:r>
            <a:b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22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84150"/>
            <a:ext cx="6648450" cy="6648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066800" y="381000"/>
            <a:ext cx="762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600" dirty="0">
                <a:solidFill>
                  <a:srgbClr val="00B0F0"/>
                </a:solidFill>
                <a:latin typeface="+mn-lt"/>
              </a:rPr>
              <a:t>Определение  </a:t>
            </a:r>
            <a:r>
              <a:rPr lang="ru-RU" sz="3600" dirty="0" smtClean="0">
                <a:solidFill>
                  <a:srgbClr val="00B0F0"/>
                </a:solidFill>
                <a:latin typeface="+mn-lt"/>
              </a:rPr>
              <a:t>сферы!</a:t>
            </a:r>
            <a:endParaRPr lang="ru-RU" sz="36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755650" y="1628775"/>
            <a:ext cx="8137525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400" u="sng" dirty="0">
                <a:solidFill>
                  <a:srgbClr val="FF0000"/>
                </a:solidFill>
                <a:latin typeface="Times New Roman" pitchFamily="18" charset="0"/>
              </a:rPr>
              <a:t>Сферой</a:t>
            </a:r>
            <a:r>
              <a:rPr lang="ru-RU" sz="2400" dirty="0">
                <a:solidFill>
                  <a:srgbClr val="2E0BAF"/>
                </a:solidFill>
                <a:latin typeface="Times New Roman" pitchFamily="18" charset="0"/>
              </a:rPr>
              <a:t> называется поверхность, состоящая из всех точек </a:t>
            </a:r>
            <a:r>
              <a:rPr lang="ru-RU" sz="2400" dirty="0" smtClean="0">
                <a:solidFill>
                  <a:srgbClr val="2E0BAF"/>
                </a:solidFill>
                <a:latin typeface="Times New Roman" pitchFamily="18" charset="0"/>
              </a:rPr>
              <a:t>пространства</a:t>
            </a:r>
            <a:r>
              <a:rPr lang="ru-RU" sz="2400" dirty="0">
                <a:solidFill>
                  <a:srgbClr val="2E0BAF"/>
                </a:solidFill>
                <a:latin typeface="Times New Roman" pitchFamily="18" charset="0"/>
              </a:rPr>
              <a:t>, расположенных на данном расстоянии (</a:t>
            </a:r>
            <a:r>
              <a:rPr lang="en-US" sz="2400" dirty="0">
                <a:solidFill>
                  <a:srgbClr val="2E0BAF"/>
                </a:solidFill>
                <a:latin typeface="Times New Roman" pitchFamily="18" charset="0"/>
              </a:rPr>
              <a:t>R) </a:t>
            </a:r>
            <a:r>
              <a:rPr lang="ru-RU" sz="2400" dirty="0" smtClean="0">
                <a:solidFill>
                  <a:srgbClr val="2E0BAF"/>
                </a:solidFill>
                <a:latin typeface="Times New Roman" pitchFamily="18" charset="0"/>
              </a:rPr>
              <a:t>от </a:t>
            </a:r>
            <a:r>
              <a:rPr lang="ru-RU" sz="2400" dirty="0">
                <a:solidFill>
                  <a:srgbClr val="2E0BAF"/>
                </a:solidFill>
                <a:latin typeface="Times New Roman" pitchFamily="18" charset="0"/>
              </a:rPr>
              <a:t>данной точки</a:t>
            </a:r>
            <a:r>
              <a:rPr lang="en-US" sz="2400" dirty="0">
                <a:solidFill>
                  <a:srgbClr val="2E0BAF"/>
                </a:solidFill>
                <a:latin typeface="Times New Roman" pitchFamily="18" charset="0"/>
              </a:rPr>
              <a:t> (</a:t>
            </a:r>
            <a:r>
              <a:rPr lang="ru-RU" sz="2400" dirty="0">
                <a:solidFill>
                  <a:srgbClr val="2E0BAF"/>
                </a:solidFill>
                <a:latin typeface="Times New Roman" pitchFamily="18" charset="0"/>
              </a:rPr>
              <a:t>центра </a:t>
            </a:r>
            <a:r>
              <a:rPr lang="ru-RU" sz="2400" dirty="0" smtClean="0">
                <a:solidFill>
                  <a:srgbClr val="2E0BAF"/>
                </a:solidFill>
                <a:latin typeface="Times New Roman" pitchFamily="18" charset="0"/>
              </a:rPr>
              <a:t>- точки О</a:t>
            </a:r>
            <a:r>
              <a:rPr lang="ru-RU" sz="2400" dirty="0">
                <a:solidFill>
                  <a:srgbClr val="2E0BAF"/>
                </a:solidFill>
                <a:latin typeface="Times New Roman" pitchFamily="18" charset="0"/>
              </a:rPr>
              <a:t>).</a:t>
            </a:r>
          </a:p>
        </p:txBody>
      </p:sp>
      <p:sp>
        <p:nvSpPr>
          <p:cNvPr id="7175" name="Oval 1031"/>
          <p:cNvSpPr>
            <a:spLocks noChangeArrowheads="1"/>
          </p:cNvSpPr>
          <p:nvPr/>
        </p:nvSpPr>
        <p:spPr bwMode="auto">
          <a:xfrm>
            <a:off x="1187450" y="3284538"/>
            <a:ext cx="1981200" cy="1752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</a:rPr>
              <a:t>d</a:t>
            </a:r>
            <a:endParaRPr lang="ru-RU" sz="24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grpSp>
        <p:nvGrpSpPr>
          <p:cNvPr id="2" name="Group 1069"/>
          <p:cNvGrpSpPr>
            <a:grpSpLocks/>
          </p:cNvGrpSpPr>
          <p:nvPr/>
        </p:nvGrpSpPr>
        <p:grpSpPr bwMode="auto">
          <a:xfrm>
            <a:off x="1476375" y="3284538"/>
            <a:ext cx="1295400" cy="1752600"/>
            <a:chOff x="1488" y="1871"/>
            <a:chExt cx="816" cy="1104"/>
          </a:xfrm>
        </p:grpSpPr>
        <p:sp>
          <p:nvSpPr>
            <p:cNvPr id="16402" name="Arc 1034"/>
            <p:cNvSpPr>
              <a:spLocks/>
            </p:cNvSpPr>
            <p:nvPr/>
          </p:nvSpPr>
          <p:spPr bwMode="auto">
            <a:xfrm flipH="1">
              <a:off x="1488" y="1871"/>
              <a:ext cx="432" cy="1104"/>
            </a:xfrm>
            <a:custGeom>
              <a:avLst/>
              <a:gdLst>
                <a:gd name="T0" fmla="*/ 0 w 21600"/>
                <a:gd name="T1" fmla="*/ 0 h 43174"/>
                <a:gd name="T2" fmla="*/ 0 w 21600"/>
                <a:gd name="T3" fmla="*/ 1 h 43174"/>
                <a:gd name="T4" fmla="*/ 0 w 21600"/>
                <a:gd name="T5" fmla="*/ 0 h 43174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74"/>
                <a:gd name="T11" fmla="*/ 21600 w 21600"/>
                <a:gd name="T12" fmla="*/ 43174 h 431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74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14"/>
                    <a:pt x="12568" y="42604"/>
                    <a:pt x="1067" y="43173"/>
                  </a:cubicBezTo>
                </a:path>
                <a:path w="21600" h="43174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14"/>
                    <a:pt x="12568" y="42604"/>
                    <a:pt x="1067" y="43173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3" name="Arc 1035"/>
            <p:cNvSpPr>
              <a:spLocks/>
            </p:cNvSpPr>
            <p:nvPr/>
          </p:nvSpPr>
          <p:spPr bwMode="auto">
            <a:xfrm>
              <a:off x="2016" y="1872"/>
              <a:ext cx="288" cy="1103"/>
            </a:xfrm>
            <a:custGeom>
              <a:avLst/>
              <a:gdLst>
                <a:gd name="T0" fmla="*/ 0 w 21600"/>
                <a:gd name="T1" fmla="*/ 0 h 43174"/>
                <a:gd name="T2" fmla="*/ 0 w 21600"/>
                <a:gd name="T3" fmla="*/ 1 h 43174"/>
                <a:gd name="T4" fmla="*/ 0 w 21600"/>
                <a:gd name="T5" fmla="*/ 0 h 43174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74"/>
                <a:gd name="T11" fmla="*/ 21600 w 21600"/>
                <a:gd name="T12" fmla="*/ 43174 h 431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74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14"/>
                    <a:pt x="12568" y="42604"/>
                    <a:pt x="1067" y="43173"/>
                  </a:cubicBezTo>
                </a:path>
                <a:path w="21600" h="43174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114"/>
                    <a:pt x="12568" y="42604"/>
                    <a:pt x="1067" y="43173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rgbClr val="993366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070"/>
          <p:cNvGrpSpPr>
            <a:grpSpLocks/>
          </p:cNvGrpSpPr>
          <p:nvPr/>
        </p:nvGrpSpPr>
        <p:grpSpPr bwMode="auto">
          <a:xfrm>
            <a:off x="1187450" y="3789363"/>
            <a:ext cx="1981200" cy="685800"/>
            <a:chOff x="1296" y="2256"/>
            <a:chExt cx="1248" cy="432"/>
          </a:xfrm>
        </p:grpSpPr>
        <p:sp>
          <p:nvSpPr>
            <p:cNvPr id="16400" name="Arc 1036"/>
            <p:cNvSpPr>
              <a:spLocks/>
            </p:cNvSpPr>
            <p:nvPr/>
          </p:nvSpPr>
          <p:spPr bwMode="auto">
            <a:xfrm>
              <a:off x="1297" y="2435"/>
              <a:ext cx="1247" cy="253"/>
            </a:xfrm>
            <a:custGeom>
              <a:avLst/>
              <a:gdLst>
                <a:gd name="T0" fmla="*/ 1 w 43200"/>
                <a:gd name="T1" fmla="*/ 0 h 21914"/>
                <a:gd name="T2" fmla="*/ 0 w 43200"/>
                <a:gd name="T3" fmla="*/ 0 h 21914"/>
                <a:gd name="T4" fmla="*/ 1 w 43200"/>
                <a:gd name="T5" fmla="*/ 0 h 21914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914"/>
                <a:gd name="T11" fmla="*/ 43200 w 43200"/>
                <a:gd name="T12" fmla="*/ 21914 h 219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914" fill="none" extrusionOk="0">
                  <a:moveTo>
                    <a:pt x="43197" y="0"/>
                  </a:moveTo>
                  <a:cubicBezTo>
                    <a:pt x="43199" y="104"/>
                    <a:pt x="43200" y="209"/>
                    <a:pt x="43200" y="314"/>
                  </a:cubicBezTo>
                  <a:cubicBezTo>
                    <a:pt x="43200" y="12243"/>
                    <a:pt x="33529" y="21914"/>
                    <a:pt x="21600" y="21914"/>
                  </a:cubicBezTo>
                  <a:cubicBezTo>
                    <a:pt x="9670" y="21913"/>
                    <a:pt x="0" y="12243"/>
                    <a:pt x="0" y="314"/>
                  </a:cubicBezTo>
                </a:path>
                <a:path w="43200" h="21914" stroke="0" extrusionOk="0">
                  <a:moveTo>
                    <a:pt x="43197" y="0"/>
                  </a:moveTo>
                  <a:cubicBezTo>
                    <a:pt x="43199" y="104"/>
                    <a:pt x="43200" y="209"/>
                    <a:pt x="43200" y="314"/>
                  </a:cubicBezTo>
                  <a:cubicBezTo>
                    <a:pt x="43200" y="12243"/>
                    <a:pt x="33529" y="21914"/>
                    <a:pt x="21600" y="21914"/>
                  </a:cubicBezTo>
                  <a:cubicBezTo>
                    <a:pt x="9670" y="21913"/>
                    <a:pt x="0" y="12243"/>
                    <a:pt x="0" y="314"/>
                  </a:cubicBezTo>
                  <a:lnTo>
                    <a:pt x="21600" y="314"/>
                  </a:lnTo>
                  <a:lnTo>
                    <a:pt x="43197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1" name="Arc 1037"/>
            <p:cNvSpPr>
              <a:spLocks/>
            </p:cNvSpPr>
            <p:nvPr/>
          </p:nvSpPr>
          <p:spPr bwMode="auto">
            <a:xfrm>
              <a:off x="1296" y="2256"/>
              <a:ext cx="1233" cy="250"/>
            </a:xfrm>
            <a:custGeom>
              <a:avLst/>
              <a:gdLst>
                <a:gd name="T0" fmla="*/ 0 w 42705"/>
                <a:gd name="T1" fmla="*/ 0 h 21600"/>
                <a:gd name="T2" fmla="*/ 1 w 42705"/>
                <a:gd name="T3" fmla="*/ 0 h 21600"/>
                <a:gd name="T4" fmla="*/ 1 w 42705"/>
                <a:gd name="T5" fmla="*/ 0 h 21600"/>
                <a:gd name="T6" fmla="*/ 0 60000 65536"/>
                <a:gd name="T7" fmla="*/ 0 60000 65536"/>
                <a:gd name="T8" fmla="*/ 0 60000 65536"/>
                <a:gd name="T9" fmla="*/ 0 w 42705"/>
                <a:gd name="T10" fmla="*/ 0 h 21600"/>
                <a:gd name="T11" fmla="*/ 42705 w 4270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705" h="21600" fill="none" extrusionOk="0">
                  <a:moveTo>
                    <a:pt x="0" y="17094"/>
                  </a:moveTo>
                  <a:cubicBezTo>
                    <a:pt x="2126" y="7125"/>
                    <a:pt x="10932" y="0"/>
                    <a:pt x="21125" y="0"/>
                  </a:cubicBezTo>
                  <a:cubicBezTo>
                    <a:pt x="32691" y="0"/>
                    <a:pt x="42204" y="9110"/>
                    <a:pt x="42704" y="20666"/>
                  </a:cubicBezTo>
                </a:path>
                <a:path w="42705" h="21600" stroke="0" extrusionOk="0">
                  <a:moveTo>
                    <a:pt x="0" y="17094"/>
                  </a:moveTo>
                  <a:cubicBezTo>
                    <a:pt x="2126" y="7125"/>
                    <a:pt x="10932" y="0"/>
                    <a:pt x="21125" y="0"/>
                  </a:cubicBezTo>
                  <a:cubicBezTo>
                    <a:pt x="32691" y="0"/>
                    <a:pt x="42204" y="9110"/>
                    <a:pt x="42704" y="20666"/>
                  </a:cubicBezTo>
                  <a:lnTo>
                    <a:pt x="21125" y="21600"/>
                  </a:lnTo>
                  <a:lnTo>
                    <a:pt x="0" y="1709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200" name="Line 1056"/>
          <p:cNvSpPr>
            <a:spLocks noChangeShapeType="1"/>
          </p:cNvSpPr>
          <p:nvPr/>
        </p:nvSpPr>
        <p:spPr bwMode="auto">
          <a:xfrm>
            <a:off x="1476375" y="3860800"/>
            <a:ext cx="1295400" cy="533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7177" name="Line 1033"/>
          <p:cNvSpPr>
            <a:spLocks noChangeShapeType="1"/>
          </p:cNvSpPr>
          <p:nvPr/>
        </p:nvSpPr>
        <p:spPr bwMode="auto">
          <a:xfrm>
            <a:off x="2124075" y="3284538"/>
            <a:ext cx="0" cy="842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82" name="Line 1038"/>
          <p:cNvSpPr>
            <a:spLocks noChangeShapeType="1"/>
          </p:cNvSpPr>
          <p:nvPr/>
        </p:nvSpPr>
        <p:spPr bwMode="auto">
          <a:xfrm>
            <a:off x="2124075" y="4076700"/>
            <a:ext cx="0" cy="982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98" name="Text Box 1054"/>
          <p:cNvSpPr txBox="1">
            <a:spLocks noChangeArrowheads="1"/>
          </p:cNvSpPr>
          <p:nvPr/>
        </p:nvSpPr>
        <p:spPr bwMode="auto">
          <a:xfrm>
            <a:off x="1763713" y="4005263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О</a:t>
            </a:r>
          </a:p>
        </p:txBody>
      </p:sp>
      <p:sp>
        <p:nvSpPr>
          <p:cNvPr id="16394" name="Rectangle 29"/>
          <p:cNvSpPr>
            <a:spLocks noChangeArrowheads="1"/>
          </p:cNvSpPr>
          <p:nvPr/>
        </p:nvSpPr>
        <p:spPr bwMode="auto">
          <a:xfrm>
            <a:off x="4427538" y="3044226"/>
            <a:ext cx="45720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400" dirty="0">
                <a:solidFill>
                  <a:schemeClr val="folHlink"/>
                </a:solidFill>
                <a:latin typeface="Times New Roman" pitchFamily="18" charset="0"/>
              </a:rPr>
              <a:t>R</a:t>
            </a:r>
            <a:r>
              <a:rPr lang="ru-RU" sz="2400" dirty="0">
                <a:solidFill>
                  <a:schemeClr val="folHlink"/>
                </a:solidFill>
                <a:latin typeface="Times New Roman" pitchFamily="18" charset="0"/>
              </a:rPr>
              <a:t> – </a:t>
            </a:r>
            <a:r>
              <a:rPr lang="ru-RU" sz="2400" u="sng" dirty="0">
                <a:solidFill>
                  <a:schemeClr val="folHlink"/>
                </a:solidFill>
                <a:latin typeface="Times New Roman" pitchFamily="18" charset="0"/>
              </a:rPr>
              <a:t>радиус сферы</a:t>
            </a:r>
            <a:r>
              <a:rPr lang="ru-RU" sz="2400" dirty="0">
                <a:solidFill>
                  <a:schemeClr val="folHlink"/>
                </a:solidFill>
                <a:latin typeface="Times New Roman" pitchFamily="18" charset="0"/>
              </a:rPr>
              <a:t> – отрезок,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2400" dirty="0">
                <a:solidFill>
                  <a:schemeClr val="folHlink"/>
                </a:solidFill>
                <a:latin typeface="Times New Roman" pitchFamily="18" charset="0"/>
              </a:rPr>
              <a:t>соединяющий любую точку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2400" dirty="0">
                <a:solidFill>
                  <a:schemeClr val="folHlink"/>
                </a:solidFill>
                <a:latin typeface="Times New Roman" pitchFamily="18" charset="0"/>
              </a:rPr>
              <a:t>сферы с центром.</a:t>
            </a:r>
            <a:endParaRPr lang="ru-RU" sz="2400" dirty="0">
              <a:solidFill>
                <a:srgbClr val="2E0BAF"/>
              </a:solidFill>
              <a:latin typeface="Times New Roman" pitchFamily="18" charset="0"/>
            </a:endParaRPr>
          </a:p>
        </p:txBody>
      </p:sp>
      <p:sp>
        <p:nvSpPr>
          <p:cNvPr id="16395" name="Rectangle 31"/>
          <p:cNvSpPr>
            <a:spLocks noChangeArrowheads="1"/>
          </p:cNvSpPr>
          <p:nvPr/>
        </p:nvSpPr>
        <p:spPr bwMode="auto">
          <a:xfrm>
            <a:off x="4356100" y="4339626"/>
            <a:ext cx="4654544" cy="123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d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2400" dirty="0">
                <a:solidFill>
                  <a:schemeClr val="accent2"/>
                </a:solidFill>
                <a:latin typeface="Times New Roman" pitchFamily="18" charset="0"/>
              </a:rPr>
              <a:t>– </a:t>
            </a:r>
            <a:r>
              <a:rPr lang="ru-RU" sz="2400" u="sng" dirty="0">
                <a:solidFill>
                  <a:schemeClr val="accent2"/>
                </a:solidFill>
                <a:latin typeface="Times New Roman" pitchFamily="18" charset="0"/>
              </a:rPr>
              <a:t>диаметр сферы</a:t>
            </a:r>
            <a:r>
              <a:rPr lang="ru-RU" sz="2400" dirty="0">
                <a:solidFill>
                  <a:schemeClr val="accent2"/>
                </a:solidFill>
                <a:latin typeface="Times New Roman" pitchFamily="18" charset="0"/>
              </a:rPr>
              <a:t> – отрезок,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2400" dirty="0">
                <a:solidFill>
                  <a:schemeClr val="accent2"/>
                </a:solidFill>
                <a:latin typeface="Times New Roman" pitchFamily="18" charset="0"/>
              </a:rPr>
              <a:t>соединяющий любые 2 точки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2400" dirty="0">
                <a:solidFill>
                  <a:schemeClr val="accent2"/>
                </a:solidFill>
                <a:latin typeface="Times New Roman" pitchFamily="18" charset="0"/>
              </a:rPr>
              <a:t>сферы и проходящий через центр.</a:t>
            </a:r>
          </a:p>
        </p:txBody>
      </p:sp>
      <p:sp>
        <p:nvSpPr>
          <p:cNvPr id="16396" name="Rectangle 33"/>
          <p:cNvSpPr>
            <a:spLocks noChangeArrowheads="1"/>
          </p:cNvSpPr>
          <p:nvPr/>
        </p:nvSpPr>
        <p:spPr bwMode="auto">
          <a:xfrm>
            <a:off x="1116013" y="5589588"/>
            <a:ext cx="28014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2E0BAF"/>
                </a:solidFill>
                <a:latin typeface="Times New Roman" pitchFamily="18" charset="0"/>
              </a:rPr>
              <a:t>т. </a:t>
            </a:r>
            <a:r>
              <a:rPr lang="ru-RU" sz="2400" dirty="0">
                <a:latin typeface="Times New Roman" pitchFamily="18" charset="0"/>
              </a:rPr>
              <a:t>О</a:t>
            </a:r>
            <a:r>
              <a:rPr lang="ru-RU" sz="2400" dirty="0">
                <a:solidFill>
                  <a:srgbClr val="2E0BAF"/>
                </a:solidFill>
                <a:latin typeface="Times New Roman" pitchFamily="18" charset="0"/>
              </a:rPr>
              <a:t> – центр сферы</a:t>
            </a:r>
          </a:p>
        </p:txBody>
      </p:sp>
      <p:grpSp>
        <p:nvGrpSpPr>
          <p:cNvPr id="4" name="Group 1065"/>
          <p:cNvGrpSpPr>
            <a:grpSpLocks/>
          </p:cNvGrpSpPr>
          <p:nvPr/>
        </p:nvGrpSpPr>
        <p:grpSpPr bwMode="auto">
          <a:xfrm>
            <a:off x="2124075" y="3692525"/>
            <a:ext cx="609600" cy="457200"/>
            <a:chOff x="1920" y="2160"/>
            <a:chExt cx="384" cy="304"/>
          </a:xfrm>
        </p:grpSpPr>
        <p:sp>
          <p:nvSpPr>
            <p:cNvPr id="16398" name="Line 1039"/>
            <p:cNvSpPr>
              <a:spLocks noChangeShapeType="1"/>
            </p:cNvSpPr>
            <p:nvPr/>
          </p:nvSpPr>
          <p:spPr bwMode="auto">
            <a:xfrm flipV="1">
              <a:off x="1920" y="2304"/>
              <a:ext cx="384" cy="144"/>
            </a:xfrm>
            <a:prstGeom prst="line">
              <a:avLst/>
            </a:prstGeom>
            <a:noFill/>
            <a:ln w="28575">
              <a:solidFill>
                <a:srgbClr val="9D43B5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9" name="Text Box 1040"/>
            <p:cNvSpPr txBox="1">
              <a:spLocks noChangeArrowheads="1"/>
            </p:cNvSpPr>
            <p:nvPr/>
          </p:nvSpPr>
          <p:spPr bwMode="auto">
            <a:xfrm>
              <a:off x="1920" y="2160"/>
              <a:ext cx="192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9D43B5"/>
                  </a:solidFill>
                  <a:latin typeface="Times New Roman" pitchFamily="18" charset="0"/>
                </a:rPr>
                <a:t>R</a:t>
              </a:r>
              <a:endParaRPr lang="ru-RU" sz="2400">
                <a:solidFill>
                  <a:srgbClr val="9D43B5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860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6386" grpId="0"/>
      <p:bldP spid="7175" grpId="0" animBg="1"/>
      <p:bldP spid="7200" grpId="0" animBg="1"/>
      <p:bldP spid="7177" grpId="0" animBg="1"/>
      <p:bldP spid="7182" grpId="0" animBg="1"/>
      <p:bldP spid="7198" grpId="0"/>
      <p:bldP spid="16394" grpId="0"/>
      <p:bldP spid="16395" grpId="0"/>
      <p:bldP spid="163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9" name="Rectangle 55"/>
          <p:cNvSpPr>
            <a:spLocks noChangeArrowheads="1"/>
          </p:cNvSpPr>
          <p:nvPr/>
        </p:nvSpPr>
        <p:spPr bwMode="auto">
          <a:xfrm>
            <a:off x="3215486" y="4373562"/>
            <a:ext cx="5410200" cy="609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8" name="Oval 14"/>
          <p:cNvSpPr>
            <a:spLocks noChangeArrowheads="1"/>
          </p:cNvSpPr>
          <p:nvPr/>
        </p:nvSpPr>
        <p:spPr bwMode="auto">
          <a:xfrm>
            <a:off x="3706813" y="1143000"/>
            <a:ext cx="2160587" cy="2103438"/>
          </a:xfrm>
          <a:prstGeom prst="ellipse">
            <a:avLst/>
          </a:prstGeom>
          <a:gradFill rotWithShape="1">
            <a:gsLst>
              <a:gs pos="0">
                <a:schemeClr val="bg1">
                  <a:alpha val="33000"/>
                </a:schemeClr>
              </a:gs>
              <a:gs pos="100000">
                <a:schemeClr val="accent1">
                  <a:alpha val="3600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1C1C1C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304" name="Text Box 40"/>
          <p:cNvSpPr txBox="1">
            <a:spLocks noChangeArrowheads="1"/>
          </p:cNvSpPr>
          <p:nvPr/>
        </p:nvSpPr>
        <p:spPr bwMode="auto">
          <a:xfrm rot="-2900476">
            <a:off x="4711701" y="15621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endParaRPr lang="ru-RU" altLang="ru-RU" sz="2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75" name="Freeform 11"/>
          <p:cNvSpPr>
            <a:spLocks/>
          </p:cNvSpPr>
          <p:nvPr/>
        </p:nvSpPr>
        <p:spPr bwMode="auto">
          <a:xfrm>
            <a:off x="4776788" y="1552575"/>
            <a:ext cx="504825" cy="625475"/>
          </a:xfrm>
          <a:custGeom>
            <a:avLst/>
            <a:gdLst>
              <a:gd name="T0" fmla="*/ 318 w 318"/>
              <a:gd name="T1" fmla="*/ 0 h 394"/>
              <a:gd name="T2" fmla="*/ 0 w 318"/>
              <a:gd name="T3" fmla="*/ 394 h 39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18" h="394">
                <a:moveTo>
                  <a:pt x="318" y="0"/>
                </a:moveTo>
                <a:lnTo>
                  <a:pt x="0" y="394"/>
                </a:lnTo>
              </a:path>
            </a:pathLst>
          </a:custGeom>
          <a:noFill/>
          <a:ln w="12700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1276" name="Arc 12"/>
          <p:cNvSpPr>
            <a:spLocks/>
          </p:cNvSpPr>
          <p:nvPr/>
        </p:nvSpPr>
        <p:spPr bwMode="auto">
          <a:xfrm flipV="1">
            <a:off x="3708400" y="1790700"/>
            <a:ext cx="2157413" cy="409575"/>
          </a:xfrm>
          <a:custGeom>
            <a:avLst/>
            <a:gdLst>
              <a:gd name="G0" fmla="+- 21580 0 0"/>
              <a:gd name="G1" fmla="+- 0 0 0"/>
              <a:gd name="G2" fmla="+- 21600 0 0"/>
              <a:gd name="T0" fmla="*/ 43121 w 43121"/>
              <a:gd name="T1" fmla="*/ 1600 h 21600"/>
              <a:gd name="T2" fmla="*/ 0 w 43121"/>
              <a:gd name="T3" fmla="*/ 924 h 21600"/>
              <a:gd name="T4" fmla="*/ 21580 w 43121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21" h="21600" fill="none" extrusionOk="0">
                <a:moveTo>
                  <a:pt x="43120" y="1599"/>
                </a:moveTo>
                <a:cubicBezTo>
                  <a:pt x="42282" y="12877"/>
                  <a:pt x="32888" y="21599"/>
                  <a:pt x="21580" y="21599"/>
                </a:cubicBezTo>
                <a:cubicBezTo>
                  <a:pt x="10010" y="21599"/>
                  <a:pt x="494" y="12483"/>
                  <a:pt x="-1" y="924"/>
                </a:cubicBezTo>
              </a:path>
              <a:path w="43121" h="21600" stroke="0" extrusionOk="0">
                <a:moveTo>
                  <a:pt x="43120" y="1599"/>
                </a:moveTo>
                <a:cubicBezTo>
                  <a:pt x="42282" y="12877"/>
                  <a:pt x="32888" y="21599"/>
                  <a:pt x="21580" y="21599"/>
                </a:cubicBezTo>
                <a:cubicBezTo>
                  <a:pt x="10010" y="21599"/>
                  <a:pt x="494" y="12483"/>
                  <a:pt x="-1" y="924"/>
                </a:cubicBezTo>
                <a:lnTo>
                  <a:pt x="21580" y="0"/>
                </a:lnTo>
                <a:close/>
              </a:path>
            </a:pathLst>
          </a:custGeom>
          <a:solidFill>
            <a:srgbClr val="0099FF">
              <a:alpha val="16000"/>
            </a:srgbClr>
          </a:solidFill>
          <a:ln w="12700">
            <a:solidFill>
              <a:srgbClr val="1C1C1C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7" name="Arc 13"/>
          <p:cNvSpPr>
            <a:spLocks/>
          </p:cNvSpPr>
          <p:nvPr/>
        </p:nvSpPr>
        <p:spPr bwMode="auto">
          <a:xfrm>
            <a:off x="3719513" y="2135188"/>
            <a:ext cx="2144712" cy="409575"/>
          </a:xfrm>
          <a:custGeom>
            <a:avLst/>
            <a:gdLst>
              <a:gd name="G0" fmla="+- 21382 0 0"/>
              <a:gd name="G1" fmla="+- 0 0 0"/>
              <a:gd name="G2" fmla="+- 21600 0 0"/>
              <a:gd name="T0" fmla="*/ 42859 w 42859"/>
              <a:gd name="T1" fmla="*/ 2301 h 21600"/>
              <a:gd name="T2" fmla="*/ 0 w 42859"/>
              <a:gd name="T3" fmla="*/ 3062 h 21600"/>
              <a:gd name="T4" fmla="*/ 21382 w 42859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859" h="21600" fill="none" extrusionOk="0">
                <a:moveTo>
                  <a:pt x="42859" y="2301"/>
                </a:moveTo>
                <a:cubicBezTo>
                  <a:pt x="41683" y="13276"/>
                  <a:pt x="32420" y="21599"/>
                  <a:pt x="21382" y="21599"/>
                </a:cubicBezTo>
                <a:cubicBezTo>
                  <a:pt x="10635" y="21599"/>
                  <a:pt x="1523" y="13699"/>
                  <a:pt x="0" y="3061"/>
                </a:cubicBezTo>
              </a:path>
              <a:path w="42859" h="21600" stroke="0" extrusionOk="0">
                <a:moveTo>
                  <a:pt x="42859" y="2301"/>
                </a:moveTo>
                <a:cubicBezTo>
                  <a:pt x="41683" y="13276"/>
                  <a:pt x="32420" y="21599"/>
                  <a:pt x="21382" y="21599"/>
                </a:cubicBezTo>
                <a:cubicBezTo>
                  <a:pt x="10635" y="21599"/>
                  <a:pt x="1523" y="13699"/>
                  <a:pt x="0" y="3061"/>
                </a:cubicBezTo>
                <a:lnTo>
                  <a:pt x="21382" y="0"/>
                </a:lnTo>
                <a:close/>
              </a:path>
            </a:pathLst>
          </a:custGeom>
          <a:solidFill>
            <a:srgbClr val="0099FF">
              <a:alpha val="16000"/>
            </a:srgbClr>
          </a:solidFill>
          <a:ln w="12700">
            <a:solidFill>
              <a:srgbClr val="1C1C1C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5588000" y="3505200"/>
            <a:ext cx="431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44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y</a:t>
            </a:r>
            <a:endParaRPr lang="ru-RU" altLang="ru-RU" sz="4400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406400" y="5715000"/>
            <a:ext cx="4635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44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x</a:t>
            </a:r>
            <a:endParaRPr lang="ru-RU" altLang="ru-RU" sz="4400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1282" name="Freeform 18"/>
          <p:cNvSpPr>
            <a:spLocks/>
          </p:cNvSpPr>
          <p:nvPr/>
        </p:nvSpPr>
        <p:spPr bwMode="auto">
          <a:xfrm>
            <a:off x="2489200" y="736600"/>
            <a:ext cx="38100" cy="5054600"/>
          </a:xfrm>
          <a:custGeom>
            <a:avLst/>
            <a:gdLst>
              <a:gd name="T0" fmla="*/ 0 w 24"/>
              <a:gd name="T1" fmla="*/ 3184 h 3184"/>
              <a:gd name="T2" fmla="*/ 24 w 24"/>
              <a:gd name="T3" fmla="*/ 0 h 318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" h="3184">
                <a:moveTo>
                  <a:pt x="0" y="3184"/>
                </a:moveTo>
                <a:lnTo>
                  <a:pt x="24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2006600" y="533400"/>
            <a:ext cx="401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44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z</a:t>
            </a:r>
            <a:endParaRPr lang="ru-RU" altLang="ru-RU" sz="4400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1284" name="Freeform 20"/>
          <p:cNvSpPr>
            <a:spLocks/>
          </p:cNvSpPr>
          <p:nvPr/>
        </p:nvSpPr>
        <p:spPr bwMode="auto">
          <a:xfrm>
            <a:off x="582359" y="3644900"/>
            <a:ext cx="5207000" cy="1588"/>
          </a:xfrm>
          <a:custGeom>
            <a:avLst/>
            <a:gdLst>
              <a:gd name="T0" fmla="*/ 0 w 3280"/>
              <a:gd name="T1" fmla="*/ 0 h 1"/>
              <a:gd name="T2" fmla="*/ 3280 w 3280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280" h="1">
                <a:moveTo>
                  <a:pt x="0" y="0"/>
                </a:moveTo>
                <a:lnTo>
                  <a:pt x="3280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 rot="16200000">
            <a:off x="161925" y="3336925"/>
            <a:ext cx="472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16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I       I        I                   I        I        I         I        I   </a:t>
            </a:r>
            <a:endParaRPr lang="ru-RU" altLang="ru-RU" sz="160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 rot="-46033132">
            <a:off x="-295275" y="4251325"/>
            <a:ext cx="426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I        </a:t>
            </a:r>
            <a:r>
              <a:rPr lang="en-US" alt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I</a:t>
            </a:r>
            <a:r>
              <a:rPr lang="en-US" alt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       </a:t>
            </a:r>
            <a:r>
              <a:rPr lang="en-US" alt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I</a:t>
            </a:r>
            <a:r>
              <a:rPr lang="en-US" alt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       </a:t>
            </a:r>
            <a:r>
              <a:rPr lang="en-US" alt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I</a:t>
            </a:r>
            <a:r>
              <a:rPr lang="en-US" alt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      </a:t>
            </a:r>
            <a:r>
              <a:rPr lang="en-US" alt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I</a:t>
            </a:r>
            <a:r>
              <a:rPr lang="en-US" alt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       </a:t>
            </a:r>
            <a:r>
              <a:rPr lang="en-US" alt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I</a:t>
            </a:r>
            <a:r>
              <a:rPr lang="en-US" alt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               </a:t>
            </a:r>
            <a:r>
              <a:rPr lang="en-US" alt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I</a:t>
            </a:r>
            <a:r>
              <a:rPr lang="en-US" alt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      </a:t>
            </a:r>
            <a:r>
              <a:rPr lang="en-US" altLang="ru-RU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I</a:t>
            </a:r>
            <a:r>
              <a:rPr lang="en-US" alt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 </a:t>
            </a:r>
            <a:endParaRPr lang="ru-RU" altLang="ru-RU" sz="1600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1287" name="Freeform 23"/>
          <p:cNvSpPr>
            <a:spLocks/>
          </p:cNvSpPr>
          <p:nvPr/>
        </p:nvSpPr>
        <p:spPr bwMode="auto">
          <a:xfrm>
            <a:off x="276225" y="2635250"/>
            <a:ext cx="3176588" cy="3476625"/>
          </a:xfrm>
          <a:custGeom>
            <a:avLst/>
            <a:gdLst>
              <a:gd name="T0" fmla="*/ 2001 w 2001"/>
              <a:gd name="T1" fmla="*/ 0 h 2190"/>
              <a:gd name="T2" fmla="*/ 0 w 2001"/>
              <a:gd name="T3" fmla="*/ 2190 h 219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01" h="2190">
                <a:moveTo>
                  <a:pt x="2001" y="0"/>
                </a:moveTo>
                <a:lnTo>
                  <a:pt x="0" y="219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533400" y="152400"/>
            <a:ext cx="190097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Уравнение </a:t>
            </a:r>
          </a:p>
          <a:p>
            <a:r>
              <a:rPr lang="ru-RU" alt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</a:t>
            </a:r>
            <a:r>
              <a:rPr lang="ru-RU" alt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феры !</a:t>
            </a:r>
            <a:endParaRPr lang="ru-RU" altLang="ru-RU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300" name="Oval 36"/>
          <p:cNvSpPr>
            <a:spLocks noChangeArrowheads="1"/>
          </p:cNvSpPr>
          <p:nvPr/>
        </p:nvSpPr>
        <p:spPr bwMode="auto">
          <a:xfrm rot="375847">
            <a:off x="4749800" y="2133600"/>
            <a:ext cx="73025" cy="730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317" name="Group 53"/>
          <p:cNvGrpSpPr>
            <a:grpSpLocks/>
          </p:cNvGrpSpPr>
          <p:nvPr/>
        </p:nvGrpSpPr>
        <p:grpSpPr bwMode="auto">
          <a:xfrm>
            <a:off x="4756150" y="1155700"/>
            <a:ext cx="1720850" cy="2082800"/>
            <a:chOff x="2996" y="728"/>
            <a:chExt cx="1084" cy="1312"/>
          </a:xfrm>
        </p:grpSpPr>
        <p:sp>
          <p:nvSpPr>
            <p:cNvPr id="11301" name="Arc 37"/>
            <p:cNvSpPr>
              <a:spLocks/>
            </p:cNvSpPr>
            <p:nvPr/>
          </p:nvSpPr>
          <p:spPr bwMode="auto">
            <a:xfrm>
              <a:off x="2996" y="728"/>
              <a:ext cx="437" cy="1312"/>
            </a:xfrm>
            <a:custGeom>
              <a:avLst/>
              <a:gdLst>
                <a:gd name="G0" fmla="+- 249 0 0"/>
                <a:gd name="G1" fmla="+- 21600 0 0"/>
                <a:gd name="G2" fmla="+- 21600 0 0"/>
                <a:gd name="T0" fmla="*/ 249 w 21849"/>
                <a:gd name="T1" fmla="*/ 0 h 43200"/>
                <a:gd name="T2" fmla="*/ 0 w 21849"/>
                <a:gd name="T3" fmla="*/ 43199 h 43200"/>
                <a:gd name="T4" fmla="*/ 249 w 21849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49" h="43200" fill="none" extrusionOk="0">
                  <a:moveTo>
                    <a:pt x="249" y="0"/>
                  </a:moveTo>
                  <a:cubicBezTo>
                    <a:pt x="12178" y="0"/>
                    <a:pt x="21849" y="9670"/>
                    <a:pt x="21849" y="21600"/>
                  </a:cubicBezTo>
                  <a:cubicBezTo>
                    <a:pt x="21849" y="33529"/>
                    <a:pt x="12178" y="43200"/>
                    <a:pt x="249" y="43200"/>
                  </a:cubicBezTo>
                  <a:cubicBezTo>
                    <a:pt x="165" y="43199"/>
                    <a:pt x="82" y="43199"/>
                    <a:pt x="0" y="43198"/>
                  </a:cubicBezTo>
                </a:path>
                <a:path w="21849" h="43200" stroke="0" extrusionOk="0">
                  <a:moveTo>
                    <a:pt x="249" y="0"/>
                  </a:moveTo>
                  <a:cubicBezTo>
                    <a:pt x="12178" y="0"/>
                    <a:pt x="21849" y="9670"/>
                    <a:pt x="21849" y="21600"/>
                  </a:cubicBezTo>
                  <a:cubicBezTo>
                    <a:pt x="21849" y="33529"/>
                    <a:pt x="12178" y="43200"/>
                    <a:pt x="249" y="43200"/>
                  </a:cubicBezTo>
                  <a:cubicBezTo>
                    <a:pt x="165" y="43199"/>
                    <a:pt x="82" y="43199"/>
                    <a:pt x="0" y="43198"/>
                  </a:cubicBezTo>
                  <a:lnTo>
                    <a:pt x="249" y="2160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9" name="Oval 15"/>
            <p:cNvSpPr>
              <a:spLocks noChangeArrowheads="1"/>
            </p:cNvSpPr>
            <p:nvPr/>
          </p:nvSpPr>
          <p:spPr bwMode="auto">
            <a:xfrm rot="375847">
              <a:off x="3312" y="960"/>
              <a:ext cx="4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2" name="Text Box 38"/>
            <p:cNvSpPr txBox="1">
              <a:spLocks noChangeArrowheads="1"/>
            </p:cNvSpPr>
            <p:nvPr/>
          </p:nvSpPr>
          <p:spPr bwMode="auto">
            <a:xfrm>
              <a:off x="3312" y="816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ru-RU" sz="2000">
                  <a:solidFill>
                    <a:srgbClr val="00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M(x;y;z</a:t>
              </a:r>
              <a:r>
                <a:rPr lang="ru-RU" altLang="ru-RU" sz="2000">
                  <a:solidFill>
                    <a:srgbClr val="00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</p:txBody>
        </p:sp>
      </p:grpSp>
      <p:sp>
        <p:nvSpPr>
          <p:cNvPr id="11303" name="Text Box 39"/>
          <p:cNvSpPr txBox="1">
            <a:spLocks noChangeArrowheads="1"/>
          </p:cNvSpPr>
          <p:nvPr/>
        </p:nvSpPr>
        <p:spPr bwMode="auto">
          <a:xfrm>
            <a:off x="4127500" y="2095500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200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C(x</a:t>
            </a:r>
            <a:r>
              <a:rPr lang="en-US" altLang="ru-RU" sz="2000" baseline="-2500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 altLang="ru-RU" sz="200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;y</a:t>
            </a:r>
            <a:r>
              <a:rPr lang="en-US" altLang="ru-RU" baseline="-2500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 altLang="ru-RU" sz="200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;z</a:t>
            </a:r>
            <a:r>
              <a:rPr lang="en-US" altLang="ru-RU" baseline="-2500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ru-RU" altLang="ru-RU" sz="200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grpSp>
        <p:nvGrpSpPr>
          <p:cNvPr id="11314" name="Group 50"/>
          <p:cNvGrpSpPr>
            <a:grpSpLocks/>
          </p:cNvGrpSpPr>
          <p:nvPr/>
        </p:nvGrpSpPr>
        <p:grpSpPr bwMode="auto">
          <a:xfrm>
            <a:off x="3998912" y="358775"/>
            <a:ext cx="4530725" cy="579438"/>
            <a:chOff x="2668" y="2928"/>
            <a:chExt cx="2854" cy="365"/>
          </a:xfrm>
        </p:grpSpPr>
        <p:sp>
          <p:nvSpPr>
            <p:cNvPr id="11306" name="Rectangle 42"/>
            <p:cNvSpPr>
              <a:spLocks noChangeArrowheads="1"/>
            </p:cNvSpPr>
            <p:nvPr/>
          </p:nvSpPr>
          <p:spPr bwMode="auto">
            <a:xfrm>
              <a:off x="2742" y="2928"/>
              <a:ext cx="278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ru-RU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(</a:t>
              </a:r>
              <a:r>
                <a:rPr lang="en-US" altLang="ru-RU" sz="3200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x–x</a:t>
              </a:r>
              <a:r>
                <a:rPr lang="en-US" altLang="ru-RU" sz="3200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0</a:t>
              </a:r>
              <a:r>
                <a:rPr lang="en-US" altLang="ru-RU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)</a:t>
              </a:r>
              <a:r>
                <a:rPr lang="en-US" altLang="ru-RU" sz="3200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2</a:t>
              </a:r>
              <a:r>
                <a:rPr lang="en-US" altLang="ru-RU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+(</a:t>
              </a:r>
              <a:r>
                <a:rPr lang="en-US" altLang="ru-RU" sz="3200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y–y</a:t>
              </a:r>
              <a:r>
                <a:rPr lang="en-US" altLang="ru-RU" sz="3200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0</a:t>
              </a:r>
              <a:r>
                <a:rPr lang="en-US" altLang="ru-RU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)</a:t>
              </a:r>
              <a:r>
                <a:rPr lang="en-US" altLang="ru-RU" sz="3200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2</a:t>
              </a:r>
              <a:r>
                <a:rPr lang="en-US" altLang="ru-RU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+(</a:t>
              </a:r>
              <a:r>
                <a:rPr lang="en-US" altLang="ru-RU" sz="3200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z–z</a:t>
              </a:r>
              <a:r>
                <a:rPr lang="en-US" altLang="ru-RU" sz="3200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0</a:t>
              </a:r>
              <a:r>
                <a:rPr lang="en-US" altLang="ru-RU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)</a:t>
              </a:r>
              <a:r>
                <a:rPr lang="en-US" altLang="ru-RU" sz="3200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2</a:t>
              </a:r>
              <a:endParaRPr lang="ru-RU" altLang="ru-RU" sz="32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1307" name="Freeform 43"/>
            <p:cNvSpPr>
              <a:spLocks/>
            </p:cNvSpPr>
            <p:nvPr/>
          </p:nvSpPr>
          <p:spPr bwMode="auto">
            <a:xfrm>
              <a:off x="2668" y="2952"/>
              <a:ext cx="2556" cy="288"/>
            </a:xfrm>
            <a:custGeom>
              <a:avLst/>
              <a:gdLst>
                <a:gd name="T0" fmla="*/ 0 w 2744"/>
                <a:gd name="T1" fmla="*/ 108 h 288"/>
                <a:gd name="T2" fmla="*/ 36 w 2744"/>
                <a:gd name="T3" fmla="*/ 90 h 288"/>
                <a:gd name="T4" fmla="*/ 60 w 2744"/>
                <a:gd name="T5" fmla="*/ 288 h 288"/>
                <a:gd name="T6" fmla="*/ 101 w 2744"/>
                <a:gd name="T7" fmla="*/ 24 h 288"/>
                <a:gd name="T8" fmla="*/ 2744 w 274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4" h="288">
                  <a:moveTo>
                    <a:pt x="0" y="108"/>
                  </a:moveTo>
                  <a:lnTo>
                    <a:pt x="36" y="90"/>
                  </a:lnTo>
                  <a:lnTo>
                    <a:pt x="60" y="288"/>
                  </a:lnTo>
                  <a:lnTo>
                    <a:pt x="101" y="24"/>
                  </a:lnTo>
                  <a:lnTo>
                    <a:pt x="2744" y="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308" name="Text Box 44"/>
          <p:cNvSpPr txBox="1">
            <a:spLocks noChangeArrowheads="1"/>
          </p:cNvSpPr>
          <p:nvPr/>
        </p:nvSpPr>
        <p:spPr bwMode="auto">
          <a:xfrm>
            <a:off x="2887662" y="373063"/>
            <a:ext cx="11953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CM =</a:t>
            </a:r>
            <a:endParaRPr lang="ru-RU" altLang="ru-RU" sz="32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grpSp>
        <p:nvGrpSpPr>
          <p:cNvPr id="11316" name="Group 52"/>
          <p:cNvGrpSpPr>
            <a:grpSpLocks/>
          </p:cNvGrpSpPr>
          <p:nvPr/>
        </p:nvGrpSpPr>
        <p:grpSpPr bwMode="auto">
          <a:xfrm>
            <a:off x="3202786" y="4348166"/>
            <a:ext cx="5426075" cy="622301"/>
            <a:chOff x="2008" y="3408"/>
            <a:chExt cx="3418" cy="392"/>
          </a:xfrm>
        </p:grpSpPr>
        <p:sp>
          <p:nvSpPr>
            <p:cNvPr id="11311" name="Rectangle 47"/>
            <p:cNvSpPr>
              <a:spLocks noChangeArrowheads="1"/>
            </p:cNvSpPr>
            <p:nvPr/>
          </p:nvSpPr>
          <p:spPr bwMode="auto">
            <a:xfrm>
              <a:off x="2646" y="3408"/>
              <a:ext cx="278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ru-RU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(</a:t>
              </a:r>
              <a:r>
                <a:rPr lang="en-US" altLang="ru-RU" sz="3200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x–x</a:t>
              </a:r>
              <a:r>
                <a:rPr lang="en-US" altLang="ru-RU" sz="3200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0</a:t>
              </a:r>
              <a:r>
                <a:rPr lang="en-US" altLang="ru-RU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)</a:t>
              </a:r>
              <a:r>
                <a:rPr lang="en-US" altLang="ru-RU" sz="3200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2</a:t>
              </a:r>
              <a:r>
                <a:rPr lang="en-US" altLang="ru-RU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+(</a:t>
              </a:r>
              <a:r>
                <a:rPr lang="en-US" altLang="ru-RU" sz="3200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y–y</a:t>
              </a:r>
              <a:r>
                <a:rPr lang="en-US" altLang="ru-RU" sz="3200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0</a:t>
              </a:r>
              <a:r>
                <a:rPr lang="en-US" altLang="ru-RU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)</a:t>
              </a:r>
              <a:r>
                <a:rPr lang="en-US" altLang="ru-RU" sz="3200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2</a:t>
              </a:r>
              <a:r>
                <a:rPr lang="en-US" altLang="ru-RU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+(</a:t>
              </a:r>
              <a:r>
                <a:rPr lang="en-US" altLang="ru-RU" sz="3200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z–z</a:t>
              </a:r>
              <a:r>
                <a:rPr lang="en-US" altLang="ru-RU" sz="3200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0</a:t>
              </a:r>
              <a:r>
                <a:rPr lang="en-US" altLang="ru-RU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)</a:t>
              </a:r>
              <a:r>
                <a:rPr lang="en-US" altLang="ru-RU" sz="3200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2</a:t>
              </a:r>
              <a:endParaRPr lang="ru-RU" altLang="ru-RU" sz="32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1313" name="Text Box 49"/>
            <p:cNvSpPr txBox="1">
              <a:spLocks noChangeArrowheads="1"/>
            </p:cNvSpPr>
            <p:nvPr/>
          </p:nvSpPr>
          <p:spPr bwMode="auto">
            <a:xfrm>
              <a:off x="2008" y="3432"/>
              <a:ext cx="71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ru-RU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 </a:t>
              </a:r>
              <a:r>
                <a:rPr lang="en-US" altLang="ru-RU" sz="3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R</a:t>
              </a:r>
              <a:r>
                <a:rPr lang="ru-RU" altLang="ru-RU" sz="3200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2</a:t>
              </a:r>
              <a:r>
                <a:rPr lang="en-US" altLang="ru-RU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 </a:t>
              </a:r>
              <a:r>
                <a:rPr lang="en-US" altLang="ru-RU" sz="3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=</a:t>
              </a:r>
              <a:r>
                <a:rPr lang="ru-RU" altLang="ru-RU" sz="32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  </a:t>
              </a:r>
              <a:endParaRPr lang="ru-RU" alt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11315" name="Text Box 51"/>
          <p:cNvSpPr txBox="1">
            <a:spLocks noChangeArrowheads="1"/>
          </p:cNvSpPr>
          <p:nvPr/>
        </p:nvSpPr>
        <p:spPr bwMode="auto">
          <a:xfrm>
            <a:off x="2951162" y="371475"/>
            <a:ext cx="11160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  R =</a:t>
            </a:r>
            <a:endParaRPr lang="ru-RU" altLang="ru-RU" sz="3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1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510"/>
                            </p:stCondLst>
                            <p:childTnLst>
                              <p:par>
                                <p:cTn id="13" presetID="26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withGroup">
                            <p:stCondLst>
                              <p:cond delay="251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19" grpId="0" animBg="1"/>
      <p:bldP spid="11308" grpId="0"/>
      <p:bldP spid="11308" grpId="1"/>
      <p:bldP spid="113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04800" y="381000"/>
            <a:ext cx="8686800" cy="182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kern="0" dirty="0">
                <a:solidFill>
                  <a:srgbClr val="0033CC"/>
                </a:solidFill>
                <a:latin typeface="Times New Roman"/>
              </a:rPr>
              <a:t>Задача 1 </a:t>
            </a:r>
            <a:br>
              <a:rPr lang="ru-RU" sz="2800" kern="0" dirty="0">
                <a:solidFill>
                  <a:srgbClr val="0033CC"/>
                </a:solidFill>
                <a:latin typeface="Times New Roman"/>
              </a:rPr>
            </a:br>
            <a:r>
              <a:rPr lang="ru-RU" sz="2800" kern="0" dirty="0">
                <a:solidFill>
                  <a:srgbClr val="0033CC"/>
                </a:solidFill>
                <a:latin typeface="Times New Roman"/>
              </a:rPr>
              <a:t>Зная координаты центра С(0;-3;9) и радиус сферы R=1,5, запишите уравнение сферы!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2204864"/>
            <a:ext cx="771520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</a:pPr>
            <a:r>
              <a:rPr lang="ru-RU" sz="2800" u="sng" kern="0" dirty="0" smtClean="0">
                <a:solidFill>
                  <a:srgbClr val="339933"/>
                </a:solidFill>
                <a:latin typeface="Times New Roman"/>
              </a:rPr>
              <a:t>Решение: </a:t>
            </a:r>
            <a:endParaRPr lang="ru-RU" sz="2800" u="sng" kern="0" dirty="0">
              <a:solidFill>
                <a:srgbClr val="339933"/>
              </a:solidFill>
              <a:latin typeface="Times New Roman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</a:pPr>
            <a:r>
              <a:rPr lang="ru-RU" sz="2800" kern="0" dirty="0">
                <a:solidFill>
                  <a:srgbClr val="CC0099"/>
                </a:solidFill>
                <a:latin typeface="Times New Roman"/>
              </a:rPr>
              <a:t>    </a:t>
            </a:r>
            <a:r>
              <a:rPr lang="ru-RU" sz="2800" kern="0" dirty="0" smtClean="0">
                <a:solidFill>
                  <a:srgbClr val="CC0066"/>
                </a:solidFill>
                <a:latin typeface="Times New Roman"/>
              </a:rPr>
              <a:t>Так </a:t>
            </a:r>
            <a:r>
              <a:rPr lang="ru-RU" sz="2800" kern="0" dirty="0">
                <a:solidFill>
                  <a:srgbClr val="CC0066"/>
                </a:solidFill>
                <a:latin typeface="Times New Roman"/>
              </a:rPr>
              <a:t>как уравнение сферы с радиусом </a:t>
            </a:r>
            <a:r>
              <a:rPr lang="en-US" sz="2800" kern="0" dirty="0">
                <a:solidFill>
                  <a:srgbClr val="CC0066"/>
                </a:solidFill>
                <a:latin typeface="Times New Roman"/>
              </a:rPr>
              <a:t>R</a:t>
            </a:r>
            <a:r>
              <a:rPr lang="ru-RU" sz="2800" kern="0" dirty="0">
                <a:solidFill>
                  <a:srgbClr val="CC0066"/>
                </a:solidFill>
                <a:latin typeface="Times New Roman"/>
              </a:rPr>
              <a:t> и центром в точке С(х</a:t>
            </a:r>
            <a:r>
              <a:rPr lang="ru-RU" sz="2800" kern="0" baseline="-25000" dirty="0">
                <a:solidFill>
                  <a:srgbClr val="CC0066"/>
                </a:solidFill>
                <a:latin typeface="Times New Roman"/>
              </a:rPr>
              <a:t>0</a:t>
            </a:r>
            <a:r>
              <a:rPr lang="ru-RU" sz="2800" kern="0" dirty="0">
                <a:solidFill>
                  <a:srgbClr val="CC0066"/>
                </a:solidFill>
                <a:latin typeface="Times New Roman"/>
              </a:rPr>
              <a:t>;у</a:t>
            </a:r>
            <a:r>
              <a:rPr lang="ru-RU" sz="2800" kern="0" baseline="-25000" dirty="0">
                <a:solidFill>
                  <a:srgbClr val="CC0066"/>
                </a:solidFill>
                <a:latin typeface="Times New Roman"/>
              </a:rPr>
              <a:t>0</a:t>
            </a:r>
            <a:r>
              <a:rPr lang="ru-RU" sz="2800" kern="0" dirty="0">
                <a:solidFill>
                  <a:srgbClr val="CC0066"/>
                </a:solidFill>
                <a:latin typeface="Times New Roman"/>
              </a:rPr>
              <a:t>;</a:t>
            </a:r>
            <a:r>
              <a:rPr lang="en-US" sz="2800" kern="0" dirty="0">
                <a:solidFill>
                  <a:srgbClr val="CC0066"/>
                </a:solidFill>
                <a:latin typeface="Times New Roman"/>
              </a:rPr>
              <a:t>z</a:t>
            </a:r>
            <a:r>
              <a:rPr lang="en-US" sz="2800" kern="0" baseline="-25000" dirty="0">
                <a:solidFill>
                  <a:srgbClr val="CC0066"/>
                </a:solidFill>
                <a:latin typeface="Times New Roman"/>
              </a:rPr>
              <a:t>0</a:t>
            </a:r>
            <a:r>
              <a:rPr lang="en-US" sz="2800" kern="0" dirty="0">
                <a:solidFill>
                  <a:srgbClr val="CC0066"/>
                </a:solidFill>
                <a:latin typeface="Times New Roman"/>
              </a:rPr>
              <a:t>) </a:t>
            </a:r>
            <a:r>
              <a:rPr lang="ru-RU" sz="2800" kern="0" dirty="0">
                <a:solidFill>
                  <a:srgbClr val="CC0066"/>
                </a:solidFill>
                <a:latin typeface="Times New Roman"/>
              </a:rPr>
              <a:t>имеет вид </a:t>
            </a:r>
            <a:endParaRPr lang="ru-RU" sz="2800" kern="0" dirty="0" smtClean="0">
              <a:solidFill>
                <a:srgbClr val="CC0066"/>
              </a:solidFill>
              <a:latin typeface="Times New Roman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</a:pPr>
            <a:r>
              <a:rPr lang="ru-RU" sz="2800" kern="0" dirty="0" smtClean="0">
                <a:solidFill>
                  <a:srgbClr val="CC0066"/>
                </a:solidFill>
                <a:latin typeface="Times New Roman"/>
              </a:rPr>
              <a:t>    </a:t>
            </a:r>
            <a:r>
              <a:rPr lang="ru-RU" sz="2800" kern="0" dirty="0">
                <a:solidFill>
                  <a:srgbClr val="CC0066"/>
                </a:solidFill>
                <a:latin typeface="Times New Roman"/>
              </a:rPr>
              <a:t>(х-х</a:t>
            </a:r>
            <a:r>
              <a:rPr lang="ru-RU" sz="2800" kern="0" baseline="-25000" dirty="0">
                <a:solidFill>
                  <a:srgbClr val="CC0066"/>
                </a:solidFill>
                <a:latin typeface="Times New Roman"/>
              </a:rPr>
              <a:t>0</a:t>
            </a:r>
            <a:r>
              <a:rPr lang="ru-RU" sz="2800" kern="0" dirty="0">
                <a:solidFill>
                  <a:srgbClr val="CC0066"/>
                </a:solidFill>
                <a:latin typeface="Times New Roman"/>
              </a:rPr>
              <a:t>)</a:t>
            </a:r>
            <a:r>
              <a:rPr lang="ru-RU" sz="2800" kern="0" baseline="30000" dirty="0">
                <a:solidFill>
                  <a:srgbClr val="CC0066"/>
                </a:solidFill>
                <a:latin typeface="Times New Roman"/>
              </a:rPr>
              <a:t>2</a:t>
            </a:r>
            <a:r>
              <a:rPr lang="ru-RU" sz="2800" kern="0" dirty="0">
                <a:solidFill>
                  <a:srgbClr val="CC0066"/>
                </a:solidFill>
                <a:latin typeface="Times New Roman"/>
              </a:rPr>
              <a:t> + (у-у</a:t>
            </a:r>
            <a:r>
              <a:rPr lang="ru-RU" sz="2800" kern="0" baseline="-25000" dirty="0">
                <a:solidFill>
                  <a:srgbClr val="CC0066"/>
                </a:solidFill>
                <a:latin typeface="Times New Roman"/>
              </a:rPr>
              <a:t>0</a:t>
            </a:r>
            <a:r>
              <a:rPr lang="ru-RU" sz="2800" kern="0" dirty="0">
                <a:solidFill>
                  <a:srgbClr val="CC0066"/>
                </a:solidFill>
                <a:latin typeface="Times New Roman"/>
              </a:rPr>
              <a:t>)</a:t>
            </a:r>
            <a:r>
              <a:rPr lang="ru-RU" sz="2800" kern="0" baseline="30000" dirty="0">
                <a:solidFill>
                  <a:srgbClr val="CC0066"/>
                </a:solidFill>
                <a:latin typeface="Times New Roman"/>
              </a:rPr>
              <a:t>2</a:t>
            </a:r>
            <a:r>
              <a:rPr lang="ru-RU" sz="2800" kern="0" dirty="0">
                <a:solidFill>
                  <a:srgbClr val="CC0066"/>
                </a:solidFill>
                <a:latin typeface="Times New Roman"/>
              </a:rPr>
              <a:t> + (</a:t>
            </a:r>
            <a:r>
              <a:rPr lang="en-US" sz="2800" kern="0" dirty="0">
                <a:solidFill>
                  <a:srgbClr val="CC0066"/>
                </a:solidFill>
                <a:latin typeface="Times New Roman"/>
              </a:rPr>
              <a:t>z-z</a:t>
            </a:r>
            <a:r>
              <a:rPr lang="en-US" sz="2800" kern="0" baseline="-25000" dirty="0">
                <a:solidFill>
                  <a:srgbClr val="CC0066"/>
                </a:solidFill>
                <a:latin typeface="Times New Roman"/>
              </a:rPr>
              <a:t>0</a:t>
            </a:r>
            <a:r>
              <a:rPr lang="en-US" sz="2800" kern="0" dirty="0">
                <a:solidFill>
                  <a:srgbClr val="CC0066"/>
                </a:solidFill>
                <a:latin typeface="Times New Roman"/>
              </a:rPr>
              <a:t>)</a:t>
            </a:r>
            <a:r>
              <a:rPr lang="en-US" sz="2800" kern="0" baseline="30000" dirty="0">
                <a:solidFill>
                  <a:srgbClr val="CC0066"/>
                </a:solidFill>
                <a:latin typeface="Times New Roman"/>
              </a:rPr>
              <a:t>2</a:t>
            </a:r>
            <a:r>
              <a:rPr lang="en-US" sz="2800" kern="0" dirty="0">
                <a:solidFill>
                  <a:srgbClr val="CC0066"/>
                </a:solidFill>
                <a:latin typeface="Times New Roman"/>
              </a:rPr>
              <a:t>=R</a:t>
            </a:r>
            <a:r>
              <a:rPr lang="en-US" sz="2800" kern="0" baseline="30000" dirty="0">
                <a:solidFill>
                  <a:srgbClr val="CC0066"/>
                </a:solidFill>
                <a:latin typeface="Times New Roman"/>
              </a:rPr>
              <a:t>2</a:t>
            </a:r>
            <a:r>
              <a:rPr lang="ru-RU" sz="2800" kern="0" dirty="0">
                <a:solidFill>
                  <a:srgbClr val="CC0066"/>
                </a:solidFill>
                <a:latin typeface="Times New Roman"/>
              </a:rPr>
              <a:t>, а координаты центра данной сферы </a:t>
            </a:r>
            <a:r>
              <a:rPr lang="ru-RU" sz="2800" kern="0" dirty="0" smtClean="0">
                <a:solidFill>
                  <a:srgbClr val="CC0066"/>
                </a:solidFill>
                <a:latin typeface="Times New Roman"/>
              </a:rPr>
              <a:t>С(0;-7;1,3) </a:t>
            </a:r>
            <a:r>
              <a:rPr lang="ru-RU" sz="2800" kern="0" dirty="0">
                <a:solidFill>
                  <a:srgbClr val="CC0066"/>
                </a:solidFill>
                <a:latin typeface="Times New Roman"/>
              </a:rPr>
              <a:t>и радиус </a:t>
            </a:r>
            <a:r>
              <a:rPr lang="en-US" sz="2800" kern="0" dirty="0">
                <a:solidFill>
                  <a:srgbClr val="CC0066"/>
                </a:solidFill>
                <a:latin typeface="Times New Roman"/>
              </a:rPr>
              <a:t> </a:t>
            </a:r>
            <a:r>
              <a:rPr lang="en-US" sz="2800" kern="0" dirty="0" smtClean="0">
                <a:solidFill>
                  <a:srgbClr val="CC0066"/>
                </a:solidFill>
                <a:latin typeface="Times New Roman"/>
              </a:rPr>
              <a:t>R=</a:t>
            </a:r>
            <a:r>
              <a:rPr lang="ru-RU" sz="2800" kern="0" dirty="0" smtClean="0">
                <a:solidFill>
                  <a:srgbClr val="CC0066"/>
                </a:solidFill>
                <a:latin typeface="Times New Roman"/>
              </a:rPr>
              <a:t>1,</a:t>
            </a:r>
            <a:r>
              <a:rPr lang="en-US" sz="2800" kern="0" dirty="0" smtClean="0">
                <a:solidFill>
                  <a:srgbClr val="CC0066"/>
                </a:solidFill>
                <a:latin typeface="Times New Roman"/>
              </a:rPr>
              <a:t>5</a:t>
            </a:r>
            <a:r>
              <a:rPr lang="ru-RU" sz="2800" kern="0" dirty="0">
                <a:solidFill>
                  <a:srgbClr val="CC0066"/>
                </a:solidFill>
                <a:latin typeface="Times New Roman"/>
              </a:rPr>
              <a:t>,</a:t>
            </a:r>
            <a:r>
              <a:rPr lang="en-US" sz="2800" kern="0" dirty="0">
                <a:solidFill>
                  <a:srgbClr val="CC0066"/>
                </a:solidFill>
                <a:latin typeface="Times New Roman"/>
              </a:rPr>
              <a:t> </a:t>
            </a:r>
            <a:r>
              <a:rPr lang="ru-RU" sz="2800" kern="0" dirty="0">
                <a:solidFill>
                  <a:srgbClr val="CC0066"/>
                </a:solidFill>
                <a:latin typeface="Times New Roman"/>
              </a:rPr>
              <a:t>то уравнение данной сферы  </a:t>
            </a:r>
            <a:endParaRPr lang="ru-RU" sz="2800" kern="0" dirty="0" smtClean="0">
              <a:solidFill>
                <a:srgbClr val="CC0066"/>
              </a:solidFill>
              <a:latin typeface="Times New Roman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</a:pPr>
            <a:r>
              <a:rPr lang="ru-RU" sz="2800" kern="0" dirty="0" smtClean="0">
                <a:solidFill>
                  <a:srgbClr val="CC0066"/>
                </a:solidFill>
                <a:latin typeface="Times New Roman"/>
              </a:rPr>
              <a:t>    </a:t>
            </a:r>
            <a:r>
              <a:rPr lang="en-US" sz="2800" kern="0" dirty="0" smtClean="0">
                <a:solidFill>
                  <a:srgbClr val="CC0066"/>
                </a:solidFill>
                <a:latin typeface="Times New Roman"/>
              </a:rPr>
              <a:t>x</a:t>
            </a:r>
            <a:r>
              <a:rPr lang="en-US" sz="2800" kern="0" baseline="30000" dirty="0" smtClean="0">
                <a:solidFill>
                  <a:srgbClr val="CC0066"/>
                </a:solidFill>
                <a:latin typeface="Times New Roman"/>
              </a:rPr>
              <a:t>2</a:t>
            </a:r>
            <a:r>
              <a:rPr lang="en-US" sz="2800" kern="0" dirty="0" smtClean="0">
                <a:solidFill>
                  <a:srgbClr val="CC0066"/>
                </a:solidFill>
                <a:latin typeface="Times New Roman"/>
              </a:rPr>
              <a:t> </a:t>
            </a:r>
            <a:r>
              <a:rPr lang="en-US" sz="2800" kern="0" dirty="0">
                <a:solidFill>
                  <a:srgbClr val="CC0066"/>
                </a:solidFill>
                <a:latin typeface="Times New Roman"/>
              </a:rPr>
              <a:t>+ (</a:t>
            </a:r>
            <a:r>
              <a:rPr lang="en-US" sz="2800" kern="0" dirty="0" smtClean="0">
                <a:solidFill>
                  <a:srgbClr val="CC0066"/>
                </a:solidFill>
                <a:latin typeface="Times New Roman"/>
              </a:rPr>
              <a:t>y+</a:t>
            </a:r>
            <a:r>
              <a:rPr lang="ru-RU" sz="2800" kern="0" dirty="0" smtClean="0">
                <a:solidFill>
                  <a:srgbClr val="CC0066"/>
                </a:solidFill>
                <a:latin typeface="Times New Roman"/>
              </a:rPr>
              <a:t>7</a:t>
            </a:r>
            <a:r>
              <a:rPr lang="en-US" sz="2800" kern="0" dirty="0" smtClean="0">
                <a:solidFill>
                  <a:srgbClr val="CC0066"/>
                </a:solidFill>
                <a:latin typeface="Times New Roman"/>
              </a:rPr>
              <a:t>)</a:t>
            </a:r>
            <a:r>
              <a:rPr lang="en-US" sz="2800" kern="0" baseline="30000" dirty="0" smtClean="0">
                <a:solidFill>
                  <a:srgbClr val="CC0066"/>
                </a:solidFill>
                <a:latin typeface="Times New Roman"/>
              </a:rPr>
              <a:t>2</a:t>
            </a:r>
            <a:r>
              <a:rPr lang="en-US" sz="2800" kern="0" dirty="0" smtClean="0">
                <a:solidFill>
                  <a:srgbClr val="CC0066"/>
                </a:solidFill>
                <a:latin typeface="Times New Roman"/>
              </a:rPr>
              <a:t> </a:t>
            </a:r>
            <a:r>
              <a:rPr lang="en-US" sz="2800" kern="0" dirty="0">
                <a:solidFill>
                  <a:srgbClr val="CC0066"/>
                </a:solidFill>
                <a:latin typeface="Times New Roman"/>
              </a:rPr>
              <a:t>+ </a:t>
            </a:r>
            <a:r>
              <a:rPr lang="ru-RU" sz="2800" kern="0" dirty="0" smtClean="0">
                <a:solidFill>
                  <a:srgbClr val="CC0066"/>
                </a:solidFill>
                <a:latin typeface="Times New Roman"/>
              </a:rPr>
              <a:t>(</a:t>
            </a:r>
            <a:r>
              <a:rPr lang="en-US" sz="2800" kern="0" dirty="0" smtClean="0">
                <a:solidFill>
                  <a:srgbClr val="CC0066"/>
                </a:solidFill>
                <a:latin typeface="Times New Roman"/>
              </a:rPr>
              <a:t>z</a:t>
            </a:r>
            <a:r>
              <a:rPr lang="ru-RU" sz="2800" kern="0" dirty="0" smtClean="0">
                <a:solidFill>
                  <a:srgbClr val="CC0066"/>
                </a:solidFill>
                <a:latin typeface="Times New Roman"/>
              </a:rPr>
              <a:t>-1,3)</a:t>
            </a:r>
            <a:r>
              <a:rPr lang="en-US" sz="2800" kern="0" baseline="30000" dirty="0" smtClean="0">
                <a:solidFill>
                  <a:srgbClr val="CC0066"/>
                </a:solidFill>
                <a:latin typeface="Times New Roman"/>
              </a:rPr>
              <a:t>2</a:t>
            </a:r>
            <a:r>
              <a:rPr lang="en-US" sz="2800" kern="0" dirty="0" smtClean="0">
                <a:solidFill>
                  <a:srgbClr val="CC0066"/>
                </a:solidFill>
                <a:latin typeface="Times New Roman"/>
              </a:rPr>
              <a:t>=</a:t>
            </a:r>
            <a:r>
              <a:rPr lang="ru-RU" sz="2800" kern="0" dirty="0" smtClean="0">
                <a:solidFill>
                  <a:srgbClr val="CC0066"/>
                </a:solidFill>
                <a:latin typeface="Times New Roman"/>
              </a:rPr>
              <a:t>2,</a:t>
            </a:r>
            <a:r>
              <a:rPr lang="en-US" sz="2800" kern="0" dirty="0" smtClean="0">
                <a:solidFill>
                  <a:srgbClr val="CC0066"/>
                </a:solidFill>
                <a:latin typeface="Times New Roman"/>
              </a:rPr>
              <a:t>25 </a:t>
            </a:r>
            <a:endParaRPr lang="ru-RU" sz="2800" kern="0" dirty="0" smtClean="0">
              <a:solidFill>
                <a:srgbClr val="CC0066"/>
              </a:solidFill>
              <a:latin typeface="Times New Roman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</a:pPr>
            <a:endParaRPr lang="ru-RU" sz="2800" kern="0" dirty="0">
              <a:solidFill>
                <a:srgbClr val="CC0066"/>
              </a:solidFill>
              <a:latin typeface="Times New Roman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</a:pPr>
            <a:r>
              <a:rPr lang="ru-RU" sz="2800" kern="0" dirty="0">
                <a:solidFill>
                  <a:srgbClr val="CC0099"/>
                </a:solidFill>
                <a:latin typeface="Times New Roman"/>
              </a:rPr>
              <a:t>               </a:t>
            </a:r>
            <a:r>
              <a:rPr lang="ru-RU" sz="2800" u="sng" kern="0" dirty="0">
                <a:solidFill>
                  <a:srgbClr val="00B050"/>
                </a:solidFill>
                <a:latin typeface="Times New Roman"/>
              </a:rPr>
              <a:t>Ответ:</a:t>
            </a:r>
            <a:r>
              <a:rPr lang="ru-RU" sz="2800" kern="0" dirty="0">
                <a:solidFill>
                  <a:srgbClr val="FF9900"/>
                </a:solidFill>
                <a:latin typeface="Times New Roman"/>
              </a:rPr>
              <a:t> </a:t>
            </a:r>
            <a:r>
              <a:rPr lang="en-US" sz="3200" kern="0" dirty="0" smtClean="0">
                <a:solidFill>
                  <a:srgbClr val="CC6220"/>
                </a:solidFill>
                <a:latin typeface="Times New Roman"/>
              </a:rPr>
              <a:t>x</a:t>
            </a:r>
            <a:r>
              <a:rPr lang="en-US" sz="3200" kern="0" baseline="30000" dirty="0" smtClean="0">
                <a:solidFill>
                  <a:srgbClr val="CC6220"/>
                </a:solidFill>
                <a:latin typeface="Times New Roman"/>
              </a:rPr>
              <a:t>2</a:t>
            </a:r>
            <a:r>
              <a:rPr lang="en-US" sz="3200" kern="0" dirty="0" smtClean="0">
                <a:solidFill>
                  <a:srgbClr val="CC6220"/>
                </a:solidFill>
                <a:latin typeface="Times New Roman"/>
              </a:rPr>
              <a:t> </a:t>
            </a:r>
            <a:r>
              <a:rPr lang="en-US" sz="3200" kern="0" dirty="0">
                <a:solidFill>
                  <a:srgbClr val="CC6220"/>
                </a:solidFill>
                <a:latin typeface="Times New Roman"/>
              </a:rPr>
              <a:t>+ (</a:t>
            </a:r>
            <a:r>
              <a:rPr lang="en-US" sz="3200" kern="0" dirty="0" smtClean="0">
                <a:solidFill>
                  <a:srgbClr val="CC6220"/>
                </a:solidFill>
                <a:latin typeface="Times New Roman"/>
              </a:rPr>
              <a:t>y+</a:t>
            </a:r>
            <a:r>
              <a:rPr lang="ru-RU" sz="3200" kern="0" dirty="0" smtClean="0">
                <a:solidFill>
                  <a:srgbClr val="CC6220"/>
                </a:solidFill>
                <a:latin typeface="Times New Roman"/>
              </a:rPr>
              <a:t>7</a:t>
            </a:r>
            <a:r>
              <a:rPr lang="en-US" sz="3200" kern="0" dirty="0" smtClean="0">
                <a:solidFill>
                  <a:srgbClr val="CC6220"/>
                </a:solidFill>
                <a:latin typeface="Times New Roman"/>
              </a:rPr>
              <a:t>)</a:t>
            </a:r>
            <a:r>
              <a:rPr lang="en-US" sz="3200" kern="0" baseline="30000" dirty="0" smtClean="0">
                <a:solidFill>
                  <a:srgbClr val="CC6220"/>
                </a:solidFill>
                <a:latin typeface="Times New Roman"/>
              </a:rPr>
              <a:t>2</a:t>
            </a:r>
            <a:r>
              <a:rPr lang="en-US" sz="3200" kern="0" dirty="0" smtClean="0">
                <a:solidFill>
                  <a:srgbClr val="CC6220"/>
                </a:solidFill>
                <a:latin typeface="Times New Roman"/>
              </a:rPr>
              <a:t> </a:t>
            </a:r>
            <a:r>
              <a:rPr lang="en-US" sz="3200" kern="0" dirty="0">
                <a:solidFill>
                  <a:srgbClr val="CC6220"/>
                </a:solidFill>
                <a:latin typeface="Times New Roman"/>
              </a:rPr>
              <a:t>+ </a:t>
            </a:r>
            <a:r>
              <a:rPr lang="ru-RU" sz="3200" kern="0" dirty="0" smtClean="0">
                <a:solidFill>
                  <a:srgbClr val="CC6220"/>
                </a:solidFill>
                <a:latin typeface="Times New Roman"/>
              </a:rPr>
              <a:t>(</a:t>
            </a:r>
            <a:r>
              <a:rPr lang="en-US" sz="3200" kern="0" dirty="0" smtClean="0">
                <a:solidFill>
                  <a:srgbClr val="CC6220"/>
                </a:solidFill>
                <a:latin typeface="Times New Roman"/>
              </a:rPr>
              <a:t>z</a:t>
            </a:r>
            <a:r>
              <a:rPr lang="ru-RU" sz="3200" kern="0" dirty="0" smtClean="0">
                <a:solidFill>
                  <a:srgbClr val="CC6220"/>
                </a:solidFill>
                <a:latin typeface="Times New Roman"/>
              </a:rPr>
              <a:t>-9)</a:t>
            </a:r>
            <a:r>
              <a:rPr lang="en-US" sz="3200" kern="0" baseline="30000" dirty="0" smtClean="0">
                <a:solidFill>
                  <a:srgbClr val="CC6220"/>
                </a:solidFill>
                <a:latin typeface="Times New Roman"/>
              </a:rPr>
              <a:t>2</a:t>
            </a:r>
            <a:r>
              <a:rPr lang="en-US" sz="3200" kern="0" dirty="0" smtClean="0">
                <a:solidFill>
                  <a:srgbClr val="CC6220"/>
                </a:solidFill>
                <a:latin typeface="Times New Roman"/>
              </a:rPr>
              <a:t>=</a:t>
            </a:r>
            <a:r>
              <a:rPr lang="ru-RU" sz="3200" kern="0" dirty="0" smtClean="0">
                <a:solidFill>
                  <a:srgbClr val="CC6220"/>
                </a:solidFill>
                <a:latin typeface="Times New Roman"/>
              </a:rPr>
              <a:t>2,</a:t>
            </a:r>
            <a:r>
              <a:rPr lang="en-US" sz="3200" kern="0" dirty="0" smtClean="0">
                <a:solidFill>
                  <a:srgbClr val="CC6220"/>
                </a:solidFill>
                <a:latin typeface="Times New Roman"/>
              </a:rPr>
              <a:t>25</a:t>
            </a:r>
            <a:r>
              <a:rPr lang="en-US" sz="3200" kern="0" dirty="0" smtClean="0">
                <a:solidFill>
                  <a:srgbClr val="4917D5"/>
                </a:solidFill>
                <a:latin typeface="Times New Roman"/>
              </a:rPr>
              <a:t> </a:t>
            </a:r>
            <a:endParaRPr lang="ru-RU" sz="3200" kern="0" dirty="0">
              <a:solidFill>
                <a:srgbClr val="4917D5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3006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948428"/>
              </p:ext>
            </p:extLst>
          </p:nvPr>
        </p:nvGraphicFramePr>
        <p:xfrm>
          <a:off x="76200" y="122238"/>
          <a:ext cx="8991600" cy="6583366"/>
        </p:xfrm>
        <a:graphic>
          <a:graphicData uri="http://schemas.openxmlformats.org/drawingml/2006/table">
            <a:tbl>
              <a:tblPr/>
              <a:tblGrid>
                <a:gridCol w="5029200"/>
                <a:gridCol w="1939925"/>
                <a:gridCol w="2022475"/>
              </a:tblGrid>
              <a:tr h="646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Уравнение сферы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 </a:t>
                      </a: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Центр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7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04" name="Rectangle 48"/>
          <p:cNvSpPr>
            <a:spLocks noChangeArrowheads="1"/>
          </p:cNvSpPr>
          <p:nvPr/>
        </p:nvSpPr>
        <p:spPr bwMode="auto">
          <a:xfrm>
            <a:off x="228600" y="781050"/>
            <a:ext cx="184731" cy="42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 sz="3200" baseline="-25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9512" name="Rectangle 56"/>
          <p:cNvSpPr>
            <a:spLocks noChangeArrowheads="1"/>
          </p:cNvSpPr>
          <p:nvPr/>
        </p:nvSpPr>
        <p:spPr bwMode="auto">
          <a:xfrm>
            <a:off x="7772400" y="76200"/>
            <a:ext cx="401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4400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endParaRPr lang="ru-RU" altLang="ru-RU" sz="4400" i="1" baseline="-250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9514" name="Text Box 58"/>
          <p:cNvSpPr txBox="1">
            <a:spLocks noChangeArrowheads="1"/>
          </p:cNvSpPr>
          <p:nvPr/>
        </p:nvSpPr>
        <p:spPr bwMode="auto">
          <a:xfrm>
            <a:off x="5092700" y="1477963"/>
            <a:ext cx="18970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C</a:t>
            </a:r>
            <a:r>
              <a:rPr lang="ru-RU" alt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(</a:t>
            </a:r>
            <a:r>
              <a:rPr lang="en-US" alt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1;-2;-5)</a:t>
            </a:r>
            <a:endParaRPr lang="ru-RU" altLang="ru-RU" sz="32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9515" name="Text Box 59"/>
          <p:cNvSpPr txBox="1">
            <a:spLocks noChangeArrowheads="1"/>
          </p:cNvSpPr>
          <p:nvPr/>
        </p:nvSpPr>
        <p:spPr bwMode="auto">
          <a:xfrm>
            <a:off x="5080000" y="2163763"/>
            <a:ext cx="17621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C</a:t>
            </a:r>
            <a:r>
              <a:rPr lang="ru-RU" alt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(</a:t>
            </a:r>
            <a:r>
              <a:rPr lang="en-US" alt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-5;3;0)</a:t>
            </a:r>
            <a:endParaRPr lang="ru-RU" altLang="ru-RU" sz="32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9516" name="Text Box 60"/>
          <p:cNvSpPr txBox="1">
            <a:spLocks noChangeArrowheads="1"/>
          </p:cNvSpPr>
          <p:nvPr/>
        </p:nvSpPr>
        <p:spPr bwMode="auto">
          <a:xfrm>
            <a:off x="5092700" y="2789238"/>
            <a:ext cx="17780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C</a:t>
            </a:r>
            <a:r>
              <a:rPr lang="ru-RU" altLang="ru-RU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(-</a:t>
            </a:r>
            <a:r>
              <a:rPr lang="en-US" altLang="ru-RU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1;0;0</a:t>
            </a:r>
            <a:r>
              <a:rPr lang="en-US" altLang="ru-RU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)</a:t>
            </a:r>
            <a:endParaRPr lang="ru-RU" altLang="ru-RU" sz="32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9517" name="Text Box 61"/>
          <p:cNvSpPr txBox="1">
            <a:spLocks noChangeArrowheads="1"/>
          </p:cNvSpPr>
          <p:nvPr/>
        </p:nvSpPr>
        <p:spPr bwMode="auto">
          <a:xfrm>
            <a:off x="5105400" y="3459163"/>
            <a:ext cx="18970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C</a:t>
            </a:r>
            <a:r>
              <a:rPr lang="ru-RU" alt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(</a:t>
            </a:r>
            <a:r>
              <a:rPr lang="en-US" alt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0;-2;-8)</a:t>
            </a:r>
            <a:endParaRPr lang="ru-RU" altLang="ru-RU" sz="32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9518" name="Text Box 62"/>
          <p:cNvSpPr txBox="1">
            <a:spLocks noChangeArrowheads="1"/>
          </p:cNvSpPr>
          <p:nvPr/>
        </p:nvSpPr>
        <p:spPr bwMode="auto">
          <a:xfrm>
            <a:off x="5130800" y="4068763"/>
            <a:ext cx="16271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C</a:t>
            </a:r>
            <a:r>
              <a:rPr lang="ru-RU" alt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(</a:t>
            </a:r>
            <a:r>
              <a:rPr lang="en-US" alt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0;0;0)</a:t>
            </a:r>
            <a:endParaRPr lang="ru-RU" altLang="ru-RU" sz="32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9519" name="Text Box 63"/>
          <p:cNvSpPr txBox="1">
            <a:spLocks noChangeArrowheads="1"/>
          </p:cNvSpPr>
          <p:nvPr/>
        </p:nvSpPr>
        <p:spPr bwMode="auto">
          <a:xfrm>
            <a:off x="5143500" y="4754563"/>
            <a:ext cx="17287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C</a:t>
            </a:r>
            <a:r>
              <a:rPr lang="ru-RU" alt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(</a:t>
            </a:r>
            <a:r>
              <a:rPr lang="en-US" alt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3; 2;0)</a:t>
            </a:r>
            <a:endParaRPr lang="ru-RU" altLang="ru-RU" sz="32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9520" name="Text Box 64"/>
          <p:cNvSpPr txBox="1">
            <a:spLocks noChangeArrowheads="1"/>
          </p:cNvSpPr>
          <p:nvPr/>
        </p:nvSpPr>
        <p:spPr bwMode="auto">
          <a:xfrm>
            <a:off x="5130800" y="5334000"/>
            <a:ext cx="1998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C</a:t>
            </a:r>
            <a:r>
              <a:rPr lang="ru-RU" alt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(</a:t>
            </a:r>
            <a:r>
              <a:rPr lang="en-US" alt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-7; 5;-1)</a:t>
            </a:r>
            <a:endParaRPr lang="ru-RU" altLang="ru-RU" sz="32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9521" name="Text Box 65"/>
          <p:cNvSpPr txBox="1">
            <a:spLocks noChangeArrowheads="1"/>
          </p:cNvSpPr>
          <p:nvPr/>
        </p:nvSpPr>
        <p:spPr bwMode="auto">
          <a:xfrm>
            <a:off x="5156200" y="5973763"/>
            <a:ext cx="17621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C</a:t>
            </a:r>
            <a:r>
              <a:rPr lang="ru-RU" alt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(</a:t>
            </a:r>
            <a:r>
              <a:rPr lang="en-US" alt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0;-4;9)</a:t>
            </a:r>
            <a:endParaRPr lang="ru-RU" altLang="ru-RU" sz="32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9523" name="Text Box 67"/>
          <p:cNvSpPr txBox="1">
            <a:spLocks noChangeArrowheads="1"/>
          </p:cNvSpPr>
          <p:nvPr/>
        </p:nvSpPr>
        <p:spPr bwMode="auto">
          <a:xfrm>
            <a:off x="7543800" y="1477963"/>
            <a:ext cx="1104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r = </a:t>
            </a:r>
            <a:r>
              <a:rPr lang="en-US" altLang="ru-RU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2 </a:t>
            </a:r>
            <a:endParaRPr lang="ru-RU" altLang="ru-RU" sz="32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9524" name="Text Box 68"/>
          <p:cNvSpPr txBox="1">
            <a:spLocks noChangeArrowheads="1"/>
          </p:cNvSpPr>
          <p:nvPr/>
        </p:nvSpPr>
        <p:spPr bwMode="auto">
          <a:xfrm>
            <a:off x="7543800" y="2133600"/>
            <a:ext cx="1104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r = </a:t>
            </a:r>
            <a:r>
              <a:rPr lang="en-US" altLang="ru-RU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5 </a:t>
            </a:r>
            <a:endParaRPr lang="ru-RU" altLang="ru-RU" sz="32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9525" name="Text Box 69"/>
          <p:cNvSpPr txBox="1">
            <a:spLocks noChangeArrowheads="1"/>
          </p:cNvSpPr>
          <p:nvPr/>
        </p:nvSpPr>
        <p:spPr bwMode="auto">
          <a:xfrm>
            <a:off x="7543800" y="4038600"/>
            <a:ext cx="1104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r = 3 </a:t>
            </a:r>
            <a:endParaRPr lang="ru-RU" altLang="ru-RU" sz="32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9526" name="Text Box 70"/>
          <p:cNvSpPr txBox="1">
            <a:spLocks noChangeArrowheads="1"/>
          </p:cNvSpPr>
          <p:nvPr/>
        </p:nvSpPr>
        <p:spPr bwMode="auto">
          <a:xfrm>
            <a:off x="7543800" y="4754563"/>
            <a:ext cx="1409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r = 0,3 </a:t>
            </a:r>
            <a:endParaRPr lang="ru-RU" altLang="ru-RU" sz="32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grpSp>
        <p:nvGrpSpPr>
          <p:cNvPr id="19527" name="Group 71"/>
          <p:cNvGrpSpPr>
            <a:grpSpLocks/>
          </p:cNvGrpSpPr>
          <p:nvPr/>
        </p:nvGrpSpPr>
        <p:grpSpPr bwMode="auto">
          <a:xfrm>
            <a:off x="7543800" y="2743200"/>
            <a:ext cx="1104900" cy="579438"/>
            <a:chOff x="4752" y="1555"/>
            <a:chExt cx="696" cy="365"/>
          </a:xfrm>
        </p:grpSpPr>
        <p:sp>
          <p:nvSpPr>
            <p:cNvPr id="19528" name="Text Box 72"/>
            <p:cNvSpPr txBox="1">
              <a:spLocks noChangeArrowheads="1"/>
            </p:cNvSpPr>
            <p:nvPr/>
          </p:nvSpPr>
          <p:spPr bwMode="auto">
            <a:xfrm>
              <a:off x="4752" y="1555"/>
              <a:ext cx="6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r =  </a:t>
              </a:r>
              <a:r>
                <a:rPr lang="en-US" altLang="ru-RU" sz="32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8</a:t>
              </a:r>
              <a:endParaRPr lang="ru-RU" altLang="ru-RU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9529" name="Freeform 73"/>
            <p:cNvSpPr>
              <a:spLocks/>
            </p:cNvSpPr>
            <p:nvPr/>
          </p:nvSpPr>
          <p:spPr bwMode="auto">
            <a:xfrm>
              <a:off x="5136" y="1617"/>
              <a:ext cx="282" cy="243"/>
            </a:xfrm>
            <a:custGeom>
              <a:avLst/>
              <a:gdLst>
                <a:gd name="T0" fmla="*/ 0 w 282"/>
                <a:gd name="T1" fmla="*/ 57 h 243"/>
                <a:gd name="T2" fmla="*/ 33 w 282"/>
                <a:gd name="T3" fmla="*/ 27 h 243"/>
                <a:gd name="T4" fmla="*/ 60 w 282"/>
                <a:gd name="T5" fmla="*/ 243 h 243"/>
                <a:gd name="T6" fmla="*/ 90 w 282"/>
                <a:gd name="T7" fmla="*/ 0 h 243"/>
                <a:gd name="T8" fmla="*/ 282 w 282"/>
                <a:gd name="T9" fmla="*/ 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243">
                  <a:moveTo>
                    <a:pt x="0" y="57"/>
                  </a:moveTo>
                  <a:lnTo>
                    <a:pt x="33" y="27"/>
                  </a:lnTo>
                  <a:lnTo>
                    <a:pt x="60" y="243"/>
                  </a:lnTo>
                  <a:lnTo>
                    <a:pt x="90" y="0"/>
                  </a:lnTo>
                  <a:lnTo>
                    <a:pt x="282" y="6"/>
                  </a:lnTo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9530" name="Group 74"/>
          <p:cNvGrpSpPr>
            <a:grpSpLocks/>
          </p:cNvGrpSpPr>
          <p:nvPr/>
        </p:nvGrpSpPr>
        <p:grpSpPr bwMode="auto">
          <a:xfrm>
            <a:off x="7543800" y="3429000"/>
            <a:ext cx="1104900" cy="579438"/>
            <a:chOff x="4752" y="1555"/>
            <a:chExt cx="696" cy="365"/>
          </a:xfrm>
        </p:grpSpPr>
        <p:sp>
          <p:nvSpPr>
            <p:cNvPr id="19531" name="Text Box 75"/>
            <p:cNvSpPr txBox="1">
              <a:spLocks noChangeArrowheads="1"/>
            </p:cNvSpPr>
            <p:nvPr/>
          </p:nvSpPr>
          <p:spPr bwMode="auto">
            <a:xfrm>
              <a:off x="4752" y="1555"/>
              <a:ext cx="6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r =  2</a:t>
              </a:r>
              <a:endParaRPr lang="ru-RU" altLang="ru-RU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9532" name="Freeform 76"/>
            <p:cNvSpPr>
              <a:spLocks/>
            </p:cNvSpPr>
            <p:nvPr/>
          </p:nvSpPr>
          <p:spPr bwMode="auto">
            <a:xfrm>
              <a:off x="5136" y="1617"/>
              <a:ext cx="282" cy="243"/>
            </a:xfrm>
            <a:custGeom>
              <a:avLst/>
              <a:gdLst>
                <a:gd name="T0" fmla="*/ 0 w 282"/>
                <a:gd name="T1" fmla="*/ 57 h 243"/>
                <a:gd name="T2" fmla="*/ 33 w 282"/>
                <a:gd name="T3" fmla="*/ 27 h 243"/>
                <a:gd name="T4" fmla="*/ 60 w 282"/>
                <a:gd name="T5" fmla="*/ 243 h 243"/>
                <a:gd name="T6" fmla="*/ 90 w 282"/>
                <a:gd name="T7" fmla="*/ 0 h 243"/>
                <a:gd name="T8" fmla="*/ 282 w 282"/>
                <a:gd name="T9" fmla="*/ 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243">
                  <a:moveTo>
                    <a:pt x="0" y="57"/>
                  </a:moveTo>
                  <a:lnTo>
                    <a:pt x="33" y="27"/>
                  </a:lnTo>
                  <a:lnTo>
                    <a:pt x="60" y="243"/>
                  </a:lnTo>
                  <a:lnTo>
                    <a:pt x="90" y="0"/>
                  </a:lnTo>
                  <a:lnTo>
                    <a:pt x="282" y="6"/>
                  </a:lnTo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9533" name="Group 77"/>
          <p:cNvGrpSpPr>
            <a:grpSpLocks/>
          </p:cNvGrpSpPr>
          <p:nvPr/>
        </p:nvGrpSpPr>
        <p:grpSpPr bwMode="auto">
          <a:xfrm>
            <a:off x="7543800" y="5364163"/>
            <a:ext cx="1409700" cy="579437"/>
            <a:chOff x="4752" y="3043"/>
            <a:chExt cx="888" cy="365"/>
          </a:xfrm>
        </p:grpSpPr>
        <p:sp>
          <p:nvSpPr>
            <p:cNvPr id="19534" name="Text Box 78"/>
            <p:cNvSpPr txBox="1">
              <a:spLocks noChangeArrowheads="1"/>
            </p:cNvSpPr>
            <p:nvPr/>
          </p:nvSpPr>
          <p:spPr bwMode="auto">
            <a:xfrm>
              <a:off x="4752" y="3043"/>
              <a:ext cx="8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r =  2,5</a:t>
              </a:r>
              <a:endParaRPr lang="ru-RU" alt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9535" name="Freeform 79"/>
            <p:cNvSpPr>
              <a:spLocks/>
            </p:cNvSpPr>
            <p:nvPr/>
          </p:nvSpPr>
          <p:spPr bwMode="auto">
            <a:xfrm>
              <a:off x="5136" y="3104"/>
              <a:ext cx="472" cy="244"/>
            </a:xfrm>
            <a:custGeom>
              <a:avLst/>
              <a:gdLst>
                <a:gd name="T0" fmla="*/ 0 w 472"/>
                <a:gd name="T1" fmla="*/ 58 h 244"/>
                <a:gd name="T2" fmla="*/ 33 w 472"/>
                <a:gd name="T3" fmla="*/ 28 h 244"/>
                <a:gd name="T4" fmla="*/ 60 w 472"/>
                <a:gd name="T5" fmla="*/ 244 h 244"/>
                <a:gd name="T6" fmla="*/ 90 w 472"/>
                <a:gd name="T7" fmla="*/ 1 h 244"/>
                <a:gd name="T8" fmla="*/ 472 w 472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2" h="244">
                  <a:moveTo>
                    <a:pt x="0" y="58"/>
                  </a:moveTo>
                  <a:lnTo>
                    <a:pt x="33" y="28"/>
                  </a:lnTo>
                  <a:lnTo>
                    <a:pt x="60" y="244"/>
                  </a:lnTo>
                  <a:lnTo>
                    <a:pt x="90" y="1"/>
                  </a:lnTo>
                  <a:lnTo>
                    <a:pt x="472" y="0"/>
                  </a:lnTo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9542" name="Group 86"/>
          <p:cNvGrpSpPr>
            <a:grpSpLocks/>
          </p:cNvGrpSpPr>
          <p:nvPr/>
        </p:nvGrpSpPr>
        <p:grpSpPr bwMode="auto">
          <a:xfrm>
            <a:off x="7543800" y="5867400"/>
            <a:ext cx="1123950" cy="782638"/>
            <a:chOff x="4752" y="3360"/>
            <a:chExt cx="708" cy="493"/>
          </a:xfrm>
        </p:grpSpPr>
        <p:sp>
          <p:nvSpPr>
            <p:cNvPr id="19543" name="Text Box 87"/>
            <p:cNvSpPr txBox="1">
              <a:spLocks noChangeArrowheads="1"/>
            </p:cNvSpPr>
            <p:nvPr/>
          </p:nvSpPr>
          <p:spPr bwMode="auto">
            <a:xfrm>
              <a:off x="4752" y="3427"/>
              <a:ext cx="56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r =  </a:t>
              </a:r>
              <a:endParaRPr lang="ru-RU" alt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19544" name="Group 88"/>
            <p:cNvGrpSpPr>
              <a:grpSpLocks/>
            </p:cNvGrpSpPr>
            <p:nvPr/>
          </p:nvGrpSpPr>
          <p:grpSpPr bwMode="auto">
            <a:xfrm>
              <a:off x="5184" y="3360"/>
              <a:ext cx="276" cy="493"/>
              <a:chOff x="2400" y="3312"/>
              <a:chExt cx="276" cy="493"/>
            </a:xfrm>
          </p:grpSpPr>
          <p:sp>
            <p:nvSpPr>
              <p:cNvPr id="19545" name="Text Box 89"/>
              <p:cNvSpPr txBox="1">
                <a:spLocks noChangeArrowheads="1"/>
              </p:cNvSpPr>
              <p:nvPr/>
            </p:nvSpPr>
            <p:spPr bwMode="auto">
              <a:xfrm>
                <a:off x="2400" y="3517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miter lim="800000"/>
                    <a:headEnd type="none" w="lg" len="lg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sz="240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2</a:t>
                </a:r>
                <a:endParaRPr lang="ru-RU" altLang="ru-RU" sz="24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546" name="Text Box 90"/>
              <p:cNvSpPr txBox="1">
                <a:spLocks noChangeArrowheads="1"/>
              </p:cNvSpPr>
              <p:nvPr/>
            </p:nvSpPr>
            <p:spPr bwMode="auto">
              <a:xfrm>
                <a:off x="2400" y="3312"/>
                <a:ext cx="27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miter lim="800000"/>
                    <a:headEnd type="none" w="lg" len="lg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sz="240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5 </a:t>
                </a:r>
                <a:endParaRPr lang="ru-RU" altLang="ru-RU" sz="24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547" name="Freeform 91"/>
              <p:cNvSpPr>
                <a:spLocks/>
              </p:cNvSpPr>
              <p:nvPr/>
            </p:nvSpPr>
            <p:spPr bwMode="auto">
              <a:xfrm>
                <a:off x="2440" y="3568"/>
                <a:ext cx="164" cy="2"/>
              </a:xfrm>
              <a:custGeom>
                <a:avLst/>
                <a:gdLst>
                  <a:gd name="T0" fmla="*/ 0 w 164"/>
                  <a:gd name="T1" fmla="*/ 2 h 2"/>
                  <a:gd name="T2" fmla="*/ 164 w 164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4" h="2">
                    <a:moveTo>
                      <a:pt x="0" y="2"/>
                    </a:moveTo>
                    <a:lnTo>
                      <a:pt x="164" y="0"/>
                    </a:lnTo>
                  </a:path>
                </a:pathLst>
              </a:custGeom>
              <a:noFill/>
              <a:ln w="19050" cap="flat" cmpd="sng">
                <a:solidFill>
                  <a:srgbClr val="0000FF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9549" name="Group 93"/>
          <p:cNvGrpSpPr>
            <a:grpSpLocks/>
          </p:cNvGrpSpPr>
          <p:nvPr/>
        </p:nvGrpSpPr>
        <p:grpSpPr bwMode="auto">
          <a:xfrm flipH="1">
            <a:off x="-6283221" y="906463"/>
            <a:ext cx="5486400" cy="6304334"/>
            <a:chOff x="2223" y="192"/>
            <a:chExt cx="3599" cy="4044"/>
          </a:xfrm>
        </p:grpSpPr>
        <p:sp>
          <p:nvSpPr>
            <p:cNvPr id="19550" name="Freeform 94"/>
            <p:cNvSpPr>
              <a:spLocks/>
            </p:cNvSpPr>
            <p:nvPr/>
          </p:nvSpPr>
          <p:spPr bwMode="auto">
            <a:xfrm>
              <a:off x="2223" y="352"/>
              <a:ext cx="3599" cy="3884"/>
            </a:xfrm>
            <a:custGeom>
              <a:avLst/>
              <a:gdLst>
                <a:gd name="T0" fmla="*/ 387 w 3599"/>
                <a:gd name="T1" fmla="*/ 180 h 3884"/>
                <a:gd name="T2" fmla="*/ 587 w 3599"/>
                <a:gd name="T3" fmla="*/ 20 h 3884"/>
                <a:gd name="T4" fmla="*/ 801 w 3599"/>
                <a:gd name="T5" fmla="*/ 188 h 3884"/>
                <a:gd name="T6" fmla="*/ 1034 w 3599"/>
                <a:gd name="T7" fmla="*/ 4 h 3884"/>
                <a:gd name="T8" fmla="*/ 1268 w 3599"/>
                <a:gd name="T9" fmla="*/ 164 h 3884"/>
                <a:gd name="T10" fmla="*/ 1508 w 3599"/>
                <a:gd name="T11" fmla="*/ 20 h 3884"/>
                <a:gd name="T12" fmla="*/ 1741 w 3599"/>
                <a:gd name="T13" fmla="*/ 180 h 3884"/>
                <a:gd name="T14" fmla="*/ 1981 w 3599"/>
                <a:gd name="T15" fmla="*/ 20 h 3884"/>
                <a:gd name="T16" fmla="*/ 2208 w 3599"/>
                <a:gd name="T17" fmla="*/ 188 h 3884"/>
                <a:gd name="T18" fmla="*/ 2428 w 3599"/>
                <a:gd name="T19" fmla="*/ 20 h 3884"/>
                <a:gd name="T20" fmla="*/ 2669 w 3599"/>
                <a:gd name="T21" fmla="*/ 212 h 3884"/>
                <a:gd name="T22" fmla="*/ 2882 w 3599"/>
                <a:gd name="T23" fmla="*/ 44 h 3884"/>
                <a:gd name="T24" fmla="*/ 3029 w 3599"/>
                <a:gd name="T25" fmla="*/ 260 h 3884"/>
                <a:gd name="T26" fmla="*/ 3312 w 3599"/>
                <a:gd name="T27" fmla="*/ 59 h 3884"/>
                <a:gd name="T28" fmla="*/ 3480 w 3599"/>
                <a:gd name="T29" fmla="*/ 251 h 3884"/>
                <a:gd name="T30" fmla="*/ 3488 w 3599"/>
                <a:gd name="T31" fmla="*/ 827 h 3884"/>
                <a:gd name="T32" fmla="*/ 3456 w 3599"/>
                <a:gd name="T33" fmla="*/ 1763 h 3884"/>
                <a:gd name="T34" fmla="*/ 3408 w 3599"/>
                <a:gd name="T35" fmla="*/ 2499 h 3884"/>
                <a:gd name="T36" fmla="*/ 3416 w 3599"/>
                <a:gd name="T37" fmla="*/ 3083 h 3884"/>
                <a:gd name="T38" fmla="*/ 3488 w 3599"/>
                <a:gd name="T39" fmla="*/ 3419 h 3884"/>
                <a:gd name="T40" fmla="*/ 3589 w 3599"/>
                <a:gd name="T41" fmla="*/ 3524 h 3884"/>
                <a:gd name="T42" fmla="*/ 3549 w 3599"/>
                <a:gd name="T43" fmla="*/ 3572 h 3884"/>
                <a:gd name="T44" fmla="*/ 3389 w 3599"/>
                <a:gd name="T45" fmla="*/ 3668 h 3884"/>
                <a:gd name="T46" fmla="*/ 3229 w 3599"/>
                <a:gd name="T47" fmla="*/ 3668 h 3884"/>
                <a:gd name="T48" fmla="*/ 2909 w 3599"/>
                <a:gd name="T49" fmla="*/ 3572 h 3884"/>
                <a:gd name="T50" fmla="*/ 2709 w 3599"/>
                <a:gd name="T51" fmla="*/ 3764 h 3884"/>
                <a:gd name="T52" fmla="*/ 2468 w 3599"/>
                <a:gd name="T53" fmla="*/ 3860 h 3884"/>
                <a:gd name="T54" fmla="*/ 2068 w 3599"/>
                <a:gd name="T55" fmla="*/ 3668 h 3884"/>
                <a:gd name="T56" fmla="*/ 1628 w 3599"/>
                <a:gd name="T57" fmla="*/ 3860 h 3884"/>
                <a:gd name="T58" fmla="*/ 1067 w 3599"/>
                <a:gd name="T59" fmla="*/ 3668 h 3884"/>
                <a:gd name="T60" fmla="*/ 627 w 3599"/>
                <a:gd name="T61" fmla="*/ 3860 h 3884"/>
                <a:gd name="T62" fmla="*/ 347 w 3599"/>
                <a:gd name="T63" fmla="*/ 3812 h 3884"/>
                <a:gd name="T64" fmla="*/ 27 w 3599"/>
                <a:gd name="T65" fmla="*/ 3620 h 3884"/>
                <a:gd name="T66" fmla="*/ 187 w 3599"/>
                <a:gd name="T67" fmla="*/ 3524 h 3884"/>
                <a:gd name="T68" fmla="*/ 307 w 3599"/>
                <a:gd name="T69" fmla="*/ 3044 h 3884"/>
                <a:gd name="T70" fmla="*/ 352 w 3599"/>
                <a:gd name="T71" fmla="*/ 2331 h 3884"/>
                <a:gd name="T72" fmla="*/ 347 w 3599"/>
                <a:gd name="T73" fmla="*/ 1076 h 3884"/>
                <a:gd name="T74" fmla="*/ 336 w 3599"/>
                <a:gd name="T75" fmla="*/ 523 h 3884"/>
                <a:gd name="T76" fmla="*/ 389 w 3599"/>
                <a:gd name="T77" fmla="*/ 176 h 3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9" h="3884">
                  <a:moveTo>
                    <a:pt x="387" y="180"/>
                  </a:moveTo>
                  <a:cubicBezTo>
                    <a:pt x="420" y="155"/>
                    <a:pt x="518" y="19"/>
                    <a:pt x="587" y="20"/>
                  </a:cubicBezTo>
                  <a:cubicBezTo>
                    <a:pt x="656" y="21"/>
                    <a:pt x="726" y="191"/>
                    <a:pt x="801" y="188"/>
                  </a:cubicBezTo>
                  <a:cubicBezTo>
                    <a:pt x="875" y="185"/>
                    <a:pt x="957" y="8"/>
                    <a:pt x="1034" y="4"/>
                  </a:cubicBezTo>
                  <a:cubicBezTo>
                    <a:pt x="1112" y="0"/>
                    <a:pt x="1188" y="161"/>
                    <a:pt x="1268" y="164"/>
                  </a:cubicBezTo>
                  <a:cubicBezTo>
                    <a:pt x="1347" y="167"/>
                    <a:pt x="1429" y="17"/>
                    <a:pt x="1508" y="20"/>
                  </a:cubicBezTo>
                  <a:cubicBezTo>
                    <a:pt x="1587" y="23"/>
                    <a:pt x="1662" y="180"/>
                    <a:pt x="1741" y="180"/>
                  </a:cubicBezTo>
                  <a:cubicBezTo>
                    <a:pt x="1821" y="180"/>
                    <a:pt x="1904" y="19"/>
                    <a:pt x="1981" y="20"/>
                  </a:cubicBezTo>
                  <a:cubicBezTo>
                    <a:pt x="2059" y="21"/>
                    <a:pt x="2134" y="188"/>
                    <a:pt x="2208" y="188"/>
                  </a:cubicBezTo>
                  <a:cubicBezTo>
                    <a:pt x="2283" y="188"/>
                    <a:pt x="2352" y="16"/>
                    <a:pt x="2428" y="20"/>
                  </a:cubicBezTo>
                  <a:cubicBezTo>
                    <a:pt x="2505" y="24"/>
                    <a:pt x="2593" y="208"/>
                    <a:pt x="2669" y="212"/>
                  </a:cubicBezTo>
                  <a:cubicBezTo>
                    <a:pt x="2745" y="216"/>
                    <a:pt x="2822" y="36"/>
                    <a:pt x="2882" y="44"/>
                  </a:cubicBezTo>
                  <a:cubicBezTo>
                    <a:pt x="2942" y="52"/>
                    <a:pt x="2957" y="257"/>
                    <a:pt x="3029" y="260"/>
                  </a:cubicBezTo>
                  <a:cubicBezTo>
                    <a:pt x="3101" y="263"/>
                    <a:pt x="3237" y="60"/>
                    <a:pt x="3312" y="59"/>
                  </a:cubicBezTo>
                  <a:cubicBezTo>
                    <a:pt x="3387" y="58"/>
                    <a:pt x="3451" y="123"/>
                    <a:pt x="3480" y="251"/>
                  </a:cubicBezTo>
                  <a:cubicBezTo>
                    <a:pt x="3509" y="379"/>
                    <a:pt x="3492" y="575"/>
                    <a:pt x="3488" y="827"/>
                  </a:cubicBezTo>
                  <a:cubicBezTo>
                    <a:pt x="3484" y="1079"/>
                    <a:pt x="3469" y="1484"/>
                    <a:pt x="3456" y="1763"/>
                  </a:cubicBezTo>
                  <a:cubicBezTo>
                    <a:pt x="3443" y="2042"/>
                    <a:pt x="3415" y="2279"/>
                    <a:pt x="3408" y="2499"/>
                  </a:cubicBezTo>
                  <a:cubicBezTo>
                    <a:pt x="3401" y="2719"/>
                    <a:pt x="3403" y="2930"/>
                    <a:pt x="3416" y="3083"/>
                  </a:cubicBezTo>
                  <a:cubicBezTo>
                    <a:pt x="3429" y="3236"/>
                    <a:pt x="3459" y="3346"/>
                    <a:pt x="3488" y="3419"/>
                  </a:cubicBezTo>
                  <a:cubicBezTo>
                    <a:pt x="3517" y="3492"/>
                    <a:pt x="3579" y="3499"/>
                    <a:pt x="3589" y="3524"/>
                  </a:cubicBezTo>
                  <a:cubicBezTo>
                    <a:pt x="3599" y="3549"/>
                    <a:pt x="3583" y="3548"/>
                    <a:pt x="3549" y="3572"/>
                  </a:cubicBezTo>
                  <a:cubicBezTo>
                    <a:pt x="3516" y="3596"/>
                    <a:pt x="3443" y="3652"/>
                    <a:pt x="3389" y="3668"/>
                  </a:cubicBezTo>
                  <a:cubicBezTo>
                    <a:pt x="3336" y="3684"/>
                    <a:pt x="3309" y="3684"/>
                    <a:pt x="3229" y="3668"/>
                  </a:cubicBezTo>
                  <a:cubicBezTo>
                    <a:pt x="3149" y="3652"/>
                    <a:pt x="2996" y="3556"/>
                    <a:pt x="2909" y="3572"/>
                  </a:cubicBezTo>
                  <a:cubicBezTo>
                    <a:pt x="2822" y="3588"/>
                    <a:pt x="2782" y="3716"/>
                    <a:pt x="2709" y="3764"/>
                  </a:cubicBezTo>
                  <a:cubicBezTo>
                    <a:pt x="2635" y="3812"/>
                    <a:pt x="2575" y="3876"/>
                    <a:pt x="2468" y="3860"/>
                  </a:cubicBezTo>
                  <a:cubicBezTo>
                    <a:pt x="2362" y="3844"/>
                    <a:pt x="2208" y="3668"/>
                    <a:pt x="2068" y="3668"/>
                  </a:cubicBezTo>
                  <a:cubicBezTo>
                    <a:pt x="1928" y="3668"/>
                    <a:pt x="1795" y="3860"/>
                    <a:pt x="1628" y="3860"/>
                  </a:cubicBezTo>
                  <a:cubicBezTo>
                    <a:pt x="1461" y="3860"/>
                    <a:pt x="1234" y="3668"/>
                    <a:pt x="1067" y="3668"/>
                  </a:cubicBezTo>
                  <a:cubicBezTo>
                    <a:pt x="901" y="3668"/>
                    <a:pt x="747" y="3836"/>
                    <a:pt x="627" y="3860"/>
                  </a:cubicBezTo>
                  <a:cubicBezTo>
                    <a:pt x="507" y="3884"/>
                    <a:pt x="447" y="3852"/>
                    <a:pt x="347" y="3812"/>
                  </a:cubicBezTo>
                  <a:cubicBezTo>
                    <a:pt x="247" y="3772"/>
                    <a:pt x="53" y="3668"/>
                    <a:pt x="27" y="3620"/>
                  </a:cubicBezTo>
                  <a:cubicBezTo>
                    <a:pt x="0" y="3572"/>
                    <a:pt x="140" y="3620"/>
                    <a:pt x="187" y="3524"/>
                  </a:cubicBezTo>
                  <a:cubicBezTo>
                    <a:pt x="234" y="3428"/>
                    <a:pt x="280" y="3243"/>
                    <a:pt x="307" y="3044"/>
                  </a:cubicBezTo>
                  <a:cubicBezTo>
                    <a:pt x="334" y="2845"/>
                    <a:pt x="345" y="2659"/>
                    <a:pt x="352" y="2331"/>
                  </a:cubicBezTo>
                  <a:cubicBezTo>
                    <a:pt x="359" y="2003"/>
                    <a:pt x="350" y="1377"/>
                    <a:pt x="347" y="1076"/>
                  </a:cubicBezTo>
                  <a:cubicBezTo>
                    <a:pt x="344" y="775"/>
                    <a:pt x="329" y="673"/>
                    <a:pt x="336" y="523"/>
                  </a:cubicBezTo>
                  <a:cubicBezTo>
                    <a:pt x="343" y="373"/>
                    <a:pt x="378" y="248"/>
                    <a:pt x="389" y="176"/>
                  </a:cubicBezTo>
                </a:path>
              </a:pathLst>
            </a:custGeom>
            <a:gradFill rotWithShape="1">
              <a:gsLst>
                <a:gs pos="0">
                  <a:schemeClr val="accent1">
                    <a:alpha val="98000"/>
                  </a:schemeClr>
                </a:gs>
                <a:gs pos="50000">
                  <a:schemeClr val="bg1">
                    <a:alpha val="98000"/>
                  </a:schemeClr>
                </a:gs>
                <a:gs pos="100000">
                  <a:schemeClr val="accent1">
                    <a:alpha val="98000"/>
                  </a:schemeClr>
                </a:gs>
              </a:gsLst>
              <a:lin ang="0" scaled="1"/>
            </a:gradFill>
            <a:ln w="952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551" name="Group 95"/>
            <p:cNvGrpSpPr>
              <a:grpSpLocks/>
            </p:cNvGrpSpPr>
            <p:nvPr/>
          </p:nvGrpSpPr>
          <p:grpSpPr bwMode="auto">
            <a:xfrm>
              <a:off x="2560" y="192"/>
              <a:ext cx="134" cy="385"/>
              <a:chOff x="275" y="191"/>
              <a:chExt cx="161" cy="385"/>
            </a:xfrm>
          </p:grpSpPr>
          <p:sp>
            <p:nvSpPr>
              <p:cNvPr id="19552" name="Oval 96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53" name="Freeform 97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554" name="Group 98"/>
            <p:cNvGrpSpPr>
              <a:grpSpLocks/>
            </p:cNvGrpSpPr>
            <p:nvPr/>
          </p:nvGrpSpPr>
          <p:grpSpPr bwMode="auto">
            <a:xfrm>
              <a:off x="3011" y="193"/>
              <a:ext cx="135" cy="385"/>
              <a:chOff x="275" y="191"/>
              <a:chExt cx="161" cy="385"/>
            </a:xfrm>
          </p:grpSpPr>
          <p:sp>
            <p:nvSpPr>
              <p:cNvPr id="19555" name="Oval 99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56" name="Freeform 100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557" name="Group 101"/>
            <p:cNvGrpSpPr>
              <a:grpSpLocks/>
            </p:cNvGrpSpPr>
            <p:nvPr/>
          </p:nvGrpSpPr>
          <p:grpSpPr bwMode="auto">
            <a:xfrm>
              <a:off x="3492" y="193"/>
              <a:ext cx="134" cy="385"/>
              <a:chOff x="275" y="191"/>
              <a:chExt cx="161" cy="385"/>
            </a:xfrm>
          </p:grpSpPr>
          <p:sp>
            <p:nvSpPr>
              <p:cNvPr id="19558" name="Oval 102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59" name="Freeform 103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560" name="Group 104"/>
            <p:cNvGrpSpPr>
              <a:grpSpLocks/>
            </p:cNvGrpSpPr>
            <p:nvPr/>
          </p:nvGrpSpPr>
          <p:grpSpPr bwMode="auto">
            <a:xfrm>
              <a:off x="3972" y="193"/>
              <a:ext cx="134" cy="385"/>
              <a:chOff x="275" y="191"/>
              <a:chExt cx="161" cy="385"/>
            </a:xfrm>
          </p:grpSpPr>
          <p:sp>
            <p:nvSpPr>
              <p:cNvPr id="19561" name="Oval 105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62" name="Freeform 106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563" name="Group 107"/>
            <p:cNvGrpSpPr>
              <a:grpSpLocks/>
            </p:cNvGrpSpPr>
            <p:nvPr/>
          </p:nvGrpSpPr>
          <p:grpSpPr bwMode="auto">
            <a:xfrm>
              <a:off x="4398" y="193"/>
              <a:ext cx="134" cy="385"/>
              <a:chOff x="275" y="191"/>
              <a:chExt cx="161" cy="385"/>
            </a:xfrm>
          </p:grpSpPr>
          <p:sp>
            <p:nvSpPr>
              <p:cNvPr id="19564" name="Oval 108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65" name="Freeform 109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566" name="Group 110"/>
            <p:cNvGrpSpPr>
              <a:grpSpLocks/>
            </p:cNvGrpSpPr>
            <p:nvPr/>
          </p:nvGrpSpPr>
          <p:grpSpPr bwMode="auto">
            <a:xfrm>
              <a:off x="4879" y="193"/>
              <a:ext cx="134" cy="385"/>
              <a:chOff x="275" y="191"/>
              <a:chExt cx="161" cy="385"/>
            </a:xfrm>
          </p:grpSpPr>
          <p:sp>
            <p:nvSpPr>
              <p:cNvPr id="19567" name="Oval 111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68" name="Freeform 112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9569" name="Freeform 113"/>
            <p:cNvSpPr>
              <a:spLocks/>
            </p:cNvSpPr>
            <p:nvPr/>
          </p:nvSpPr>
          <p:spPr bwMode="auto">
            <a:xfrm>
              <a:off x="4727" y="1560"/>
              <a:ext cx="206" cy="2377"/>
            </a:xfrm>
            <a:custGeom>
              <a:avLst/>
              <a:gdLst>
                <a:gd name="T0" fmla="*/ 206 w 206"/>
                <a:gd name="T1" fmla="*/ 2377 h 2377"/>
                <a:gd name="T2" fmla="*/ 86 w 206"/>
                <a:gd name="T3" fmla="*/ 2100 h 2377"/>
                <a:gd name="T4" fmla="*/ 9 w 206"/>
                <a:gd name="T5" fmla="*/ 1200 h 2377"/>
                <a:gd name="T6" fmla="*/ 33 w 206"/>
                <a:gd name="T7" fmla="*/ 0 h 2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6" h="2377">
                  <a:moveTo>
                    <a:pt x="206" y="2377"/>
                  </a:moveTo>
                  <a:cubicBezTo>
                    <a:pt x="166" y="2331"/>
                    <a:pt x="119" y="2296"/>
                    <a:pt x="86" y="2100"/>
                  </a:cubicBezTo>
                  <a:cubicBezTo>
                    <a:pt x="53" y="1904"/>
                    <a:pt x="18" y="1550"/>
                    <a:pt x="9" y="1200"/>
                  </a:cubicBezTo>
                  <a:cubicBezTo>
                    <a:pt x="0" y="850"/>
                    <a:pt x="28" y="250"/>
                    <a:pt x="33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000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70" name="Freeform 114"/>
            <p:cNvSpPr>
              <a:spLocks/>
            </p:cNvSpPr>
            <p:nvPr/>
          </p:nvSpPr>
          <p:spPr bwMode="auto">
            <a:xfrm>
              <a:off x="3892" y="2161"/>
              <a:ext cx="320" cy="1872"/>
            </a:xfrm>
            <a:custGeom>
              <a:avLst/>
              <a:gdLst>
                <a:gd name="T0" fmla="*/ 384 w 384"/>
                <a:gd name="T1" fmla="*/ 1248 h 1248"/>
                <a:gd name="T2" fmla="*/ 240 w 384"/>
                <a:gd name="T3" fmla="*/ 1104 h 1248"/>
                <a:gd name="T4" fmla="*/ 96 w 384"/>
                <a:gd name="T5" fmla="*/ 672 h 1248"/>
                <a:gd name="T6" fmla="*/ 0 w 384"/>
                <a:gd name="T7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4" h="1248">
                  <a:moveTo>
                    <a:pt x="384" y="1248"/>
                  </a:moveTo>
                  <a:cubicBezTo>
                    <a:pt x="336" y="1224"/>
                    <a:pt x="288" y="1200"/>
                    <a:pt x="240" y="1104"/>
                  </a:cubicBezTo>
                  <a:cubicBezTo>
                    <a:pt x="192" y="1008"/>
                    <a:pt x="136" y="856"/>
                    <a:pt x="96" y="672"/>
                  </a:cubicBezTo>
                  <a:cubicBezTo>
                    <a:pt x="56" y="488"/>
                    <a:pt x="28" y="24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000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71" name="Freeform 115"/>
            <p:cNvSpPr>
              <a:spLocks/>
            </p:cNvSpPr>
            <p:nvPr/>
          </p:nvSpPr>
          <p:spPr bwMode="auto">
            <a:xfrm>
              <a:off x="3011" y="2785"/>
              <a:ext cx="321" cy="1296"/>
            </a:xfrm>
            <a:custGeom>
              <a:avLst/>
              <a:gdLst>
                <a:gd name="T0" fmla="*/ 384 w 384"/>
                <a:gd name="T1" fmla="*/ 1248 h 1248"/>
                <a:gd name="T2" fmla="*/ 240 w 384"/>
                <a:gd name="T3" fmla="*/ 1104 h 1248"/>
                <a:gd name="T4" fmla="*/ 96 w 384"/>
                <a:gd name="T5" fmla="*/ 672 h 1248"/>
                <a:gd name="T6" fmla="*/ 0 w 384"/>
                <a:gd name="T7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4" h="1248">
                  <a:moveTo>
                    <a:pt x="384" y="1248"/>
                  </a:moveTo>
                  <a:cubicBezTo>
                    <a:pt x="336" y="1224"/>
                    <a:pt x="288" y="1200"/>
                    <a:pt x="240" y="1104"/>
                  </a:cubicBezTo>
                  <a:cubicBezTo>
                    <a:pt x="192" y="1008"/>
                    <a:pt x="136" y="856"/>
                    <a:pt x="96" y="672"/>
                  </a:cubicBezTo>
                  <a:cubicBezTo>
                    <a:pt x="56" y="488"/>
                    <a:pt x="28" y="24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000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572" name="Group 116"/>
            <p:cNvGrpSpPr>
              <a:grpSpLocks/>
            </p:cNvGrpSpPr>
            <p:nvPr/>
          </p:nvGrpSpPr>
          <p:grpSpPr bwMode="auto">
            <a:xfrm>
              <a:off x="5328" y="192"/>
              <a:ext cx="134" cy="385"/>
              <a:chOff x="275" y="191"/>
              <a:chExt cx="161" cy="385"/>
            </a:xfrm>
          </p:grpSpPr>
          <p:sp>
            <p:nvSpPr>
              <p:cNvPr id="19573" name="Oval 117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74" name="Freeform 118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393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0.67969 -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5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7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50"/>
                                        <p:tgtEl>
                                          <p:spTgt spid="19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1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1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1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19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1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50"/>
                                        <p:tgtEl>
                                          <p:spTgt spid="1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19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5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50"/>
                                        <p:tgtEl>
                                          <p:spTgt spid="19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50"/>
                                        <p:tgtEl>
                                          <p:spTgt spid="19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75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50"/>
                                        <p:tgtEl>
                                          <p:spTgt spid="19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50"/>
                                        <p:tgtEl>
                                          <p:spTgt spid="1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75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50"/>
                                        <p:tgtEl>
                                          <p:spTgt spid="19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50"/>
                                        <p:tgtEl>
                                          <p:spTgt spid="19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25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50"/>
                                        <p:tgtEl>
                                          <p:spTgt spid="19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50"/>
                                        <p:tgtEl>
                                          <p:spTgt spid="1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75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250"/>
                                        <p:tgtEl>
                                          <p:spTgt spid="19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250"/>
                                        <p:tgtEl>
                                          <p:spTgt spid="19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04" grpId="0"/>
      <p:bldP spid="19512" grpId="0"/>
      <p:bldP spid="19514" grpId="0"/>
      <p:bldP spid="19515" grpId="0"/>
      <p:bldP spid="19516" grpId="0"/>
      <p:bldP spid="19517" grpId="0"/>
      <p:bldP spid="19518" grpId="0"/>
      <p:bldP spid="19519" grpId="0"/>
      <p:bldP spid="19520" grpId="0"/>
      <p:bldP spid="19521" grpId="0"/>
      <p:bldP spid="19523" grpId="0"/>
      <p:bldP spid="19524" grpId="0"/>
      <p:bldP spid="19525" grpId="0"/>
      <p:bldP spid="195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872777"/>
              </p:ext>
            </p:extLst>
          </p:nvPr>
        </p:nvGraphicFramePr>
        <p:xfrm>
          <a:off x="76200" y="122238"/>
          <a:ext cx="8991600" cy="6583366"/>
        </p:xfrm>
        <a:graphic>
          <a:graphicData uri="http://schemas.openxmlformats.org/drawingml/2006/table">
            <a:tbl>
              <a:tblPr/>
              <a:tblGrid>
                <a:gridCol w="5029200"/>
                <a:gridCol w="1939925"/>
                <a:gridCol w="2022475"/>
              </a:tblGrid>
              <a:tr h="646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Уравнение сферы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 </a:t>
                      </a: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Центр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3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Найди ошибки: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7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lg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04" name="Rectangle 48"/>
          <p:cNvSpPr>
            <a:spLocks noChangeArrowheads="1"/>
          </p:cNvSpPr>
          <p:nvPr/>
        </p:nvSpPr>
        <p:spPr bwMode="auto">
          <a:xfrm>
            <a:off x="228600" y="781050"/>
            <a:ext cx="184731" cy="42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 sz="3200" baseline="-25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9505" name="Rectangle 49"/>
          <p:cNvSpPr>
            <a:spLocks noChangeArrowheads="1"/>
          </p:cNvSpPr>
          <p:nvPr/>
        </p:nvSpPr>
        <p:spPr bwMode="auto">
          <a:xfrm>
            <a:off x="228600" y="1466850"/>
            <a:ext cx="4279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(</a:t>
            </a:r>
            <a:r>
              <a:rPr lang="en-US" altLang="ru-RU" sz="32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x–</a:t>
            </a:r>
            <a:r>
              <a:rPr lang="en-US" alt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1)</a:t>
            </a:r>
            <a:r>
              <a:rPr lang="en-US" altLang="ru-RU" sz="320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  <a:r>
              <a:rPr lang="en-US" alt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+(</a:t>
            </a:r>
            <a:r>
              <a:rPr lang="en-US" altLang="ru-RU" sz="32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y+</a:t>
            </a:r>
            <a:r>
              <a:rPr lang="en-US" alt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2)</a:t>
            </a:r>
            <a:r>
              <a:rPr lang="en-US" altLang="ru-RU" sz="320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  <a:r>
              <a:rPr lang="en-US" alt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+(</a:t>
            </a:r>
            <a:r>
              <a:rPr lang="en-US" altLang="ru-RU" sz="32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z+</a:t>
            </a:r>
            <a:r>
              <a:rPr lang="en-US" alt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5)</a:t>
            </a:r>
            <a:r>
              <a:rPr lang="en-US" altLang="ru-RU" sz="320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  <a:r>
              <a:rPr lang="en-US" altLang="ru-RU" sz="3200" i="1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altLang="ru-RU" sz="32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= </a:t>
            </a:r>
            <a:r>
              <a:rPr lang="en-US" alt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4</a:t>
            </a:r>
            <a:endParaRPr lang="ru-RU" altLang="ru-RU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9506" name="Rectangle 50"/>
          <p:cNvSpPr>
            <a:spLocks noChangeArrowheads="1"/>
          </p:cNvSpPr>
          <p:nvPr/>
        </p:nvSpPr>
        <p:spPr bwMode="auto">
          <a:xfrm>
            <a:off x="152400" y="2108200"/>
            <a:ext cx="3946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(</a:t>
            </a:r>
            <a:r>
              <a:rPr lang="en-US" altLang="ru-RU" sz="32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x+</a:t>
            </a:r>
            <a:r>
              <a:rPr lang="en-US" alt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5)</a:t>
            </a:r>
            <a:r>
              <a:rPr lang="en-US" altLang="ru-RU" sz="320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  <a:r>
              <a:rPr lang="en-US" alt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+(</a:t>
            </a:r>
            <a:r>
              <a:rPr lang="en-US" altLang="ru-RU" sz="32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y–</a:t>
            </a:r>
            <a:r>
              <a:rPr lang="en-US" alt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3)</a:t>
            </a:r>
            <a:r>
              <a:rPr lang="en-US" altLang="ru-RU" sz="320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2 </a:t>
            </a:r>
            <a:r>
              <a:rPr lang="en-US" alt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+ </a:t>
            </a:r>
            <a:r>
              <a:rPr lang="en-US" altLang="ru-RU" sz="32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z</a:t>
            </a:r>
            <a:r>
              <a:rPr lang="en-US" altLang="ru-RU" sz="320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  <a:r>
              <a:rPr lang="en-US" altLang="ru-RU" sz="320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altLang="ru-RU" sz="32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= </a:t>
            </a:r>
            <a:r>
              <a:rPr lang="en-US" alt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25</a:t>
            </a:r>
            <a:endParaRPr lang="ru-RU" altLang="ru-RU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9507" name="Rectangle 51"/>
          <p:cNvSpPr>
            <a:spLocks noChangeArrowheads="1"/>
          </p:cNvSpPr>
          <p:nvPr/>
        </p:nvSpPr>
        <p:spPr bwMode="auto">
          <a:xfrm>
            <a:off x="177800" y="2792413"/>
            <a:ext cx="36856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(</a:t>
            </a:r>
            <a:r>
              <a:rPr lang="en-US" altLang="ru-RU" sz="32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x</a:t>
            </a:r>
            <a:r>
              <a:rPr lang="ru-RU" altLang="ru-RU" sz="32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-</a:t>
            </a:r>
            <a:r>
              <a:rPr lang="ru-RU" altLang="ru-RU" sz="32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alt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  <a:r>
              <a:rPr lang="ru-RU" alt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alt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)</a:t>
            </a:r>
            <a:r>
              <a:rPr lang="en-US" altLang="ru-RU" sz="32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  <a:r>
              <a:rPr lang="ru-RU" altLang="ru-RU" sz="32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alt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+</a:t>
            </a:r>
            <a:r>
              <a:rPr lang="ru-RU" alt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altLang="ru-RU" sz="32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y</a:t>
            </a:r>
            <a:r>
              <a:rPr lang="ru-RU" altLang="ru-RU" sz="32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altLang="ru-RU" sz="32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  <a:r>
              <a:rPr lang="en-US" altLang="ru-RU" sz="3200" i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alt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+</a:t>
            </a:r>
            <a:r>
              <a:rPr lang="ru-RU" alt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ru-RU" sz="32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z</a:t>
            </a:r>
            <a:r>
              <a:rPr lang="ru-RU" altLang="ru-RU" sz="32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ru-RU" sz="32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  <a:r>
              <a:rPr lang="en-US" altLang="ru-RU" dirty="0"/>
              <a:t> </a:t>
            </a:r>
            <a:r>
              <a:rPr lang="en-US" altLang="ru-RU" sz="32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= </a:t>
            </a:r>
            <a:r>
              <a:rPr lang="en-US" alt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8</a:t>
            </a:r>
            <a:endParaRPr lang="ru-RU" altLang="ru-RU" sz="3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9508" name="Rectangle 52"/>
          <p:cNvSpPr>
            <a:spLocks noChangeArrowheads="1"/>
          </p:cNvSpPr>
          <p:nvPr/>
        </p:nvSpPr>
        <p:spPr bwMode="auto">
          <a:xfrm>
            <a:off x="241300" y="3403600"/>
            <a:ext cx="3736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x</a:t>
            </a:r>
            <a:r>
              <a:rPr lang="en-US" altLang="ru-RU" sz="320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  <a:r>
              <a:rPr lang="ru-RU" altLang="ru-RU" sz="320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alt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+(</a:t>
            </a:r>
            <a:r>
              <a:rPr lang="en-US" altLang="ru-RU" sz="32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y+</a:t>
            </a:r>
            <a:r>
              <a:rPr lang="en-US" alt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2)</a:t>
            </a:r>
            <a:r>
              <a:rPr lang="en-US" altLang="ru-RU" sz="320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2 </a:t>
            </a:r>
            <a:r>
              <a:rPr lang="en-US" alt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+(</a:t>
            </a:r>
            <a:r>
              <a:rPr lang="en-US" altLang="ru-RU" sz="32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z+</a:t>
            </a:r>
            <a:r>
              <a:rPr lang="en-US" alt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8)</a:t>
            </a:r>
            <a:r>
              <a:rPr lang="en-US" altLang="ru-RU" sz="320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  <a:r>
              <a:rPr lang="en-US" altLang="ru-RU" sz="3200" i="1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altLang="ru-RU" sz="32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= </a:t>
            </a:r>
            <a:r>
              <a:rPr lang="en-US" alt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  <a:endParaRPr lang="ru-RU" altLang="ru-RU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9509" name="Rectangle 53"/>
          <p:cNvSpPr>
            <a:spLocks noChangeArrowheads="1"/>
          </p:cNvSpPr>
          <p:nvPr/>
        </p:nvSpPr>
        <p:spPr bwMode="auto">
          <a:xfrm>
            <a:off x="228600" y="4006850"/>
            <a:ext cx="30495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6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x</a:t>
            </a:r>
            <a:r>
              <a:rPr lang="ru-RU" altLang="ru-RU" sz="36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altLang="ru-RU" sz="360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  <a:r>
              <a:rPr lang="ru-RU" altLang="ru-RU" sz="360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altLang="ru-RU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+</a:t>
            </a:r>
            <a:r>
              <a:rPr lang="ru-RU" altLang="ru-RU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altLang="ru-RU" sz="36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y</a:t>
            </a:r>
            <a:r>
              <a:rPr lang="ru-RU" altLang="ru-RU" sz="36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altLang="ru-RU" sz="360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  <a:r>
              <a:rPr lang="en-US" altLang="ru-RU" sz="3600" i="1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alt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+</a:t>
            </a:r>
            <a:r>
              <a:rPr lang="ru-RU" alt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ru-RU" sz="32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z</a:t>
            </a:r>
            <a:r>
              <a:rPr lang="ru-RU" altLang="ru-RU" sz="32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ru-RU" sz="320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  <a:r>
              <a:rPr lang="en-US" altLang="ru-RU" baseline="30000"/>
              <a:t> </a:t>
            </a:r>
            <a:r>
              <a:rPr lang="en-US" altLang="ru-RU" sz="36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= </a:t>
            </a:r>
            <a:r>
              <a:rPr lang="en-US" altLang="ru-RU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9</a:t>
            </a:r>
            <a:endParaRPr lang="ru-RU" altLang="ru-RU" sz="36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9510" name="Rectangle 54"/>
          <p:cNvSpPr>
            <a:spLocks noChangeArrowheads="1"/>
          </p:cNvSpPr>
          <p:nvPr/>
        </p:nvSpPr>
        <p:spPr bwMode="auto">
          <a:xfrm>
            <a:off x="196850" y="4713288"/>
            <a:ext cx="44719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(</a:t>
            </a:r>
            <a:r>
              <a:rPr lang="en-US" altLang="ru-RU" sz="32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x–</a:t>
            </a:r>
            <a:r>
              <a:rPr lang="en-US" alt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3</a:t>
            </a:r>
            <a:r>
              <a:rPr lang="ru-RU" alt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alt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)</a:t>
            </a:r>
            <a:r>
              <a:rPr lang="en-US" altLang="ru-RU" sz="32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  <a:r>
              <a:rPr lang="en-US" alt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+(</a:t>
            </a:r>
            <a:r>
              <a:rPr lang="en-US" altLang="ru-RU" sz="32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y–</a:t>
            </a:r>
            <a:r>
              <a:rPr lang="en-US" alt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2)</a:t>
            </a:r>
            <a:r>
              <a:rPr lang="en-US" altLang="ru-RU" sz="32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  <a:r>
              <a:rPr lang="en-US" altLang="ru-RU" sz="3200" i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alt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+</a:t>
            </a:r>
            <a:r>
              <a:rPr lang="ru-RU" alt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ru-RU" sz="32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z</a:t>
            </a:r>
            <a:r>
              <a:rPr lang="ru-RU" altLang="ru-RU" sz="32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ru-RU" sz="3200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  <a:r>
              <a:rPr lang="en-US" altLang="ru-RU" sz="3200" dirty="0"/>
              <a:t> </a:t>
            </a:r>
            <a:r>
              <a:rPr lang="en-US" altLang="ru-RU" sz="32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= </a:t>
            </a:r>
            <a:r>
              <a:rPr lang="en-US" alt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0,9</a:t>
            </a:r>
            <a:endParaRPr lang="ru-RU" altLang="ru-RU" sz="3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9511" name="Rectangle 55"/>
          <p:cNvSpPr>
            <a:spLocks noChangeArrowheads="1"/>
          </p:cNvSpPr>
          <p:nvPr/>
        </p:nvSpPr>
        <p:spPr bwMode="auto">
          <a:xfrm>
            <a:off x="228600" y="5308600"/>
            <a:ext cx="46863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(</a:t>
            </a:r>
            <a:r>
              <a:rPr lang="en-US" altLang="ru-RU" sz="32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x+</a:t>
            </a:r>
            <a:r>
              <a:rPr lang="en-US" alt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7)</a:t>
            </a:r>
            <a:r>
              <a:rPr lang="en-US" altLang="ru-RU" sz="320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  <a:r>
              <a:rPr lang="en-US" alt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+(</a:t>
            </a:r>
            <a:r>
              <a:rPr lang="en-US" altLang="ru-RU" sz="32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y–</a:t>
            </a:r>
            <a:r>
              <a:rPr lang="en-US" alt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5)</a:t>
            </a:r>
            <a:r>
              <a:rPr lang="en-US" altLang="ru-RU" sz="320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2</a:t>
            </a:r>
            <a:r>
              <a:rPr lang="en-US" altLang="ru-RU" sz="3200" i="1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alt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+(</a:t>
            </a:r>
            <a:r>
              <a:rPr lang="en-US" altLang="ru-RU" sz="32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z+</a:t>
            </a:r>
            <a:r>
              <a:rPr lang="en-US" alt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1)</a:t>
            </a:r>
            <a:r>
              <a:rPr lang="en-US" altLang="ru-RU" sz="320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  <a:r>
              <a:rPr lang="en-US" altLang="ru-RU" sz="3200">
                <a:latin typeface="Times New Roman" pitchFamily="18" charset="0"/>
              </a:rPr>
              <a:t> </a:t>
            </a:r>
            <a:r>
              <a:rPr lang="en-US" altLang="ru-RU" sz="32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= </a:t>
            </a:r>
            <a:r>
              <a:rPr lang="en-US" alt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2,5</a:t>
            </a:r>
            <a:endParaRPr lang="ru-RU" altLang="ru-RU" sz="32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9512" name="Rectangle 56"/>
          <p:cNvSpPr>
            <a:spLocks noChangeArrowheads="1"/>
          </p:cNvSpPr>
          <p:nvPr/>
        </p:nvSpPr>
        <p:spPr bwMode="auto">
          <a:xfrm>
            <a:off x="7772400" y="76200"/>
            <a:ext cx="401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4400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r</a:t>
            </a:r>
            <a:endParaRPr lang="ru-RU" altLang="ru-RU" sz="4400" i="1" baseline="-250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9514" name="Text Box 58"/>
          <p:cNvSpPr txBox="1">
            <a:spLocks noChangeArrowheads="1"/>
          </p:cNvSpPr>
          <p:nvPr/>
        </p:nvSpPr>
        <p:spPr bwMode="auto">
          <a:xfrm>
            <a:off x="5092700" y="1477963"/>
            <a:ext cx="18970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C</a:t>
            </a:r>
            <a:r>
              <a:rPr lang="ru-RU" alt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(</a:t>
            </a:r>
            <a:r>
              <a:rPr lang="en-US" alt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1;-2;-5)</a:t>
            </a:r>
            <a:endParaRPr lang="ru-RU" altLang="ru-RU" sz="32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9515" name="Text Box 59"/>
          <p:cNvSpPr txBox="1">
            <a:spLocks noChangeArrowheads="1"/>
          </p:cNvSpPr>
          <p:nvPr/>
        </p:nvSpPr>
        <p:spPr bwMode="auto">
          <a:xfrm>
            <a:off x="5080000" y="2163763"/>
            <a:ext cx="17621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C</a:t>
            </a:r>
            <a:r>
              <a:rPr lang="ru-RU" alt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(</a:t>
            </a:r>
            <a:r>
              <a:rPr lang="en-US" alt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-5;3;0)</a:t>
            </a:r>
            <a:endParaRPr lang="ru-RU" altLang="ru-RU" sz="32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9516" name="Text Box 60"/>
          <p:cNvSpPr txBox="1">
            <a:spLocks noChangeArrowheads="1"/>
          </p:cNvSpPr>
          <p:nvPr/>
        </p:nvSpPr>
        <p:spPr bwMode="auto">
          <a:xfrm>
            <a:off x="5092700" y="2789238"/>
            <a:ext cx="17780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C</a:t>
            </a:r>
            <a:r>
              <a:rPr lang="ru-RU" altLang="ru-RU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(-</a:t>
            </a:r>
            <a:r>
              <a:rPr lang="en-US" altLang="ru-RU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1;0;0</a:t>
            </a:r>
            <a:r>
              <a:rPr lang="en-US" altLang="ru-RU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)</a:t>
            </a:r>
            <a:endParaRPr lang="ru-RU" altLang="ru-RU" sz="32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9517" name="Text Box 61"/>
          <p:cNvSpPr txBox="1">
            <a:spLocks noChangeArrowheads="1"/>
          </p:cNvSpPr>
          <p:nvPr/>
        </p:nvSpPr>
        <p:spPr bwMode="auto">
          <a:xfrm>
            <a:off x="5105400" y="3459163"/>
            <a:ext cx="18970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C</a:t>
            </a:r>
            <a:r>
              <a:rPr lang="ru-RU" alt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(</a:t>
            </a:r>
            <a:r>
              <a:rPr lang="en-US" alt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0;-2;-8)</a:t>
            </a:r>
            <a:endParaRPr lang="ru-RU" altLang="ru-RU" sz="32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9518" name="Text Box 62"/>
          <p:cNvSpPr txBox="1">
            <a:spLocks noChangeArrowheads="1"/>
          </p:cNvSpPr>
          <p:nvPr/>
        </p:nvSpPr>
        <p:spPr bwMode="auto">
          <a:xfrm>
            <a:off x="5130800" y="4068763"/>
            <a:ext cx="16271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C</a:t>
            </a:r>
            <a:r>
              <a:rPr lang="ru-RU" alt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(</a:t>
            </a:r>
            <a:r>
              <a:rPr lang="en-US" alt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0;0;0)</a:t>
            </a:r>
            <a:endParaRPr lang="ru-RU" altLang="ru-RU" sz="32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9519" name="Text Box 63"/>
          <p:cNvSpPr txBox="1">
            <a:spLocks noChangeArrowheads="1"/>
          </p:cNvSpPr>
          <p:nvPr/>
        </p:nvSpPr>
        <p:spPr bwMode="auto">
          <a:xfrm>
            <a:off x="5143500" y="4754563"/>
            <a:ext cx="17287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C</a:t>
            </a:r>
            <a:r>
              <a:rPr lang="ru-RU" alt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(</a:t>
            </a:r>
            <a:r>
              <a:rPr lang="en-US" alt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3; 2;0)</a:t>
            </a:r>
            <a:endParaRPr lang="ru-RU" altLang="ru-RU" sz="32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9520" name="Text Box 64"/>
          <p:cNvSpPr txBox="1">
            <a:spLocks noChangeArrowheads="1"/>
          </p:cNvSpPr>
          <p:nvPr/>
        </p:nvSpPr>
        <p:spPr bwMode="auto">
          <a:xfrm>
            <a:off x="5130800" y="5334000"/>
            <a:ext cx="1998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C</a:t>
            </a:r>
            <a:r>
              <a:rPr lang="ru-RU" alt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(</a:t>
            </a:r>
            <a:r>
              <a:rPr lang="en-US" alt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-7; 5;-1)</a:t>
            </a:r>
            <a:endParaRPr lang="ru-RU" altLang="ru-RU" sz="32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9521" name="Text Box 65"/>
          <p:cNvSpPr txBox="1">
            <a:spLocks noChangeArrowheads="1"/>
          </p:cNvSpPr>
          <p:nvPr/>
        </p:nvSpPr>
        <p:spPr bwMode="auto">
          <a:xfrm>
            <a:off x="5156200" y="5973763"/>
            <a:ext cx="17621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C</a:t>
            </a:r>
            <a:r>
              <a:rPr lang="ru-RU" alt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(</a:t>
            </a:r>
            <a:r>
              <a:rPr lang="en-US" alt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0;-4;9)</a:t>
            </a:r>
            <a:endParaRPr lang="ru-RU" altLang="ru-RU" sz="32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9523" name="Text Box 67"/>
          <p:cNvSpPr txBox="1">
            <a:spLocks noChangeArrowheads="1"/>
          </p:cNvSpPr>
          <p:nvPr/>
        </p:nvSpPr>
        <p:spPr bwMode="auto">
          <a:xfrm>
            <a:off x="7543800" y="1477963"/>
            <a:ext cx="1104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r = 2 </a:t>
            </a:r>
            <a:endParaRPr lang="ru-RU" altLang="ru-RU" sz="32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9524" name="Text Box 68"/>
          <p:cNvSpPr txBox="1">
            <a:spLocks noChangeArrowheads="1"/>
          </p:cNvSpPr>
          <p:nvPr/>
        </p:nvSpPr>
        <p:spPr bwMode="auto">
          <a:xfrm>
            <a:off x="7543800" y="2133600"/>
            <a:ext cx="1104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r = 5 </a:t>
            </a:r>
            <a:endParaRPr lang="ru-RU" altLang="ru-RU" sz="32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9525" name="Text Box 69"/>
          <p:cNvSpPr txBox="1">
            <a:spLocks noChangeArrowheads="1"/>
          </p:cNvSpPr>
          <p:nvPr/>
        </p:nvSpPr>
        <p:spPr bwMode="auto">
          <a:xfrm>
            <a:off x="7543800" y="4038600"/>
            <a:ext cx="1104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r = 3 </a:t>
            </a:r>
            <a:endParaRPr lang="ru-RU" altLang="ru-RU" sz="32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9526" name="Text Box 70"/>
          <p:cNvSpPr txBox="1">
            <a:spLocks noChangeArrowheads="1"/>
          </p:cNvSpPr>
          <p:nvPr/>
        </p:nvSpPr>
        <p:spPr bwMode="auto">
          <a:xfrm>
            <a:off x="7543800" y="4754563"/>
            <a:ext cx="1409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r = 0,3 </a:t>
            </a:r>
            <a:endParaRPr lang="ru-RU" altLang="ru-RU" sz="32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grpSp>
        <p:nvGrpSpPr>
          <p:cNvPr id="19527" name="Group 71"/>
          <p:cNvGrpSpPr>
            <a:grpSpLocks/>
          </p:cNvGrpSpPr>
          <p:nvPr/>
        </p:nvGrpSpPr>
        <p:grpSpPr bwMode="auto">
          <a:xfrm>
            <a:off x="7543800" y="2743200"/>
            <a:ext cx="1104900" cy="579438"/>
            <a:chOff x="4752" y="1555"/>
            <a:chExt cx="696" cy="365"/>
          </a:xfrm>
        </p:grpSpPr>
        <p:sp>
          <p:nvSpPr>
            <p:cNvPr id="19528" name="Text Box 72"/>
            <p:cNvSpPr txBox="1">
              <a:spLocks noChangeArrowheads="1"/>
            </p:cNvSpPr>
            <p:nvPr/>
          </p:nvSpPr>
          <p:spPr bwMode="auto">
            <a:xfrm>
              <a:off x="4752" y="1555"/>
              <a:ext cx="6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r =  8</a:t>
              </a:r>
              <a:endParaRPr lang="ru-RU" alt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9529" name="Freeform 73"/>
            <p:cNvSpPr>
              <a:spLocks/>
            </p:cNvSpPr>
            <p:nvPr/>
          </p:nvSpPr>
          <p:spPr bwMode="auto">
            <a:xfrm>
              <a:off x="5136" y="1617"/>
              <a:ext cx="282" cy="243"/>
            </a:xfrm>
            <a:custGeom>
              <a:avLst/>
              <a:gdLst>
                <a:gd name="T0" fmla="*/ 0 w 282"/>
                <a:gd name="T1" fmla="*/ 57 h 243"/>
                <a:gd name="T2" fmla="*/ 33 w 282"/>
                <a:gd name="T3" fmla="*/ 27 h 243"/>
                <a:gd name="T4" fmla="*/ 60 w 282"/>
                <a:gd name="T5" fmla="*/ 243 h 243"/>
                <a:gd name="T6" fmla="*/ 90 w 282"/>
                <a:gd name="T7" fmla="*/ 0 h 243"/>
                <a:gd name="T8" fmla="*/ 282 w 282"/>
                <a:gd name="T9" fmla="*/ 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243">
                  <a:moveTo>
                    <a:pt x="0" y="57"/>
                  </a:moveTo>
                  <a:lnTo>
                    <a:pt x="33" y="27"/>
                  </a:lnTo>
                  <a:lnTo>
                    <a:pt x="60" y="243"/>
                  </a:lnTo>
                  <a:lnTo>
                    <a:pt x="90" y="0"/>
                  </a:lnTo>
                  <a:lnTo>
                    <a:pt x="282" y="6"/>
                  </a:lnTo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9530" name="Group 74"/>
          <p:cNvGrpSpPr>
            <a:grpSpLocks/>
          </p:cNvGrpSpPr>
          <p:nvPr/>
        </p:nvGrpSpPr>
        <p:grpSpPr bwMode="auto">
          <a:xfrm>
            <a:off x="7543800" y="3429000"/>
            <a:ext cx="1104900" cy="579438"/>
            <a:chOff x="4752" y="1555"/>
            <a:chExt cx="696" cy="365"/>
          </a:xfrm>
        </p:grpSpPr>
        <p:sp>
          <p:nvSpPr>
            <p:cNvPr id="19531" name="Text Box 75"/>
            <p:cNvSpPr txBox="1">
              <a:spLocks noChangeArrowheads="1"/>
            </p:cNvSpPr>
            <p:nvPr/>
          </p:nvSpPr>
          <p:spPr bwMode="auto">
            <a:xfrm>
              <a:off x="4752" y="1555"/>
              <a:ext cx="6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r =  2</a:t>
              </a:r>
              <a:endParaRPr lang="ru-RU" alt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9532" name="Freeform 76"/>
            <p:cNvSpPr>
              <a:spLocks/>
            </p:cNvSpPr>
            <p:nvPr/>
          </p:nvSpPr>
          <p:spPr bwMode="auto">
            <a:xfrm>
              <a:off x="5136" y="1617"/>
              <a:ext cx="282" cy="243"/>
            </a:xfrm>
            <a:custGeom>
              <a:avLst/>
              <a:gdLst>
                <a:gd name="T0" fmla="*/ 0 w 282"/>
                <a:gd name="T1" fmla="*/ 57 h 243"/>
                <a:gd name="T2" fmla="*/ 33 w 282"/>
                <a:gd name="T3" fmla="*/ 27 h 243"/>
                <a:gd name="T4" fmla="*/ 60 w 282"/>
                <a:gd name="T5" fmla="*/ 243 h 243"/>
                <a:gd name="T6" fmla="*/ 90 w 282"/>
                <a:gd name="T7" fmla="*/ 0 h 243"/>
                <a:gd name="T8" fmla="*/ 282 w 282"/>
                <a:gd name="T9" fmla="*/ 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243">
                  <a:moveTo>
                    <a:pt x="0" y="57"/>
                  </a:moveTo>
                  <a:lnTo>
                    <a:pt x="33" y="27"/>
                  </a:lnTo>
                  <a:lnTo>
                    <a:pt x="60" y="243"/>
                  </a:lnTo>
                  <a:lnTo>
                    <a:pt x="90" y="0"/>
                  </a:lnTo>
                  <a:lnTo>
                    <a:pt x="282" y="6"/>
                  </a:lnTo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9533" name="Group 77"/>
          <p:cNvGrpSpPr>
            <a:grpSpLocks/>
          </p:cNvGrpSpPr>
          <p:nvPr/>
        </p:nvGrpSpPr>
        <p:grpSpPr bwMode="auto">
          <a:xfrm>
            <a:off x="7543800" y="5364163"/>
            <a:ext cx="1409700" cy="579437"/>
            <a:chOff x="4752" y="3043"/>
            <a:chExt cx="888" cy="365"/>
          </a:xfrm>
        </p:grpSpPr>
        <p:sp>
          <p:nvSpPr>
            <p:cNvPr id="19534" name="Text Box 78"/>
            <p:cNvSpPr txBox="1">
              <a:spLocks noChangeArrowheads="1"/>
            </p:cNvSpPr>
            <p:nvPr/>
          </p:nvSpPr>
          <p:spPr bwMode="auto">
            <a:xfrm>
              <a:off x="4752" y="3043"/>
              <a:ext cx="8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r =  2,5</a:t>
              </a:r>
              <a:endParaRPr lang="ru-RU" alt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9535" name="Freeform 79"/>
            <p:cNvSpPr>
              <a:spLocks/>
            </p:cNvSpPr>
            <p:nvPr/>
          </p:nvSpPr>
          <p:spPr bwMode="auto">
            <a:xfrm>
              <a:off x="5136" y="3104"/>
              <a:ext cx="472" cy="244"/>
            </a:xfrm>
            <a:custGeom>
              <a:avLst/>
              <a:gdLst>
                <a:gd name="T0" fmla="*/ 0 w 472"/>
                <a:gd name="T1" fmla="*/ 58 h 244"/>
                <a:gd name="T2" fmla="*/ 33 w 472"/>
                <a:gd name="T3" fmla="*/ 28 h 244"/>
                <a:gd name="T4" fmla="*/ 60 w 472"/>
                <a:gd name="T5" fmla="*/ 244 h 244"/>
                <a:gd name="T6" fmla="*/ 90 w 472"/>
                <a:gd name="T7" fmla="*/ 1 h 244"/>
                <a:gd name="T8" fmla="*/ 472 w 472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2" h="244">
                  <a:moveTo>
                    <a:pt x="0" y="58"/>
                  </a:moveTo>
                  <a:lnTo>
                    <a:pt x="33" y="28"/>
                  </a:lnTo>
                  <a:lnTo>
                    <a:pt x="60" y="244"/>
                  </a:lnTo>
                  <a:lnTo>
                    <a:pt x="90" y="1"/>
                  </a:lnTo>
                  <a:lnTo>
                    <a:pt x="472" y="0"/>
                  </a:lnTo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9548" name="Group 92"/>
          <p:cNvGrpSpPr>
            <a:grpSpLocks/>
          </p:cNvGrpSpPr>
          <p:nvPr/>
        </p:nvGrpSpPr>
        <p:grpSpPr bwMode="auto">
          <a:xfrm>
            <a:off x="228600" y="5838825"/>
            <a:ext cx="4203700" cy="904875"/>
            <a:chOff x="144" y="3678"/>
            <a:chExt cx="2648" cy="570"/>
          </a:xfrm>
        </p:grpSpPr>
        <p:sp>
          <p:nvSpPr>
            <p:cNvPr id="19537" name="Rectangle 81"/>
            <p:cNvSpPr>
              <a:spLocks noChangeArrowheads="1"/>
            </p:cNvSpPr>
            <p:nvPr/>
          </p:nvSpPr>
          <p:spPr bwMode="auto">
            <a:xfrm>
              <a:off x="144" y="3791"/>
              <a:ext cx="259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x</a:t>
              </a:r>
              <a:r>
                <a:rPr lang="en-US" altLang="ru-RU" sz="3200" baseline="300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2</a:t>
              </a:r>
              <a:r>
                <a:rPr lang="ru-RU" altLang="ru-RU" sz="3200" baseline="300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 </a:t>
              </a:r>
              <a:r>
                <a:rPr lang="en-US" altLang="ru-RU" sz="32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+(</a:t>
              </a:r>
              <a:r>
                <a:rPr lang="en-US" altLang="ru-RU" sz="320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y+</a:t>
              </a:r>
              <a:r>
                <a:rPr lang="en-US" altLang="ru-RU" sz="32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4)</a:t>
              </a:r>
              <a:r>
                <a:rPr lang="en-US" altLang="ru-RU" sz="3200" baseline="300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2</a:t>
              </a:r>
              <a:r>
                <a:rPr lang="en-US" altLang="ru-RU" sz="3200" i="1" baseline="300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 </a:t>
              </a:r>
              <a:r>
                <a:rPr lang="en-US" altLang="ru-RU" sz="32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+</a:t>
              </a:r>
              <a:r>
                <a:rPr lang="ru-RU" altLang="ru-RU" sz="32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altLang="ru-RU" sz="32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(</a:t>
              </a:r>
              <a:r>
                <a:rPr lang="en-US" altLang="ru-RU" sz="320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z+</a:t>
              </a:r>
              <a:r>
                <a:rPr lang="en-US" altLang="ru-RU" sz="32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4)</a:t>
              </a:r>
              <a:r>
                <a:rPr lang="en-US" altLang="ru-RU" sz="3200" baseline="300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2</a:t>
              </a:r>
              <a:r>
                <a:rPr lang="en-US" altLang="ru-RU" baseline="30000"/>
                <a:t> </a:t>
              </a:r>
              <a:r>
                <a:rPr lang="en-US" altLang="ru-RU" sz="320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= </a:t>
              </a:r>
              <a:r>
                <a:rPr lang="en-US" altLang="ru-RU" sz="32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6   </a:t>
              </a:r>
              <a:endParaRPr lang="ru-RU" alt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19538" name="Group 82"/>
            <p:cNvGrpSpPr>
              <a:grpSpLocks/>
            </p:cNvGrpSpPr>
            <p:nvPr/>
          </p:nvGrpSpPr>
          <p:grpSpPr bwMode="auto">
            <a:xfrm>
              <a:off x="2484" y="3678"/>
              <a:ext cx="308" cy="570"/>
              <a:chOff x="2400" y="3251"/>
              <a:chExt cx="308" cy="570"/>
            </a:xfrm>
          </p:grpSpPr>
          <p:sp>
            <p:nvSpPr>
              <p:cNvPr id="19539" name="Text Box 83"/>
              <p:cNvSpPr txBox="1">
                <a:spLocks noChangeArrowheads="1"/>
              </p:cNvSpPr>
              <p:nvPr/>
            </p:nvSpPr>
            <p:spPr bwMode="auto">
              <a:xfrm>
                <a:off x="2400" y="3456"/>
                <a:ext cx="30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miter lim="800000"/>
                    <a:headEnd type="none" w="lg" len="lg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sz="32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4 </a:t>
                </a:r>
                <a:endParaRPr lang="ru-RU" altLang="ru-RU" sz="32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9540" name="Text Box 84"/>
              <p:cNvSpPr txBox="1">
                <a:spLocks noChangeArrowheads="1"/>
              </p:cNvSpPr>
              <p:nvPr/>
            </p:nvSpPr>
            <p:spPr bwMode="auto">
              <a:xfrm>
                <a:off x="2400" y="3251"/>
                <a:ext cx="30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miter lim="800000"/>
                    <a:headEnd type="none" w="lg" len="lg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sz="32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1 </a:t>
                </a:r>
                <a:endParaRPr lang="ru-RU" altLang="ru-RU" sz="32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9541" name="Freeform 85"/>
              <p:cNvSpPr>
                <a:spLocks/>
              </p:cNvSpPr>
              <p:nvPr/>
            </p:nvSpPr>
            <p:spPr bwMode="auto">
              <a:xfrm>
                <a:off x="2440" y="3568"/>
                <a:ext cx="164" cy="2"/>
              </a:xfrm>
              <a:custGeom>
                <a:avLst/>
                <a:gdLst>
                  <a:gd name="T0" fmla="*/ 0 w 164"/>
                  <a:gd name="T1" fmla="*/ 2 h 2"/>
                  <a:gd name="T2" fmla="*/ 164 w 164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4" h="2">
                    <a:moveTo>
                      <a:pt x="0" y="2"/>
                    </a:moveTo>
                    <a:lnTo>
                      <a:pt x="164" y="0"/>
                    </a:lnTo>
                  </a:path>
                </a:pathLst>
              </a:custGeom>
              <a:noFill/>
              <a:ln w="19050" cap="flat" cmpd="sng">
                <a:solidFill>
                  <a:schemeClr val="tx2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9542" name="Group 86"/>
          <p:cNvGrpSpPr>
            <a:grpSpLocks/>
          </p:cNvGrpSpPr>
          <p:nvPr/>
        </p:nvGrpSpPr>
        <p:grpSpPr bwMode="auto">
          <a:xfrm>
            <a:off x="7543800" y="5867400"/>
            <a:ext cx="1123950" cy="782638"/>
            <a:chOff x="4752" y="3360"/>
            <a:chExt cx="708" cy="493"/>
          </a:xfrm>
        </p:grpSpPr>
        <p:sp>
          <p:nvSpPr>
            <p:cNvPr id="19543" name="Text Box 87"/>
            <p:cNvSpPr txBox="1">
              <a:spLocks noChangeArrowheads="1"/>
            </p:cNvSpPr>
            <p:nvPr/>
          </p:nvSpPr>
          <p:spPr bwMode="auto">
            <a:xfrm>
              <a:off x="4752" y="3427"/>
              <a:ext cx="56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32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r =  </a:t>
              </a:r>
              <a:endParaRPr lang="ru-RU" altLang="ru-RU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19544" name="Group 88"/>
            <p:cNvGrpSpPr>
              <a:grpSpLocks/>
            </p:cNvGrpSpPr>
            <p:nvPr/>
          </p:nvGrpSpPr>
          <p:grpSpPr bwMode="auto">
            <a:xfrm>
              <a:off x="5184" y="3360"/>
              <a:ext cx="276" cy="493"/>
              <a:chOff x="2400" y="3312"/>
              <a:chExt cx="276" cy="493"/>
            </a:xfrm>
          </p:grpSpPr>
          <p:sp>
            <p:nvSpPr>
              <p:cNvPr id="19545" name="Text Box 89"/>
              <p:cNvSpPr txBox="1">
                <a:spLocks noChangeArrowheads="1"/>
              </p:cNvSpPr>
              <p:nvPr/>
            </p:nvSpPr>
            <p:spPr bwMode="auto">
              <a:xfrm>
                <a:off x="2400" y="3517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miter lim="800000"/>
                    <a:headEnd type="none" w="lg" len="lg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sz="240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2</a:t>
                </a:r>
                <a:endParaRPr lang="ru-RU" altLang="ru-RU" sz="24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546" name="Text Box 90"/>
              <p:cNvSpPr txBox="1">
                <a:spLocks noChangeArrowheads="1"/>
              </p:cNvSpPr>
              <p:nvPr/>
            </p:nvSpPr>
            <p:spPr bwMode="auto">
              <a:xfrm>
                <a:off x="2400" y="3312"/>
                <a:ext cx="27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miter lim="800000"/>
                    <a:headEnd type="none" w="lg" len="lg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sz="240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5 </a:t>
                </a:r>
                <a:endParaRPr lang="ru-RU" altLang="ru-RU" sz="24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9547" name="Freeform 91"/>
              <p:cNvSpPr>
                <a:spLocks/>
              </p:cNvSpPr>
              <p:nvPr/>
            </p:nvSpPr>
            <p:spPr bwMode="auto">
              <a:xfrm>
                <a:off x="2440" y="3568"/>
                <a:ext cx="164" cy="2"/>
              </a:xfrm>
              <a:custGeom>
                <a:avLst/>
                <a:gdLst>
                  <a:gd name="T0" fmla="*/ 0 w 164"/>
                  <a:gd name="T1" fmla="*/ 2 h 2"/>
                  <a:gd name="T2" fmla="*/ 164 w 164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4" h="2">
                    <a:moveTo>
                      <a:pt x="0" y="2"/>
                    </a:moveTo>
                    <a:lnTo>
                      <a:pt x="164" y="0"/>
                    </a:lnTo>
                  </a:path>
                </a:pathLst>
              </a:custGeom>
              <a:noFill/>
              <a:ln w="19050" cap="flat" cmpd="sng">
                <a:solidFill>
                  <a:srgbClr val="0000FF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9549" name="Group 93"/>
          <p:cNvGrpSpPr>
            <a:grpSpLocks/>
          </p:cNvGrpSpPr>
          <p:nvPr/>
        </p:nvGrpSpPr>
        <p:grpSpPr bwMode="auto">
          <a:xfrm flipH="1">
            <a:off x="-152400" y="457200"/>
            <a:ext cx="5486400" cy="6324600"/>
            <a:chOff x="2064" y="192"/>
            <a:chExt cx="3599" cy="4057"/>
          </a:xfrm>
        </p:grpSpPr>
        <p:sp>
          <p:nvSpPr>
            <p:cNvPr id="19550" name="Freeform 94"/>
            <p:cNvSpPr>
              <a:spLocks/>
            </p:cNvSpPr>
            <p:nvPr/>
          </p:nvSpPr>
          <p:spPr bwMode="auto">
            <a:xfrm>
              <a:off x="2064" y="365"/>
              <a:ext cx="3599" cy="3884"/>
            </a:xfrm>
            <a:custGeom>
              <a:avLst/>
              <a:gdLst>
                <a:gd name="T0" fmla="*/ 387 w 3599"/>
                <a:gd name="T1" fmla="*/ 180 h 3884"/>
                <a:gd name="T2" fmla="*/ 587 w 3599"/>
                <a:gd name="T3" fmla="*/ 20 h 3884"/>
                <a:gd name="T4" fmla="*/ 801 w 3599"/>
                <a:gd name="T5" fmla="*/ 188 h 3884"/>
                <a:gd name="T6" fmla="*/ 1034 w 3599"/>
                <a:gd name="T7" fmla="*/ 4 h 3884"/>
                <a:gd name="T8" fmla="*/ 1268 w 3599"/>
                <a:gd name="T9" fmla="*/ 164 h 3884"/>
                <a:gd name="T10" fmla="*/ 1508 w 3599"/>
                <a:gd name="T11" fmla="*/ 20 h 3884"/>
                <a:gd name="T12" fmla="*/ 1741 w 3599"/>
                <a:gd name="T13" fmla="*/ 180 h 3884"/>
                <a:gd name="T14" fmla="*/ 1981 w 3599"/>
                <a:gd name="T15" fmla="*/ 20 h 3884"/>
                <a:gd name="T16" fmla="*/ 2208 w 3599"/>
                <a:gd name="T17" fmla="*/ 188 h 3884"/>
                <a:gd name="T18" fmla="*/ 2428 w 3599"/>
                <a:gd name="T19" fmla="*/ 20 h 3884"/>
                <a:gd name="T20" fmla="*/ 2669 w 3599"/>
                <a:gd name="T21" fmla="*/ 212 h 3884"/>
                <a:gd name="T22" fmla="*/ 2882 w 3599"/>
                <a:gd name="T23" fmla="*/ 44 h 3884"/>
                <a:gd name="T24" fmla="*/ 3029 w 3599"/>
                <a:gd name="T25" fmla="*/ 260 h 3884"/>
                <a:gd name="T26" fmla="*/ 3312 w 3599"/>
                <a:gd name="T27" fmla="*/ 59 h 3884"/>
                <a:gd name="T28" fmla="*/ 3480 w 3599"/>
                <a:gd name="T29" fmla="*/ 251 h 3884"/>
                <a:gd name="T30" fmla="*/ 3488 w 3599"/>
                <a:gd name="T31" fmla="*/ 827 h 3884"/>
                <a:gd name="T32" fmla="*/ 3456 w 3599"/>
                <a:gd name="T33" fmla="*/ 1763 h 3884"/>
                <a:gd name="T34" fmla="*/ 3408 w 3599"/>
                <a:gd name="T35" fmla="*/ 2499 h 3884"/>
                <a:gd name="T36" fmla="*/ 3416 w 3599"/>
                <a:gd name="T37" fmla="*/ 3083 h 3884"/>
                <a:gd name="T38" fmla="*/ 3488 w 3599"/>
                <a:gd name="T39" fmla="*/ 3419 h 3884"/>
                <a:gd name="T40" fmla="*/ 3589 w 3599"/>
                <a:gd name="T41" fmla="*/ 3524 h 3884"/>
                <a:gd name="T42" fmla="*/ 3549 w 3599"/>
                <a:gd name="T43" fmla="*/ 3572 h 3884"/>
                <a:gd name="T44" fmla="*/ 3389 w 3599"/>
                <a:gd name="T45" fmla="*/ 3668 h 3884"/>
                <a:gd name="T46" fmla="*/ 3229 w 3599"/>
                <a:gd name="T47" fmla="*/ 3668 h 3884"/>
                <a:gd name="T48" fmla="*/ 2909 w 3599"/>
                <a:gd name="T49" fmla="*/ 3572 h 3884"/>
                <a:gd name="T50" fmla="*/ 2709 w 3599"/>
                <a:gd name="T51" fmla="*/ 3764 h 3884"/>
                <a:gd name="T52" fmla="*/ 2468 w 3599"/>
                <a:gd name="T53" fmla="*/ 3860 h 3884"/>
                <a:gd name="T54" fmla="*/ 2068 w 3599"/>
                <a:gd name="T55" fmla="*/ 3668 h 3884"/>
                <a:gd name="T56" fmla="*/ 1628 w 3599"/>
                <a:gd name="T57" fmla="*/ 3860 h 3884"/>
                <a:gd name="T58" fmla="*/ 1067 w 3599"/>
                <a:gd name="T59" fmla="*/ 3668 h 3884"/>
                <a:gd name="T60" fmla="*/ 627 w 3599"/>
                <a:gd name="T61" fmla="*/ 3860 h 3884"/>
                <a:gd name="T62" fmla="*/ 347 w 3599"/>
                <a:gd name="T63" fmla="*/ 3812 h 3884"/>
                <a:gd name="T64" fmla="*/ 27 w 3599"/>
                <a:gd name="T65" fmla="*/ 3620 h 3884"/>
                <a:gd name="T66" fmla="*/ 187 w 3599"/>
                <a:gd name="T67" fmla="*/ 3524 h 3884"/>
                <a:gd name="T68" fmla="*/ 307 w 3599"/>
                <a:gd name="T69" fmla="*/ 3044 h 3884"/>
                <a:gd name="T70" fmla="*/ 352 w 3599"/>
                <a:gd name="T71" fmla="*/ 2331 h 3884"/>
                <a:gd name="T72" fmla="*/ 347 w 3599"/>
                <a:gd name="T73" fmla="*/ 1076 h 3884"/>
                <a:gd name="T74" fmla="*/ 336 w 3599"/>
                <a:gd name="T75" fmla="*/ 523 h 3884"/>
                <a:gd name="T76" fmla="*/ 389 w 3599"/>
                <a:gd name="T77" fmla="*/ 176 h 3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99" h="3884">
                  <a:moveTo>
                    <a:pt x="387" y="180"/>
                  </a:moveTo>
                  <a:cubicBezTo>
                    <a:pt x="420" y="155"/>
                    <a:pt x="518" y="19"/>
                    <a:pt x="587" y="20"/>
                  </a:cubicBezTo>
                  <a:cubicBezTo>
                    <a:pt x="656" y="21"/>
                    <a:pt x="726" y="191"/>
                    <a:pt x="801" y="188"/>
                  </a:cubicBezTo>
                  <a:cubicBezTo>
                    <a:pt x="875" y="185"/>
                    <a:pt x="957" y="8"/>
                    <a:pt x="1034" y="4"/>
                  </a:cubicBezTo>
                  <a:cubicBezTo>
                    <a:pt x="1112" y="0"/>
                    <a:pt x="1188" y="161"/>
                    <a:pt x="1268" y="164"/>
                  </a:cubicBezTo>
                  <a:cubicBezTo>
                    <a:pt x="1347" y="167"/>
                    <a:pt x="1429" y="17"/>
                    <a:pt x="1508" y="20"/>
                  </a:cubicBezTo>
                  <a:cubicBezTo>
                    <a:pt x="1587" y="23"/>
                    <a:pt x="1662" y="180"/>
                    <a:pt x="1741" y="180"/>
                  </a:cubicBezTo>
                  <a:cubicBezTo>
                    <a:pt x="1821" y="180"/>
                    <a:pt x="1904" y="19"/>
                    <a:pt x="1981" y="20"/>
                  </a:cubicBezTo>
                  <a:cubicBezTo>
                    <a:pt x="2059" y="21"/>
                    <a:pt x="2134" y="188"/>
                    <a:pt x="2208" y="188"/>
                  </a:cubicBezTo>
                  <a:cubicBezTo>
                    <a:pt x="2283" y="188"/>
                    <a:pt x="2352" y="16"/>
                    <a:pt x="2428" y="20"/>
                  </a:cubicBezTo>
                  <a:cubicBezTo>
                    <a:pt x="2505" y="24"/>
                    <a:pt x="2593" y="208"/>
                    <a:pt x="2669" y="212"/>
                  </a:cubicBezTo>
                  <a:cubicBezTo>
                    <a:pt x="2745" y="216"/>
                    <a:pt x="2822" y="36"/>
                    <a:pt x="2882" y="44"/>
                  </a:cubicBezTo>
                  <a:cubicBezTo>
                    <a:pt x="2942" y="52"/>
                    <a:pt x="2957" y="257"/>
                    <a:pt x="3029" y="260"/>
                  </a:cubicBezTo>
                  <a:cubicBezTo>
                    <a:pt x="3101" y="263"/>
                    <a:pt x="3237" y="60"/>
                    <a:pt x="3312" y="59"/>
                  </a:cubicBezTo>
                  <a:cubicBezTo>
                    <a:pt x="3387" y="58"/>
                    <a:pt x="3451" y="123"/>
                    <a:pt x="3480" y="251"/>
                  </a:cubicBezTo>
                  <a:cubicBezTo>
                    <a:pt x="3509" y="379"/>
                    <a:pt x="3492" y="575"/>
                    <a:pt x="3488" y="827"/>
                  </a:cubicBezTo>
                  <a:cubicBezTo>
                    <a:pt x="3484" y="1079"/>
                    <a:pt x="3469" y="1484"/>
                    <a:pt x="3456" y="1763"/>
                  </a:cubicBezTo>
                  <a:cubicBezTo>
                    <a:pt x="3443" y="2042"/>
                    <a:pt x="3415" y="2279"/>
                    <a:pt x="3408" y="2499"/>
                  </a:cubicBezTo>
                  <a:cubicBezTo>
                    <a:pt x="3401" y="2719"/>
                    <a:pt x="3403" y="2930"/>
                    <a:pt x="3416" y="3083"/>
                  </a:cubicBezTo>
                  <a:cubicBezTo>
                    <a:pt x="3429" y="3236"/>
                    <a:pt x="3459" y="3346"/>
                    <a:pt x="3488" y="3419"/>
                  </a:cubicBezTo>
                  <a:cubicBezTo>
                    <a:pt x="3517" y="3492"/>
                    <a:pt x="3579" y="3499"/>
                    <a:pt x="3589" y="3524"/>
                  </a:cubicBezTo>
                  <a:cubicBezTo>
                    <a:pt x="3599" y="3549"/>
                    <a:pt x="3583" y="3548"/>
                    <a:pt x="3549" y="3572"/>
                  </a:cubicBezTo>
                  <a:cubicBezTo>
                    <a:pt x="3516" y="3596"/>
                    <a:pt x="3443" y="3652"/>
                    <a:pt x="3389" y="3668"/>
                  </a:cubicBezTo>
                  <a:cubicBezTo>
                    <a:pt x="3336" y="3684"/>
                    <a:pt x="3309" y="3684"/>
                    <a:pt x="3229" y="3668"/>
                  </a:cubicBezTo>
                  <a:cubicBezTo>
                    <a:pt x="3149" y="3652"/>
                    <a:pt x="2996" y="3556"/>
                    <a:pt x="2909" y="3572"/>
                  </a:cubicBezTo>
                  <a:cubicBezTo>
                    <a:pt x="2822" y="3588"/>
                    <a:pt x="2782" y="3716"/>
                    <a:pt x="2709" y="3764"/>
                  </a:cubicBezTo>
                  <a:cubicBezTo>
                    <a:pt x="2635" y="3812"/>
                    <a:pt x="2575" y="3876"/>
                    <a:pt x="2468" y="3860"/>
                  </a:cubicBezTo>
                  <a:cubicBezTo>
                    <a:pt x="2362" y="3844"/>
                    <a:pt x="2208" y="3668"/>
                    <a:pt x="2068" y="3668"/>
                  </a:cubicBezTo>
                  <a:cubicBezTo>
                    <a:pt x="1928" y="3668"/>
                    <a:pt x="1795" y="3860"/>
                    <a:pt x="1628" y="3860"/>
                  </a:cubicBezTo>
                  <a:cubicBezTo>
                    <a:pt x="1461" y="3860"/>
                    <a:pt x="1234" y="3668"/>
                    <a:pt x="1067" y="3668"/>
                  </a:cubicBezTo>
                  <a:cubicBezTo>
                    <a:pt x="901" y="3668"/>
                    <a:pt x="747" y="3836"/>
                    <a:pt x="627" y="3860"/>
                  </a:cubicBezTo>
                  <a:cubicBezTo>
                    <a:pt x="507" y="3884"/>
                    <a:pt x="447" y="3852"/>
                    <a:pt x="347" y="3812"/>
                  </a:cubicBezTo>
                  <a:cubicBezTo>
                    <a:pt x="247" y="3772"/>
                    <a:pt x="53" y="3668"/>
                    <a:pt x="27" y="3620"/>
                  </a:cubicBezTo>
                  <a:cubicBezTo>
                    <a:pt x="0" y="3572"/>
                    <a:pt x="140" y="3620"/>
                    <a:pt x="187" y="3524"/>
                  </a:cubicBezTo>
                  <a:cubicBezTo>
                    <a:pt x="234" y="3428"/>
                    <a:pt x="280" y="3243"/>
                    <a:pt x="307" y="3044"/>
                  </a:cubicBezTo>
                  <a:cubicBezTo>
                    <a:pt x="334" y="2845"/>
                    <a:pt x="345" y="2659"/>
                    <a:pt x="352" y="2331"/>
                  </a:cubicBezTo>
                  <a:cubicBezTo>
                    <a:pt x="359" y="2003"/>
                    <a:pt x="350" y="1377"/>
                    <a:pt x="347" y="1076"/>
                  </a:cubicBezTo>
                  <a:cubicBezTo>
                    <a:pt x="344" y="775"/>
                    <a:pt x="329" y="673"/>
                    <a:pt x="336" y="523"/>
                  </a:cubicBezTo>
                  <a:cubicBezTo>
                    <a:pt x="343" y="373"/>
                    <a:pt x="378" y="248"/>
                    <a:pt x="389" y="176"/>
                  </a:cubicBezTo>
                </a:path>
              </a:pathLst>
            </a:custGeom>
            <a:gradFill rotWithShape="1">
              <a:gsLst>
                <a:gs pos="0">
                  <a:schemeClr val="accent1">
                    <a:alpha val="98000"/>
                  </a:schemeClr>
                </a:gs>
                <a:gs pos="50000">
                  <a:schemeClr val="bg1">
                    <a:alpha val="98000"/>
                  </a:schemeClr>
                </a:gs>
                <a:gs pos="100000">
                  <a:schemeClr val="accent1">
                    <a:alpha val="98000"/>
                  </a:schemeClr>
                </a:gs>
              </a:gsLst>
              <a:lin ang="0" scaled="1"/>
            </a:gradFill>
            <a:ln w="952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551" name="Group 95"/>
            <p:cNvGrpSpPr>
              <a:grpSpLocks/>
            </p:cNvGrpSpPr>
            <p:nvPr/>
          </p:nvGrpSpPr>
          <p:grpSpPr bwMode="auto">
            <a:xfrm>
              <a:off x="2560" y="192"/>
              <a:ext cx="134" cy="385"/>
              <a:chOff x="275" y="191"/>
              <a:chExt cx="161" cy="385"/>
            </a:xfrm>
          </p:grpSpPr>
          <p:sp>
            <p:nvSpPr>
              <p:cNvPr id="19552" name="Oval 96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53" name="Freeform 97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554" name="Group 98"/>
            <p:cNvGrpSpPr>
              <a:grpSpLocks/>
            </p:cNvGrpSpPr>
            <p:nvPr/>
          </p:nvGrpSpPr>
          <p:grpSpPr bwMode="auto">
            <a:xfrm>
              <a:off x="3011" y="193"/>
              <a:ext cx="135" cy="385"/>
              <a:chOff x="275" y="191"/>
              <a:chExt cx="161" cy="385"/>
            </a:xfrm>
          </p:grpSpPr>
          <p:sp>
            <p:nvSpPr>
              <p:cNvPr id="19555" name="Oval 99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56" name="Freeform 100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557" name="Group 101"/>
            <p:cNvGrpSpPr>
              <a:grpSpLocks/>
            </p:cNvGrpSpPr>
            <p:nvPr/>
          </p:nvGrpSpPr>
          <p:grpSpPr bwMode="auto">
            <a:xfrm>
              <a:off x="3492" y="193"/>
              <a:ext cx="134" cy="385"/>
              <a:chOff x="275" y="191"/>
              <a:chExt cx="161" cy="385"/>
            </a:xfrm>
          </p:grpSpPr>
          <p:sp>
            <p:nvSpPr>
              <p:cNvPr id="19558" name="Oval 102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59" name="Freeform 103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560" name="Group 104"/>
            <p:cNvGrpSpPr>
              <a:grpSpLocks/>
            </p:cNvGrpSpPr>
            <p:nvPr/>
          </p:nvGrpSpPr>
          <p:grpSpPr bwMode="auto">
            <a:xfrm>
              <a:off x="3972" y="193"/>
              <a:ext cx="134" cy="385"/>
              <a:chOff x="275" y="191"/>
              <a:chExt cx="161" cy="385"/>
            </a:xfrm>
          </p:grpSpPr>
          <p:sp>
            <p:nvSpPr>
              <p:cNvPr id="19561" name="Oval 105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62" name="Freeform 106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563" name="Group 107"/>
            <p:cNvGrpSpPr>
              <a:grpSpLocks/>
            </p:cNvGrpSpPr>
            <p:nvPr/>
          </p:nvGrpSpPr>
          <p:grpSpPr bwMode="auto">
            <a:xfrm>
              <a:off x="4398" y="193"/>
              <a:ext cx="134" cy="385"/>
              <a:chOff x="275" y="191"/>
              <a:chExt cx="161" cy="385"/>
            </a:xfrm>
          </p:grpSpPr>
          <p:sp>
            <p:nvSpPr>
              <p:cNvPr id="19564" name="Oval 108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65" name="Freeform 109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566" name="Group 110"/>
            <p:cNvGrpSpPr>
              <a:grpSpLocks/>
            </p:cNvGrpSpPr>
            <p:nvPr/>
          </p:nvGrpSpPr>
          <p:grpSpPr bwMode="auto">
            <a:xfrm>
              <a:off x="4879" y="193"/>
              <a:ext cx="134" cy="385"/>
              <a:chOff x="275" y="191"/>
              <a:chExt cx="161" cy="385"/>
            </a:xfrm>
          </p:grpSpPr>
          <p:sp>
            <p:nvSpPr>
              <p:cNvPr id="19567" name="Oval 111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68" name="Freeform 112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9569" name="Freeform 113"/>
            <p:cNvSpPr>
              <a:spLocks/>
            </p:cNvSpPr>
            <p:nvPr/>
          </p:nvSpPr>
          <p:spPr bwMode="auto">
            <a:xfrm>
              <a:off x="4727" y="1560"/>
              <a:ext cx="206" cy="2377"/>
            </a:xfrm>
            <a:custGeom>
              <a:avLst/>
              <a:gdLst>
                <a:gd name="T0" fmla="*/ 206 w 206"/>
                <a:gd name="T1" fmla="*/ 2377 h 2377"/>
                <a:gd name="T2" fmla="*/ 86 w 206"/>
                <a:gd name="T3" fmla="*/ 2100 h 2377"/>
                <a:gd name="T4" fmla="*/ 9 w 206"/>
                <a:gd name="T5" fmla="*/ 1200 h 2377"/>
                <a:gd name="T6" fmla="*/ 33 w 206"/>
                <a:gd name="T7" fmla="*/ 0 h 2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6" h="2377">
                  <a:moveTo>
                    <a:pt x="206" y="2377"/>
                  </a:moveTo>
                  <a:cubicBezTo>
                    <a:pt x="166" y="2331"/>
                    <a:pt x="119" y="2296"/>
                    <a:pt x="86" y="2100"/>
                  </a:cubicBezTo>
                  <a:cubicBezTo>
                    <a:pt x="53" y="1904"/>
                    <a:pt x="18" y="1550"/>
                    <a:pt x="9" y="1200"/>
                  </a:cubicBezTo>
                  <a:cubicBezTo>
                    <a:pt x="0" y="850"/>
                    <a:pt x="28" y="250"/>
                    <a:pt x="33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000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70" name="Freeform 114"/>
            <p:cNvSpPr>
              <a:spLocks/>
            </p:cNvSpPr>
            <p:nvPr/>
          </p:nvSpPr>
          <p:spPr bwMode="auto">
            <a:xfrm>
              <a:off x="3892" y="2161"/>
              <a:ext cx="320" cy="1872"/>
            </a:xfrm>
            <a:custGeom>
              <a:avLst/>
              <a:gdLst>
                <a:gd name="T0" fmla="*/ 384 w 384"/>
                <a:gd name="T1" fmla="*/ 1248 h 1248"/>
                <a:gd name="T2" fmla="*/ 240 w 384"/>
                <a:gd name="T3" fmla="*/ 1104 h 1248"/>
                <a:gd name="T4" fmla="*/ 96 w 384"/>
                <a:gd name="T5" fmla="*/ 672 h 1248"/>
                <a:gd name="T6" fmla="*/ 0 w 384"/>
                <a:gd name="T7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4" h="1248">
                  <a:moveTo>
                    <a:pt x="384" y="1248"/>
                  </a:moveTo>
                  <a:cubicBezTo>
                    <a:pt x="336" y="1224"/>
                    <a:pt x="288" y="1200"/>
                    <a:pt x="240" y="1104"/>
                  </a:cubicBezTo>
                  <a:cubicBezTo>
                    <a:pt x="192" y="1008"/>
                    <a:pt x="136" y="856"/>
                    <a:pt x="96" y="672"/>
                  </a:cubicBezTo>
                  <a:cubicBezTo>
                    <a:pt x="56" y="488"/>
                    <a:pt x="28" y="24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000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71" name="Freeform 115"/>
            <p:cNvSpPr>
              <a:spLocks/>
            </p:cNvSpPr>
            <p:nvPr/>
          </p:nvSpPr>
          <p:spPr bwMode="auto">
            <a:xfrm>
              <a:off x="3011" y="2785"/>
              <a:ext cx="321" cy="1296"/>
            </a:xfrm>
            <a:custGeom>
              <a:avLst/>
              <a:gdLst>
                <a:gd name="T0" fmla="*/ 384 w 384"/>
                <a:gd name="T1" fmla="*/ 1248 h 1248"/>
                <a:gd name="T2" fmla="*/ 240 w 384"/>
                <a:gd name="T3" fmla="*/ 1104 h 1248"/>
                <a:gd name="T4" fmla="*/ 96 w 384"/>
                <a:gd name="T5" fmla="*/ 672 h 1248"/>
                <a:gd name="T6" fmla="*/ 0 w 384"/>
                <a:gd name="T7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4" h="1248">
                  <a:moveTo>
                    <a:pt x="384" y="1248"/>
                  </a:moveTo>
                  <a:cubicBezTo>
                    <a:pt x="336" y="1224"/>
                    <a:pt x="288" y="1200"/>
                    <a:pt x="240" y="1104"/>
                  </a:cubicBezTo>
                  <a:cubicBezTo>
                    <a:pt x="192" y="1008"/>
                    <a:pt x="136" y="856"/>
                    <a:pt x="96" y="672"/>
                  </a:cubicBezTo>
                  <a:cubicBezTo>
                    <a:pt x="56" y="488"/>
                    <a:pt x="28" y="24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000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572" name="Group 116"/>
            <p:cNvGrpSpPr>
              <a:grpSpLocks/>
            </p:cNvGrpSpPr>
            <p:nvPr/>
          </p:nvGrpSpPr>
          <p:grpSpPr bwMode="auto">
            <a:xfrm>
              <a:off x="5328" y="192"/>
              <a:ext cx="134" cy="385"/>
              <a:chOff x="275" y="191"/>
              <a:chExt cx="161" cy="385"/>
            </a:xfrm>
          </p:grpSpPr>
          <p:sp>
            <p:nvSpPr>
              <p:cNvPr id="19573" name="Oval 117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74" name="Freeform 118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>
                  <a:gd name="T0" fmla="*/ 97 w 161"/>
                  <a:gd name="T1" fmla="*/ 295 h 367"/>
                  <a:gd name="T2" fmla="*/ 88 w 161"/>
                  <a:gd name="T3" fmla="*/ 363 h 367"/>
                  <a:gd name="T4" fmla="*/ 51 w 161"/>
                  <a:gd name="T5" fmla="*/ 319 h 367"/>
                  <a:gd name="T6" fmla="*/ 6 w 161"/>
                  <a:gd name="T7" fmla="*/ 216 h 367"/>
                  <a:gd name="T8" fmla="*/ 13 w 161"/>
                  <a:gd name="T9" fmla="*/ 95 h 367"/>
                  <a:gd name="T10" fmla="*/ 37 w 161"/>
                  <a:gd name="T11" fmla="*/ 25 h 367"/>
                  <a:gd name="T12" fmla="*/ 82 w 161"/>
                  <a:gd name="T13" fmla="*/ 0 h 367"/>
                  <a:gd name="T14" fmla="*/ 130 w 161"/>
                  <a:gd name="T15" fmla="*/ 25 h 367"/>
                  <a:gd name="T16" fmla="*/ 156 w 161"/>
                  <a:gd name="T17" fmla="*/ 81 h 367"/>
                  <a:gd name="T18" fmla="*/ 159 w 161"/>
                  <a:gd name="T19" fmla="*/ 198 h 367"/>
                  <a:gd name="T20" fmla="*/ 145 w 161"/>
                  <a:gd name="T21" fmla="*/ 198 h 367"/>
                  <a:gd name="T22" fmla="*/ 133 w 161"/>
                  <a:gd name="T23" fmla="*/ 195 h 367"/>
                  <a:gd name="T24" fmla="*/ 136 w 161"/>
                  <a:gd name="T25" fmla="*/ 134 h 367"/>
                  <a:gd name="T26" fmla="*/ 129 w 161"/>
                  <a:gd name="T27" fmla="*/ 85 h 367"/>
                  <a:gd name="T28" fmla="*/ 108 w 161"/>
                  <a:gd name="T29" fmla="*/ 53 h 367"/>
                  <a:gd name="T30" fmla="*/ 82 w 161"/>
                  <a:gd name="T31" fmla="*/ 43 h 367"/>
                  <a:gd name="T32" fmla="*/ 61 w 161"/>
                  <a:gd name="T33" fmla="*/ 53 h 367"/>
                  <a:gd name="T34" fmla="*/ 42 w 161"/>
                  <a:gd name="T35" fmla="*/ 111 h 367"/>
                  <a:gd name="T36" fmla="*/ 39 w 161"/>
                  <a:gd name="T37" fmla="*/ 193 h 367"/>
                  <a:gd name="T38" fmla="*/ 58 w 161"/>
                  <a:gd name="T39" fmla="*/ 264 h 367"/>
                  <a:gd name="T40" fmla="*/ 84 w 161"/>
                  <a:gd name="T41" fmla="*/ 292 h 367"/>
                  <a:gd name="T42" fmla="*/ 97 w 161"/>
                  <a:gd name="T43" fmla="*/ 29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9575" name="Freeform 119"/>
          <p:cNvSpPr>
            <a:spLocks/>
          </p:cNvSpPr>
          <p:nvPr/>
        </p:nvSpPr>
        <p:spPr bwMode="auto">
          <a:xfrm flipH="1">
            <a:off x="-152400" y="457200"/>
            <a:ext cx="5334000" cy="76200"/>
          </a:xfrm>
          <a:custGeom>
            <a:avLst/>
            <a:gdLst>
              <a:gd name="T0" fmla="*/ 70 w 3594"/>
              <a:gd name="T1" fmla="*/ 4 h 46"/>
              <a:gd name="T2" fmla="*/ 3575 w 3594"/>
              <a:gd name="T3" fmla="*/ 0 h 46"/>
              <a:gd name="T4" fmla="*/ 3594 w 3594"/>
              <a:gd name="T5" fmla="*/ 30 h 46"/>
              <a:gd name="T6" fmla="*/ 3580 w 3594"/>
              <a:gd name="T7" fmla="*/ 46 h 46"/>
              <a:gd name="T8" fmla="*/ 3552 w 3594"/>
              <a:gd name="T9" fmla="*/ 46 h 46"/>
              <a:gd name="T10" fmla="*/ 85 w 3594"/>
              <a:gd name="T11" fmla="*/ 35 h 46"/>
              <a:gd name="T12" fmla="*/ 69 w 3594"/>
              <a:gd name="T13" fmla="*/ 27 h 46"/>
              <a:gd name="T14" fmla="*/ 0 w 3594"/>
              <a:gd name="T15" fmla="*/ 16 h 46"/>
              <a:gd name="T16" fmla="*/ 84 w 3594"/>
              <a:gd name="T17" fmla="*/ 4 h 46"/>
              <a:gd name="T18" fmla="*/ 669 w 3594"/>
              <a:gd name="T19" fmla="*/ 7 h 46"/>
              <a:gd name="T20" fmla="*/ 747 w 3594"/>
              <a:gd name="T21" fmla="*/ 8 h 46"/>
              <a:gd name="T22" fmla="*/ 70 w 3594"/>
              <a:gd name="T23" fmla="*/ 4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594" h="46">
                <a:moveTo>
                  <a:pt x="70" y="4"/>
                </a:moveTo>
                <a:lnTo>
                  <a:pt x="3575" y="0"/>
                </a:lnTo>
                <a:lnTo>
                  <a:pt x="3594" y="30"/>
                </a:lnTo>
                <a:lnTo>
                  <a:pt x="3580" y="46"/>
                </a:lnTo>
                <a:lnTo>
                  <a:pt x="3552" y="46"/>
                </a:lnTo>
                <a:lnTo>
                  <a:pt x="85" y="35"/>
                </a:lnTo>
                <a:lnTo>
                  <a:pt x="69" y="27"/>
                </a:lnTo>
                <a:lnTo>
                  <a:pt x="0" y="16"/>
                </a:lnTo>
                <a:lnTo>
                  <a:pt x="84" y="4"/>
                </a:lnTo>
                <a:lnTo>
                  <a:pt x="669" y="7"/>
                </a:lnTo>
                <a:lnTo>
                  <a:pt x="747" y="8"/>
                </a:lnTo>
                <a:lnTo>
                  <a:pt x="70" y="4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44000"/>
                </a:schemeClr>
              </a:gs>
              <a:gs pos="50000">
                <a:srgbClr val="0066FF">
                  <a:alpha val="38000"/>
                </a:srgbClr>
              </a:gs>
              <a:gs pos="100000">
                <a:schemeClr val="bg1">
                  <a:alpha val="44000"/>
                </a:schemeClr>
              </a:gs>
            </a:gsLst>
            <a:lin ang="5400000" scaled="1"/>
          </a:gradFill>
          <a:ln w="9525" cap="flat" cmpd="sng">
            <a:solidFill>
              <a:srgbClr val="0099FF">
                <a:alpha val="61000"/>
              </a:srgbClr>
            </a:solidFill>
            <a:prstDash val="solid"/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96900" y="2748728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+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4750" y="4746626"/>
            <a:ext cx="1466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0,09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977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11111E-6 L -0.68333 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5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75" grpId="0" animBg="1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066800" y="381000"/>
            <a:ext cx="762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600" dirty="0">
                <a:solidFill>
                  <a:srgbClr val="6600FF"/>
                </a:solidFill>
                <a:latin typeface="+mn-lt"/>
              </a:rPr>
              <a:t>Площадь </a:t>
            </a:r>
            <a:r>
              <a:rPr lang="ru-RU" sz="3600" dirty="0" smtClean="0">
                <a:solidFill>
                  <a:srgbClr val="6600FF"/>
                </a:solidFill>
                <a:latin typeface="+mn-lt"/>
              </a:rPr>
              <a:t>сферы и шара</a:t>
            </a:r>
            <a:endParaRPr lang="ru-RU" sz="3600" dirty="0">
              <a:solidFill>
                <a:srgbClr val="6600FF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43200" y="1489100"/>
            <a:ext cx="4573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</a:pPr>
            <a:r>
              <a:rPr lang="ru-RU" sz="2000" dirty="0">
                <a:solidFill>
                  <a:srgbClr val="9D43B5"/>
                </a:solidFill>
                <a:latin typeface="Times New Roman" pitchFamily="18" charset="0"/>
              </a:rPr>
              <a:t>Сферу нельзя развернуть на плоскость.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293546" y="2120070"/>
            <a:ext cx="502308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</a:pPr>
            <a:r>
              <a:rPr lang="ru-RU" sz="2800" u="sng" kern="0" dirty="0">
                <a:solidFill>
                  <a:srgbClr val="FF6600"/>
                </a:solidFill>
                <a:latin typeface="Times New Roman"/>
              </a:rPr>
              <a:t>Площадь сферы </a:t>
            </a:r>
            <a:r>
              <a:rPr lang="ru-RU" sz="2800" kern="0" dirty="0">
                <a:solidFill>
                  <a:srgbClr val="FF6600"/>
                </a:solidFill>
                <a:latin typeface="Times New Roman"/>
              </a:rPr>
              <a:t>радиуса </a:t>
            </a:r>
            <a:r>
              <a:rPr lang="en-US" sz="2800" kern="0" dirty="0">
                <a:solidFill>
                  <a:srgbClr val="FF6600"/>
                </a:solidFill>
                <a:latin typeface="Times New Roman"/>
              </a:rPr>
              <a:t>R</a:t>
            </a:r>
            <a:r>
              <a:rPr lang="ru-RU" sz="2800" kern="0" dirty="0">
                <a:solidFill>
                  <a:srgbClr val="FF6600"/>
                </a:solidFill>
                <a:latin typeface="Times New Roman"/>
              </a:rPr>
              <a:t>:</a:t>
            </a:r>
            <a:r>
              <a:rPr lang="ru-RU" sz="2400" kern="0" dirty="0">
                <a:solidFill>
                  <a:srgbClr val="000000"/>
                </a:solidFill>
                <a:latin typeface="Times New Roman"/>
              </a:rPr>
              <a:t>          </a:t>
            </a:r>
            <a:r>
              <a:rPr lang="en-US" sz="3200" kern="0" dirty="0">
                <a:solidFill>
                  <a:srgbClr val="E01848"/>
                </a:solidFill>
                <a:latin typeface="Times New Roman"/>
              </a:rPr>
              <a:t>S</a:t>
            </a:r>
            <a:r>
              <a:rPr lang="ru-RU" sz="3200" kern="0" baseline="-25000" dirty="0" err="1">
                <a:solidFill>
                  <a:srgbClr val="E01848"/>
                </a:solidFill>
                <a:latin typeface="Times New Roman"/>
              </a:rPr>
              <a:t>сф</a:t>
            </a:r>
            <a:r>
              <a:rPr lang="en-US" sz="3200" kern="0" dirty="0">
                <a:solidFill>
                  <a:srgbClr val="E01848"/>
                </a:solidFill>
                <a:latin typeface="Times New Roman"/>
              </a:rPr>
              <a:t>=4</a:t>
            </a:r>
            <a:r>
              <a:rPr lang="ru-RU" sz="3600" kern="0" dirty="0">
                <a:solidFill>
                  <a:srgbClr val="E01848"/>
                </a:solidFill>
                <a:latin typeface="Times New Roman"/>
                <a:cs typeface="Times New Roman" pitchFamily="18" charset="0"/>
              </a:rPr>
              <a:t>π</a:t>
            </a:r>
            <a:r>
              <a:rPr lang="en-US" sz="3200" kern="0" dirty="0">
                <a:solidFill>
                  <a:srgbClr val="E01848"/>
                </a:solidFill>
                <a:latin typeface="Times New Roman"/>
              </a:rPr>
              <a:t>R</a:t>
            </a:r>
            <a:r>
              <a:rPr lang="en-US" sz="3200" kern="0" baseline="30000" dirty="0">
                <a:solidFill>
                  <a:srgbClr val="E01848"/>
                </a:solidFill>
                <a:latin typeface="Times New Roman"/>
              </a:rPr>
              <a:t>2</a:t>
            </a:r>
            <a:endParaRPr lang="ru-RU" sz="3200" kern="0" baseline="30000" dirty="0">
              <a:solidFill>
                <a:srgbClr val="E01848"/>
              </a:solidFill>
              <a:latin typeface="Times New Roman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05200" y="3426656"/>
            <a:ext cx="2404441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solidFill>
                  <a:srgbClr val="E01848"/>
                </a:solidFill>
                <a:latin typeface="Times New Roman" pitchFamily="18" charset="0"/>
              </a:rPr>
              <a:t>S</a:t>
            </a:r>
            <a:r>
              <a:rPr lang="ru-RU" sz="3200" baseline="-25000" dirty="0">
                <a:solidFill>
                  <a:srgbClr val="E01848"/>
                </a:solidFill>
                <a:latin typeface="Times New Roman" pitchFamily="18" charset="0"/>
              </a:rPr>
              <a:t>шара</a:t>
            </a:r>
            <a:r>
              <a:rPr lang="en-US" sz="3200" dirty="0">
                <a:solidFill>
                  <a:srgbClr val="E01848"/>
                </a:solidFill>
                <a:latin typeface="Times New Roman" pitchFamily="18" charset="0"/>
              </a:rPr>
              <a:t>=4 S</a:t>
            </a:r>
            <a:r>
              <a:rPr lang="ru-RU" sz="3200" baseline="-25000" dirty="0">
                <a:solidFill>
                  <a:srgbClr val="E01848"/>
                </a:solidFill>
                <a:latin typeface="Times New Roman" pitchFamily="18" charset="0"/>
              </a:rPr>
              <a:t>круга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519088" y="4392691"/>
            <a:ext cx="4572000" cy="10064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</a:pPr>
            <a:r>
              <a:rPr lang="ru-RU" sz="2000" dirty="0">
                <a:solidFill>
                  <a:srgbClr val="FF6600"/>
                </a:solidFill>
                <a:latin typeface="Times New Roman" pitchFamily="18" charset="0"/>
              </a:rPr>
              <a:t>т.е.: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200" u="sng" dirty="0" smtClean="0">
                <a:solidFill>
                  <a:srgbClr val="A50021"/>
                </a:solidFill>
                <a:latin typeface="Times New Roman" pitchFamily="18" charset="0"/>
              </a:rPr>
              <a:t>площадь </a:t>
            </a:r>
            <a:r>
              <a:rPr lang="ru-RU" sz="2200" u="sng" dirty="0">
                <a:solidFill>
                  <a:srgbClr val="A50021"/>
                </a:solidFill>
                <a:latin typeface="Times New Roman" pitchFamily="18" charset="0"/>
              </a:rPr>
              <a:t>поверхности шара </a:t>
            </a:r>
            <a:r>
              <a:rPr lang="ru-RU" sz="2200" dirty="0">
                <a:solidFill>
                  <a:srgbClr val="A50021"/>
                </a:solidFill>
                <a:latin typeface="Times New Roman" pitchFamily="18" charset="0"/>
              </a:rPr>
              <a:t>равна учетверенной площади большего круга</a:t>
            </a:r>
            <a:endParaRPr lang="ru-RU" sz="3200" baseline="30000" dirty="0">
              <a:solidFill>
                <a:srgbClr val="E01848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05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2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11560" y="381000"/>
            <a:ext cx="8075240" cy="160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dirty="0">
                <a:solidFill>
                  <a:srgbClr val="6600FF"/>
                </a:solidFill>
                <a:latin typeface="Times New Roman" pitchFamily="18" charset="0"/>
              </a:rPr>
              <a:t>Задача </a:t>
            </a:r>
            <a:r>
              <a:rPr lang="ru-RU" sz="3200" dirty="0" smtClean="0">
                <a:solidFill>
                  <a:srgbClr val="6600FF"/>
                </a:solidFill>
                <a:latin typeface="Times New Roman" pitchFamily="18" charset="0"/>
              </a:rPr>
              <a:t>2</a:t>
            </a:r>
            <a:br>
              <a:rPr lang="ru-RU" sz="3200" dirty="0" smtClean="0">
                <a:solidFill>
                  <a:srgbClr val="6600FF"/>
                </a:solidFill>
                <a:latin typeface="Times New Roman" pitchFamily="18" charset="0"/>
              </a:rPr>
            </a:br>
            <a:r>
              <a:rPr lang="ru-RU" sz="3200" dirty="0" smtClean="0">
                <a:solidFill>
                  <a:srgbClr val="6600FF"/>
                </a:solidFill>
                <a:latin typeface="Times New Roman" pitchFamily="18" charset="0"/>
              </a:rPr>
              <a:t>Найти </a:t>
            </a:r>
            <a:r>
              <a:rPr lang="ru-RU" sz="3200" dirty="0">
                <a:solidFill>
                  <a:srgbClr val="6600FF"/>
                </a:solidFill>
                <a:latin typeface="Times New Roman" pitchFamily="18" charset="0"/>
              </a:rPr>
              <a:t>площадь поверхности сферы, </a:t>
            </a:r>
            <a:br>
              <a:rPr lang="ru-RU" sz="3200" dirty="0">
                <a:solidFill>
                  <a:srgbClr val="6600FF"/>
                </a:solidFill>
                <a:latin typeface="Times New Roman" pitchFamily="18" charset="0"/>
              </a:rPr>
            </a:br>
            <a:r>
              <a:rPr lang="ru-RU" sz="3200" dirty="0">
                <a:solidFill>
                  <a:srgbClr val="6600FF"/>
                </a:solidFill>
                <a:latin typeface="Times New Roman" pitchFamily="18" charset="0"/>
              </a:rPr>
              <a:t>радиус которой </a:t>
            </a:r>
            <a:r>
              <a:rPr lang="ru-RU" sz="3200" dirty="0" smtClean="0">
                <a:solidFill>
                  <a:srgbClr val="6600FF"/>
                </a:solidFill>
                <a:latin typeface="Times New Roman" pitchFamily="18" charset="0"/>
              </a:rPr>
              <a:t>равен </a:t>
            </a:r>
            <a:r>
              <a:rPr lang="ru-RU" sz="3200" dirty="0">
                <a:solidFill>
                  <a:srgbClr val="6600FF"/>
                </a:solidFill>
                <a:latin typeface="Times New Roman" pitchFamily="18" charset="0"/>
              </a:rPr>
              <a:t>6 см</a:t>
            </a:r>
            <a:r>
              <a:rPr lang="ru-RU" sz="4400" dirty="0">
                <a:solidFill>
                  <a:srgbClr val="66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2204864"/>
            <a:ext cx="19442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b="1" u="sng" kern="0" dirty="0">
                <a:solidFill>
                  <a:srgbClr val="9933FF"/>
                </a:solidFill>
                <a:latin typeface="Times New Roman"/>
              </a:rPr>
              <a:t>Дано: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800" kern="0" dirty="0">
                <a:solidFill>
                  <a:srgbClr val="9933FF"/>
                </a:solidFill>
                <a:latin typeface="Times New Roman"/>
              </a:rPr>
              <a:t>  сфера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800" kern="0" dirty="0">
                <a:solidFill>
                  <a:srgbClr val="9933FF"/>
                </a:solidFill>
                <a:latin typeface="Times New Roman"/>
              </a:rPr>
              <a:t>  </a:t>
            </a:r>
            <a:r>
              <a:rPr lang="en-US" sz="2800" kern="0" dirty="0">
                <a:solidFill>
                  <a:srgbClr val="9933FF"/>
                </a:solidFill>
                <a:latin typeface="Times New Roman"/>
              </a:rPr>
              <a:t>R</a:t>
            </a:r>
            <a:r>
              <a:rPr lang="ru-RU" sz="2800" kern="0" dirty="0">
                <a:solidFill>
                  <a:srgbClr val="9933FF"/>
                </a:solidFill>
                <a:latin typeface="Times New Roman"/>
              </a:rPr>
              <a:t> </a:t>
            </a:r>
            <a:r>
              <a:rPr lang="en-US" sz="2800" kern="0" dirty="0">
                <a:solidFill>
                  <a:srgbClr val="9933FF"/>
                </a:solidFill>
                <a:latin typeface="Times New Roman"/>
              </a:rPr>
              <a:t>=</a:t>
            </a:r>
            <a:r>
              <a:rPr lang="ru-RU" sz="2800" kern="0" dirty="0">
                <a:solidFill>
                  <a:srgbClr val="9933FF"/>
                </a:solidFill>
                <a:latin typeface="Times New Roman"/>
              </a:rPr>
              <a:t> 6 см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800" b="1" u="sng" kern="0" dirty="0">
                <a:solidFill>
                  <a:srgbClr val="339966"/>
                </a:solidFill>
                <a:latin typeface="Times New Roman"/>
              </a:rPr>
              <a:t>Найти: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800" kern="0" dirty="0">
                <a:solidFill>
                  <a:srgbClr val="339966"/>
                </a:solidFill>
                <a:latin typeface="Times New Roman"/>
              </a:rPr>
              <a:t>  </a:t>
            </a:r>
            <a:r>
              <a:rPr lang="en-US" sz="2800" kern="0" dirty="0">
                <a:solidFill>
                  <a:srgbClr val="339966"/>
                </a:solidFill>
                <a:latin typeface="Times New Roman"/>
              </a:rPr>
              <a:t>S</a:t>
            </a:r>
            <a:r>
              <a:rPr lang="ru-RU" sz="2800" kern="0" baseline="-25000" dirty="0" err="1">
                <a:solidFill>
                  <a:srgbClr val="339966"/>
                </a:solidFill>
                <a:latin typeface="Times New Roman"/>
              </a:rPr>
              <a:t>сф</a:t>
            </a:r>
            <a:r>
              <a:rPr lang="ru-RU" sz="2800" kern="0" dirty="0">
                <a:solidFill>
                  <a:srgbClr val="339966"/>
                </a:solidFill>
                <a:latin typeface="Times New Roman"/>
              </a:rPr>
              <a:t> = </a:t>
            </a:r>
            <a:r>
              <a:rPr lang="ru-RU" sz="2800" kern="0" dirty="0" smtClean="0">
                <a:solidFill>
                  <a:srgbClr val="339966"/>
                </a:solidFill>
                <a:latin typeface="Times New Roman"/>
              </a:rPr>
              <a:t>!</a:t>
            </a:r>
            <a:endParaRPr lang="ru-RU" sz="2800" kern="0" dirty="0">
              <a:solidFill>
                <a:srgbClr val="339966"/>
              </a:solidFill>
              <a:latin typeface="Times New Roman"/>
            </a:endParaRPr>
          </a:p>
          <a:p>
            <a:pPr marL="342900" lvl="0" indent="-342900">
              <a:spcBef>
                <a:spcPct val="20000"/>
              </a:spcBef>
            </a:pPr>
            <a:endParaRPr lang="ru-RU" sz="2800" kern="0" dirty="0">
              <a:solidFill>
                <a:srgbClr val="339966"/>
              </a:solidFill>
              <a:latin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2229768"/>
            <a:ext cx="4572000" cy="2936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lvl="0" indent="-533400">
              <a:spcBef>
                <a:spcPct val="20000"/>
              </a:spcBef>
            </a:pPr>
            <a:r>
              <a:rPr lang="ru-RU" sz="2800" b="1" u="sng" kern="0" dirty="0">
                <a:solidFill>
                  <a:srgbClr val="9D43B5"/>
                </a:solidFill>
                <a:latin typeface="Times New Roman"/>
              </a:rPr>
              <a:t>Решение:</a:t>
            </a:r>
          </a:p>
          <a:p>
            <a:pPr marL="533400" lvl="0" indent="-533400">
              <a:spcBef>
                <a:spcPct val="20000"/>
              </a:spcBef>
              <a:buFontTx/>
              <a:buAutoNum type="arabicPeriod"/>
            </a:pPr>
            <a:r>
              <a:rPr lang="en-US" sz="2800" kern="0" dirty="0">
                <a:solidFill>
                  <a:srgbClr val="9D43B5"/>
                </a:solidFill>
                <a:latin typeface="Times New Roman"/>
              </a:rPr>
              <a:t>S</a:t>
            </a:r>
            <a:r>
              <a:rPr lang="ru-RU" sz="2800" kern="0" baseline="-25000" dirty="0" err="1">
                <a:solidFill>
                  <a:srgbClr val="9D43B5"/>
                </a:solidFill>
                <a:latin typeface="Times New Roman"/>
              </a:rPr>
              <a:t>сф</a:t>
            </a:r>
            <a:r>
              <a:rPr lang="ru-RU" sz="2800" kern="0" dirty="0">
                <a:solidFill>
                  <a:srgbClr val="9D43B5"/>
                </a:solidFill>
                <a:latin typeface="Times New Roman"/>
              </a:rPr>
              <a:t> = 4</a:t>
            </a:r>
            <a:r>
              <a:rPr lang="ru-RU" sz="2800" kern="0" dirty="0">
                <a:solidFill>
                  <a:srgbClr val="9D43B5"/>
                </a:solidFill>
                <a:latin typeface="Times New Roman"/>
                <a:cs typeface="Times New Roman" pitchFamily="18" charset="0"/>
              </a:rPr>
              <a:t>π</a:t>
            </a:r>
            <a:r>
              <a:rPr lang="en-US" sz="2800" kern="0" dirty="0">
                <a:solidFill>
                  <a:srgbClr val="9D43B5"/>
                </a:solidFill>
                <a:latin typeface="Times New Roman"/>
                <a:cs typeface="Times New Roman" pitchFamily="18" charset="0"/>
              </a:rPr>
              <a:t>R</a:t>
            </a:r>
            <a:r>
              <a:rPr lang="en-US" sz="2800" kern="0" baseline="30000" dirty="0">
                <a:solidFill>
                  <a:srgbClr val="9D43B5"/>
                </a:solidFill>
                <a:latin typeface="Times New Roman"/>
                <a:cs typeface="Times New Roman" pitchFamily="18" charset="0"/>
              </a:rPr>
              <a:t>2</a:t>
            </a:r>
          </a:p>
          <a:p>
            <a:pPr marL="533400" lvl="0" indent="-533400">
              <a:spcBef>
                <a:spcPct val="20000"/>
              </a:spcBef>
              <a:buFontTx/>
              <a:buAutoNum type="arabicPeriod"/>
            </a:pPr>
            <a:r>
              <a:rPr lang="en-US" sz="2800" kern="0" dirty="0">
                <a:solidFill>
                  <a:srgbClr val="9D43B5"/>
                </a:solidFill>
                <a:latin typeface="Times New Roman"/>
              </a:rPr>
              <a:t>S</a:t>
            </a:r>
            <a:r>
              <a:rPr lang="ru-RU" sz="2800" kern="0" baseline="-25000" dirty="0" err="1">
                <a:solidFill>
                  <a:srgbClr val="9D43B5"/>
                </a:solidFill>
                <a:latin typeface="Times New Roman"/>
              </a:rPr>
              <a:t>сф</a:t>
            </a:r>
            <a:r>
              <a:rPr lang="ru-RU" sz="2800" kern="0" dirty="0">
                <a:solidFill>
                  <a:srgbClr val="9D43B5"/>
                </a:solidFill>
                <a:latin typeface="Times New Roman"/>
              </a:rPr>
              <a:t> = 4</a:t>
            </a:r>
            <a:r>
              <a:rPr lang="ru-RU" sz="2800" kern="0" dirty="0">
                <a:solidFill>
                  <a:srgbClr val="9D43B5"/>
                </a:solidFill>
                <a:latin typeface="Times New Roman"/>
                <a:cs typeface="Times New Roman" pitchFamily="18" charset="0"/>
              </a:rPr>
              <a:t>π</a:t>
            </a:r>
            <a:r>
              <a:rPr lang="en-US" sz="2800" kern="0" dirty="0">
                <a:solidFill>
                  <a:srgbClr val="9D43B5"/>
                </a:solidFill>
                <a:latin typeface="Times New Roman"/>
                <a:cs typeface="Times New Roman" pitchFamily="18" charset="0"/>
              </a:rPr>
              <a:t> 6</a:t>
            </a:r>
            <a:r>
              <a:rPr lang="en-US" sz="2800" kern="0" baseline="30000" dirty="0">
                <a:solidFill>
                  <a:srgbClr val="9D43B5"/>
                </a:solidFill>
                <a:latin typeface="Times New Roman"/>
                <a:cs typeface="Times New Roman" pitchFamily="18" charset="0"/>
              </a:rPr>
              <a:t>2 </a:t>
            </a:r>
            <a:r>
              <a:rPr lang="en-US" sz="2800" kern="0" dirty="0">
                <a:solidFill>
                  <a:srgbClr val="9D43B5"/>
                </a:solidFill>
                <a:latin typeface="Times New Roman"/>
                <a:cs typeface="Times New Roman" pitchFamily="18" charset="0"/>
              </a:rPr>
              <a:t>= 144</a:t>
            </a:r>
            <a:r>
              <a:rPr lang="ru-RU" sz="2800" kern="0" dirty="0">
                <a:solidFill>
                  <a:srgbClr val="9D43B5"/>
                </a:solidFill>
                <a:latin typeface="Times New Roman"/>
                <a:cs typeface="Times New Roman" pitchFamily="18" charset="0"/>
              </a:rPr>
              <a:t>π</a:t>
            </a:r>
            <a:r>
              <a:rPr lang="en-US" sz="2800" kern="0" dirty="0">
                <a:solidFill>
                  <a:srgbClr val="9D43B5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ru-RU" sz="2800" kern="0" dirty="0" smtClean="0">
                <a:solidFill>
                  <a:srgbClr val="9D43B5"/>
                </a:solidFill>
                <a:latin typeface="Times New Roman"/>
                <a:cs typeface="Times New Roman" pitchFamily="18" charset="0"/>
              </a:rPr>
              <a:t>(</a:t>
            </a:r>
            <a:r>
              <a:rPr lang="en-US" sz="2800" kern="0" dirty="0" smtClean="0">
                <a:solidFill>
                  <a:srgbClr val="9D43B5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ru-RU" sz="2800" kern="0" dirty="0" smtClean="0">
                <a:solidFill>
                  <a:srgbClr val="9D43B5"/>
                </a:solidFill>
                <a:latin typeface="Times New Roman"/>
              </a:rPr>
              <a:t>см</a:t>
            </a:r>
            <a:r>
              <a:rPr lang="ru-RU" sz="2800" kern="0" baseline="30000" dirty="0" smtClean="0">
                <a:solidFill>
                  <a:srgbClr val="9D43B5"/>
                </a:solidFill>
                <a:latin typeface="Times New Roman"/>
              </a:rPr>
              <a:t>2</a:t>
            </a:r>
            <a:r>
              <a:rPr lang="ru-RU" sz="2800" kern="0" dirty="0" smtClean="0">
                <a:solidFill>
                  <a:srgbClr val="9D43B5"/>
                </a:solidFill>
                <a:latin typeface="Times New Roman"/>
              </a:rPr>
              <a:t>)</a:t>
            </a:r>
            <a:endParaRPr lang="ru-RU" sz="2800" kern="0" dirty="0">
              <a:solidFill>
                <a:srgbClr val="9D43B5"/>
              </a:solidFill>
              <a:latin typeface="Times New Roman"/>
            </a:endParaRPr>
          </a:p>
          <a:p>
            <a:pPr marL="533400" lvl="0" indent="-533400">
              <a:spcBef>
                <a:spcPct val="20000"/>
              </a:spcBef>
            </a:pPr>
            <a:endParaRPr lang="ru-RU" sz="2800" kern="0" baseline="30000" dirty="0">
              <a:solidFill>
                <a:srgbClr val="9D43B5"/>
              </a:solidFill>
              <a:latin typeface="Times New Roman"/>
            </a:endParaRPr>
          </a:p>
          <a:p>
            <a:pPr marL="533400" lvl="0" indent="-533400">
              <a:spcBef>
                <a:spcPct val="20000"/>
              </a:spcBef>
            </a:pPr>
            <a:r>
              <a:rPr lang="ru-RU" sz="2800" kern="0" dirty="0">
                <a:solidFill>
                  <a:srgbClr val="000000"/>
                </a:solidFill>
                <a:latin typeface="Times New Roman"/>
              </a:rPr>
              <a:t>   </a:t>
            </a:r>
            <a:r>
              <a:rPr lang="ru-RU" sz="2800" b="1" kern="0" dirty="0">
                <a:solidFill>
                  <a:srgbClr val="FF9900"/>
                </a:solidFill>
                <a:latin typeface="Times New Roman"/>
              </a:rPr>
              <a:t>Ответ</a:t>
            </a:r>
            <a:r>
              <a:rPr lang="ru-RU" sz="2800" b="1" kern="0">
                <a:solidFill>
                  <a:srgbClr val="FF9900"/>
                </a:solidFill>
                <a:latin typeface="Times New Roman"/>
              </a:rPr>
              <a:t>:</a:t>
            </a:r>
            <a:r>
              <a:rPr lang="ru-RU" sz="2800" kern="0">
                <a:solidFill>
                  <a:srgbClr val="FF9900"/>
                </a:solidFill>
                <a:latin typeface="Times New Roman"/>
              </a:rPr>
              <a:t> </a:t>
            </a:r>
            <a:r>
              <a:rPr lang="en-US" sz="2800" kern="0" smtClean="0">
                <a:solidFill>
                  <a:srgbClr val="FF9900"/>
                </a:solidFill>
                <a:latin typeface="Times New Roman"/>
                <a:cs typeface="Times New Roman" pitchFamily="18" charset="0"/>
              </a:rPr>
              <a:t>144</a:t>
            </a:r>
            <a:r>
              <a:rPr lang="ru-RU" sz="2800" kern="0" dirty="0">
                <a:solidFill>
                  <a:srgbClr val="FF9900"/>
                </a:solidFill>
                <a:latin typeface="Times New Roman"/>
                <a:cs typeface="Times New Roman" pitchFamily="18" charset="0"/>
              </a:rPr>
              <a:t>π</a:t>
            </a:r>
            <a:r>
              <a:rPr lang="en-US" sz="2800" kern="0" dirty="0">
                <a:solidFill>
                  <a:srgbClr val="FF9900"/>
                </a:solidFill>
                <a:latin typeface="Times New Roman"/>
                <a:cs typeface="Times New Roman" pitchFamily="18" charset="0"/>
              </a:rPr>
              <a:t>  </a:t>
            </a:r>
            <a:r>
              <a:rPr lang="ru-RU" sz="2800" kern="0" dirty="0">
                <a:solidFill>
                  <a:srgbClr val="FF9900"/>
                </a:solidFill>
                <a:latin typeface="Times New Roman"/>
              </a:rPr>
              <a:t>см</a:t>
            </a:r>
            <a:r>
              <a:rPr lang="ru-RU" sz="2800" kern="0" baseline="30000" dirty="0">
                <a:solidFill>
                  <a:srgbClr val="FF9900"/>
                </a:solidFill>
                <a:latin typeface="Times New Roman"/>
              </a:rPr>
              <a:t>2</a:t>
            </a:r>
          </a:p>
          <a:p>
            <a:pPr marL="533400" lvl="0" indent="-533400">
              <a:spcBef>
                <a:spcPct val="20000"/>
              </a:spcBef>
            </a:pPr>
            <a:endParaRPr lang="en-US" sz="2800" kern="0" dirty="0">
              <a:solidFill>
                <a:srgbClr val="FF99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663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2" grpId="0"/>
      <p:bldP spid="3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</TotalTime>
  <Words>711</Words>
  <Application>Microsoft Office PowerPoint</Application>
  <PresentationFormat>Экран (4:3)</PresentationFormat>
  <Paragraphs>163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Оформление по умолчанию</vt:lpstr>
      <vt:lpstr>Формула</vt:lpstr>
      <vt:lpstr>Сфера . 11 класс.</vt:lpstr>
      <vt:lpstr>   ДЗ учить формулы ц+ к+ с+ ш № 582,584 циркуль доклады-2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Эля</dc:creator>
  <cp:lastModifiedBy>Антропова Э.В.</cp:lastModifiedBy>
  <cp:revision>87</cp:revision>
  <cp:lastPrinted>1601-01-01T00:00:00Z</cp:lastPrinted>
  <dcterms:created xsi:type="dcterms:W3CDTF">1601-01-01T00:00:00Z</dcterms:created>
  <dcterms:modified xsi:type="dcterms:W3CDTF">2013-12-13T17:20:28Z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