
<file path=[Content_Types].xml><?xml version="1.0" encoding="utf-8"?>
<Types xmlns="http://schemas.openxmlformats.org/package/2006/content-types">
  <Default Extension="tmp" ContentType="image/pn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35"/>
  </p:notesMasterIdLst>
  <p:sldIdLst>
    <p:sldId id="256" r:id="rId4"/>
    <p:sldId id="279" r:id="rId5"/>
    <p:sldId id="262" r:id="rId6"/>
    <p:sldId id="257" r:id="rId7"/>
    <p:sldId id="274" r:id="rId8"/>
    <p:sldId id="263" r:id="rId9"/>
    <p:sldId id="264" r:id="rId10"/>
    <p:sldId id="265" r:id="rId11"/>
    <p:sldId id="260" r:id="rId12"/>
    <p:sldId id="266" r:id="rId13"/>
    <p:sldId id="267" r:id="rId14"/>
    <p:sldId id="268" r:id="rId15"/>
    <p:sldId id="269" r:id="rId16"/>
    <p:sldId id="261" r:id="rId17"/>
    <p:sldId id="288" r:id="rId18"/>
    <p:sldId id="271" r:id="rId19"/>
    <p:sldId id="272" r:id="rId20"/>
    <p:sldId id="273" r:id="rId21"/>
    <p:sldId id="276" r:id="rId22"/>
    <p:sldId id="258" r:id="rId23"/>
    <p:sldId id="259" r:id="rId24"/>
    <p:sldId id="277" r:id="rId25"/>
    <p:sldId id="278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7231B-A0B7-4E0E-9691-E0375742DB19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A00F3-C0DA-4F96-A252-F9B45292C8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549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E983B-C87D-44F3-A1BB-68157E187396}" type="datetime1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13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06DE-EF79-4CDD-9ADF-234C213F1803}" type="datetime1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11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18756-70AF-4A9F-B2A4-D7E4D18233EB}" type="datetime1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078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10D9-3CCC-40B2-A1AA-A04D92E2ED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506CF-8AC9-4FCA-B2E7-3D621939D6D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502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EEFF1-BFF5-44F9-925A-9D61BDBAFED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892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C789-25CA-4484-8756-FF74EA31349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30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7D373-4DA0-4244-9D3F-6AAA133B785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29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41AB-27E4-4B68-8493-74BA69D58E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67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7D3D1-073A-40DA-AAB4-CB38E18EA4E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91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1C739-7F56-4187-AA89-737CE566730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150FC-D6C5-43AD-9E67-B2AF2C04025F}" type="datetime1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469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2F841-6E98-423B-82ED-A437873FC7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7539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BCB5-6C55-4E26-A19D-603FEF8C1C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5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C397B-97B4-4CC8-85E7-AF176245B7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68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EAA69-E8FD-456B-B400-F59B9B7886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198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13122-F73E-402D-91EE-59DA6C23EF4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5419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7C5C-F0D4-455A-A735-7CC7BD3A4F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75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BA5C3-0F86-4A6B-8064-7B59926B6CE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2306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FA48B-34B2-4E06-B60D-D8E4A28878F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3465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5982-D750-4DC6-8A95-F38382AF8A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1626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9BD03-1E44-4946-8525-E62DDBA4F3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5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8F8E-26B9-4CE3-BA27-CE8F269C65A8}" type="datetime1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9021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EDEE-5F92-486B-9FDA-FD82E1B5DA5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82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CB2D-CEB0-44E0-8282-0D4FBF1EBCC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214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598E3-C373-4DA4-9DC7-571B651FC68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13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AAFF3-DC0F-4EF6-9676-ADBD31A17EB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92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32101-5608-4B0B-B278-210DD4281A57}" type="datetime1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60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3419-5009-4258-9DB7-B23F684C71CA}" type="datetime1">
              <a:rPr lang="ru-RU" smtClean="0"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38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BACBF-E523-4262-8B1A-1D1AB4677A82}" type="datetime1">
              <a:rPr lang="ru-RU" smtClean="0"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14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71889-E397-4310-A1F4-37774170744E}" type="datetime1">
              <a:rPr lang="ru-RU" smtClean="0"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55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53E3-8815-4FF0-857E-F5E23021F7FB}" type="datetime1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68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46222-9EAE-481E-892E-39B2418AD4D3}" type="datetime1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19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471D3-7ECF-4AA9-A6E7-69B3C0C10C5A}" type="datetime1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F50DE-7FB0-4E00-9AE6-D6559CD7BD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50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44804-CA19-4E91-AA23-D456580BF8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09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B789D-62FB-48E7-BE68-484FD3B505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14.05.2014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3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tmp"/><Relationship Id="rId4" Type="http://schemas.openxmlformats.org/officeDocument/2006/relationships/image" Target="../media/image5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tmp"/><Relationship Id="rId4" Type="http://schemas.openxmlformats.org/officeDocument/2006/relationships/image" Target="../media/image5.tm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tmp"/><Relationship Id="rId4" Type="http://schemas.openxmlformats.org/officeDocument/2006/relationships/image" Target="../media/image5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tmp"/><Relationship Id="rId4" Type="http://schemas.openxmlformats.org/officeDocument/2006/relationships/image" Target="../media/image5.tm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rgbClr val="FFFF00"/>
            </a:gs>
            <a:gs pos="85000">
              <a:schemeClr val="bg1"/>
            </a:gs>
            <a:gs pos="14000">
              <a:schemeClr val="bg1"/>
            </a:gs>
            <a:gs pos="100000">
              <a:srgbClr val="FFC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2656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«Что ответит Интернет?»</a:t>
            </a:r>
            <a:endParaRPr lang="ru-RU" sz="8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284984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Множества и логические операции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СчастьеЛюбовьСилы\AppData\Local\Microsoft\Windows\Temporary Internet Files\Content.IE5\Q48JBOPO\MC9004156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91418"/>
            <a:ext cx="2232248" cy="286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385944" y="4365104"/>
            <a:ext cx="57017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ГБОУ СОШ № 167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Разработка учителя информатики и ИКТ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Костеновой</a:t>
            </a:r>
            <a:r>
              <a:rPr 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Маргариты </a:t>
            </a: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Николаевны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86556" y="6257834"/>
            <a:ext cx="7772400" cy="531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800" dirty="0" smtClean="0">
                <a:solidFill>
                  <a:srgbClr val="0000FF"/>
                </a:solidFill>
                <a:latin typeface="Calibri"/>
                <a:cs typeface="Arial" charset="0"/>
              </a:rPr>
              <a:t>Москва, 2014 г.</a:t>
            </a:r>
            <a:endParaRPr lang="ru-RU" sz="4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63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0070C0">
                <a:alpha val="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7" name="TextBox 6"/>
          <p:cNvSpPr txBox="1"/>
          <p:nvPr/>
        </p:nvSpPr>
        <p:spPr>
          <a:xfrm>
            <a:off x="297907" y="5470018"/>
            <a:ext cx="4841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цветы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Тайвань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31314" y="488168"/>
            <a:ext cx="2756335" cy="3243148"/>
          </a:xfrm>
          <a:prstGeom prst="ellipse">
            <a:avLst/>
          </a:prstGeom>
          <a:solidFill>
            <a:srgbClr val="FFFF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9" name="Овал 8"/>
          <p:cNvSpPr/>
          <p:nvPr/>
        </p:nvSpPr>
        <p:spPr>
          <a:xfrm>
            <a:off x="5109482" y="1323256"/>
            <a:ext cx="2756335" cy="3243148"/>
          </a:xfrm>
          <a:prstGeom prst="ellipse">
            <a:avLst/>
          </a:prstGeom>
          <a:solidFill>
            <a:srgbClr val="FFFF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pic>
        <p:nvPicPr>
          <p:cNvPr id="10" name="Рисунок 9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36" y="1052736"/>
            <a:ext cx="1174292" cy="459506"/>
          </a:xfrm>
          <a:prstGeom prst="rect">
            <a:avLst/>
          </a:prstGeom>
        </p:spPr>
      </p:pic>
      <p:pic>
        <p:nvPicPr>
          <p:cNvPr id="11" name="Рисунок 10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9473">
            <a:off x="6487649" y="2752194"/>
            <a:ext cx="1295910" cy="388773"/>
          </a:xfrm>
          <a:prstGeom prst="rect">
            <a:avLst/>
          </a:prstGeom>
        </p:spPr>
      </p:pic>
      <p:pic>
        <p:nvPicPr>
          <p:cNvPr id="12" name="Рисунок 11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218">
            <a:off x="4096429" y="3933056"/>
            <a:ext cx="1013053" cy="392816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10</a:t>
            </a:fld>
            <a:endParaRPr lang="ru-RU"/>
          </a:p>
        </p:txBody>
      </p:sp>
      <p:pic>
        <p:nvPicPr>
          <p:cNvPr id="14" name="Рисунок 13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28" y="764705"/>
            <a:ext cx="1896895" cy="178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8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>
                <a:alpha val="1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7" name="Овал 6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FFFF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8" name="Овал 7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rgbClr val="FFFF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5582205"/>
            <a:ext cx="45658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Тайвань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Хонсю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36" y="1052736"/>
            <a:ext cx="1174292" cy="459506"/>
          </a:xfrm>
          <a:prstGeom prst="rect">
            <a:avLst/>
          </a:prstGeom>
        </p:spPr>
      </p:pic>
      <p:pic>
        <p:nvPicPr>
          <p:cNvPr id="10" name="Рисунок 9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9473">
            <a:off x="6487649" y="2752194"/>
            <a:ext cx="1295910" cy="388773"/>
          </a:xfrm>
          <a:prstGeom prst="rect">
            <a:avLst/>
          </a:prstGeom>
        </p:spPr>
      </p:pic>
      <p:pic>
        <p:nvPicPr>
          <p:cNvPr id="11" name="Рисунок 10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218">
            <a:off x="4096429" y="3933056"/>
            <a:ext cx="1013053" cy="392816"/>
          </a:xfrm>
          <a:prstGeom prst="rect">
            <a:avLst/>
          </a:prstGeom>
        </p:spPr>
      </p:pic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11</a:t>
            </a:fld>
            <a:endParaRPr lang="ru-RU"/>
          </a:p>
        </p:txBody>
      </p:sp>
      <p:pic>
        <p:nvPicPr>
          <p:cNvPr id="14" name="Рисунок 13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76" y="908721"/>
            <a:ext cx="1743948" cy="164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30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00B050">
                <a:alpha val="1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7" name="Овал 6"/>
          <p:cNvSpPr/>
          <p:nvPr/>
        </p:nvSpPr>
        <p:spPr>
          <a:xfrm>
            <a:off x="3731314" y="488168"/>
            <a:ext cx="2756335" cy="3243148"/>
          </a:xfrm>
          <a:prstGeom prst="ellipse">
            <a:avLst/>
          </a:prstGeom>
          <a:solidFill>
            <a:srgbClr val="FFFF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8" name="Овал 7"/>
          <p:cNvSpPr/>
          <p:nvPr/>
        </p:nvSpPr>
        <p:spPr>
          <a:xfrm>
            <a:off x="3761031" y="2014736"/>
            <a:ext cx="2756335" cy="3243148"/>
          </a:xfrm>
          <a:prstGeom prst="ellipse">
            <a:avLst/>
          </a:prstGeom>
          <a:solidFill>
            <a:srgbClr val="FFFF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9" name="Прямоугольник 8"/>
          <p:cNvSpPr/>
          <p:nvPr/>
        </p:nvSpPr>
        <p:spPr>
          <a:xfrm>
            <a:off x="798241" y="5231988"/>
            <a:ext cx="492588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цветы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Хонсю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36" y="1052736"/>
            <a:ext cx="1174292" cy="459506"/>
          </a:xfrm>
          <a:prstGeom prst="rect">
            <a:avLst/>
          </a:prstGeom>
        </p:spPr>
      </p:pic>
      <p:pic>
        <p:nvPicPr>
          <p:cNvPr id="11" name="Рисунок 10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9473">
            <a:off x="6487649" y="2752194"/>
            <a:ext cx="1295910" cy="388773"/>
          </a:xfrm>
          <a:prstGeom prst="rect">
            <a:avLst/>
          </a:prstGeom>
        </p:spPr>
      </p:pic>
      <p:pic>
        <p:nvPicPr>
          <p:cNvPr id="12" name="Рисунок 11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218">
            <a:off x="4096429" y="3933056"/>
            <a:ext cx="1013053" cy="392816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12</a:t>
            </a:fld>
            <a:endParaRPr lang="ru-RU"/>
          </a:p>
        </p:txBody>
      </p:sp>
      <p:pic>
        <p:nvPicPr>
          <p:cNvPr id="14" name="Рисунок 13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44" y="488169"/>
            <a:ext cx="2190580" cy="206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00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00B050">
                <a:alpha val="13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7" name="Овал 6"/>
          <p:cNvSpPr/>
          <p:nvPr/>
        </p:nvSpPr>
        <p:spPr>
          <a:xfrm>
            <a:off x="3731314" y="488168"/>
            <a:ext cx="2756335" cy="3243148"/>
          </a:xfrm>
          <a:prstGeom prst="ellipse">
            <a:avLst/>
          </a:prstGeom>
          <a:solidFill>
            <a:srgbClr val="FFFF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8" name="Овал 7"/>
          <p:cNvSpPr/>
          <p:nvPr/>
        </p:nvSpPr>
        <p:spPr>
          <a:xfrm>
            <a:off x="3761031" y="2014736"/>
            <a:ext cx="2756335" cy="3243148"/>
          </a:xfrm>
          <a:prstGeom prst="ellipse">
            <a:avLst/>
          </a:prstGeom>
          <a:solidFill>
            <a:srgbClr val="FFFF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9" name="Овал 8"/>
          <p:cNvSpPr/>
          <p:nvPr/>
        </p:nvSpPr>
        <p:spPr>
          <a:xfrm>
            <a:off x="5109481" y="1340768"/>
            <a:ext cx="2756335" cy="3243148"/>
          </a:xfrm>
          <a:prstGeom prst="ellipse">
            <a:avLst/>
          </a:prstGeom>
          <a:solidFill>
            <a:srgbClr val="FFFF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555153"/>
            <a:ext cx="60498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цветы</a:t>
            </a:r>
            <a:r>
              <a:rPr lang="en-US" sz="4000" b="1" dirty="0"/>
              <a:t> |</a:t>
            </a:r>
            <a:r>
              <a:rPr lang="ru-RU" sz="4000" b="1" dirty="0"/>
              <a:t>Тайвань</a:t>
            </a:r>
            <a:r>
              <a:rPr lang="ru-RU" sz="4000" b="1" dirty="0" smtClean="0"/>
              <a:t> </a:t>
            </a:r>
            <a:r>
              <a:rPr lang="en-US" sz="4000" b="1" dirty="0" smtClean="0"/>
              <a:t>|</a:t>
            </a:r>
            <a:r>
              <a:rPr lang="ru-RU" sz="4000" b="1" dirty="0" smtClean="0"/>
              <a:t> Хонсю</a:t>
            </a:r>
            <a:endParaRPr lang="ru-RU" sz="4000" b="1" dirty="0"/>
          </a:p>
        </p:txBody>
      </p:sp>
      <p:pic>
        <p:nvPicPr>
          <p:cNvPr id="11" name="Рисунок 10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36" y="1052736"/>
            <a:ext cx="1174292" cy="459506"/>
          </a:xfrm>
          <a:prstGeom prst="rect">
            <a:avLst/>
          </a:prstGeom>
        </p:spPr>
      </p:pic>
      <p:pic>
        <p:nvPicPr>
          <p:cNvPr id="12" name="Рисунок 11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9473">
            <a:off x="6487649" y="2752194"/>
            <a:ext cx="1295910" cy="388773"/>
          </a:xfrm>
          <a:prstGeom prst="rect">
            <a:avLst/>
          </a:prstGeom>
        </p:spPr>
      </p:pic>
      <p:pic>
        <p:nvPicPr>
          <p:cNvPr id="13" name="Рисунок 12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218">
            <a:off x="4096429" y="3933056"/>
            <a:ext cx="1013053" cy="392816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13</a:t>
            </a:fld>
            <a:endParaRPr lang="ru-RU"/>
          </a:p>
        </p:txBody>
      </p:sp>
      <p:pic>
        <p:nvPicPr>
          <p:cNvPr id="16" name="Рисунок 15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21935"/>
            <a:ext cx="1305107" cy="122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9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84" y="488168"/>
            <a:ext cx="3425778" cy="2474173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8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84" y="488168"/>
            <a:ext cx="3425778" cy="2474173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15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5529342"/>
            <a:ext cx="912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«Поворот наоборот». Применяется </a:t>
            </a:r>
            <a:r>
              <a:rPr lang="ru-RU" b="1" dirty="0" smtClean="0">
                <a:solidFill>
                  <a:srgbClr val="FF0000"/>
                </a:solidFill>
              </a:rPr>
              <a:t>над одним </a:t>
            </a:r>
            <a:r>
              <a:rPr lang="ru-RU" dirty="0" smtClean="0"/>
              <a:t>высказыванием.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3933056"/>
            <a:ext cx="334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Логическая операция НЕ.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337576"/>
            <a:ext cx="3349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Логическое отрицание, инверсия, не </a:t>
            </a:r>
            <a:r>
              <a:rPr lang="en-US" dirty="0" smtClean="0"/>
              <a:t>A</a:t>
            </a:r>
            <a:r>
              <a:rPr lang="ru-RU" dirty="0" smtClean="0"/>
              <a:t>, ¬</a:t>
            </a:r>
            <a:r>
              <a:rPr lang="en-US" dirty="0" smtClean="0"/>
              <a:t>A, </a:t>
            </a:r>
            <a:r>
              <a:rPr lang="el-GR" dirty="0" smtClean="0"/>
              <a:t>Ᾱ</a:t>
            </a:r>
            <a:r>
              <a:rPr lang="en-US" dirty="0" smtClean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6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69241"/>
            <a:ext cx="1028844" cy="74305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chemeClr val="bg1">
              <a:alpha val="9900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555153"/>
            <a:ext cx="2304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е </a:t>
            </a:r>
            <a:r>
              <a:rPr lang="ru-RU" sz="4000" b="1" dirty="0" smtClean="0"/>
              <a:t>цветы</a:t>
            </a:r>
            <a:endParaRPr lang="ru-RU" sz="4000" b="1" dirty="0"/>
          </a:p>
        </p:txBody>
      </p:sp>
      <p:pic>
        <p:nvPicPr>
          <p:cNvPr id="9" name="Рисунок 8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36" y="1052736"/>
            <a:ext cx="1174292" cy="459506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80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69241"/>
            <a:ext cx="1028844" cy="74305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555153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е </a:t>
            </a:r>
            <a:r>
              <a:rPr lang="ru-RU" sz="4000" b="1" dirty="0" smtClean="0"/>
              <a:t>Тайвань</a:t>
            </a:r>
            <a:endParaRPr lang="ru-RU" sz="4000" b="1" dirty="0"/>
          </a:p>
        </p:txBody>
      </p:sp>
      <p:pic>
        <p:nvPicPr>
          <p:cNvPr id="13" name="Рисунок 12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9473">
            <a:off x="6487649" y="2752194"/>
            <a:ext cx="1295910" cy="388773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8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969241"/>
            <a:ext cx="1028844" cy="743054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chemeClr val="bg1"/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555153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н</a:t>
            </a:r>
            <a:r>
              <a:rPr lang="ru-RU" sz="4000" b="1" dirty="0" smtClean="0">
                <a:solidFill>
                  <a:srgbClr val="FF0000"/>
                </a:solidFill>
              </a:rPr>
              <a:t>е </a:t>
            </a:r>
            <a:r>
              <a:rPr lang="ru-RU" sz="4000" b="1" dirty="0" smtClean="0"/>
              <a:t>Хонсю</a:t>
            </a:r>
            <a:endParaRPr lang="ru-RU" sz="4000" b="1" dirty="0"/>
          </a:p>
        </p:txBody>
      </p:sp>
      <p:pic>
        <p:nvPicPr>
          <p:cNvPr id="11" name="Рисунок 10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218">
            <a:off x="4096429" y="3933056"/>
            <a:ext cx="1013053" cy="392816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44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518896" y="145494"/>
            <a:ext cx="2280845" cy="23905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5548612" y="1646166"/>
            <a:ext cx="2280845" cy="23905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6897063" y="998094"/>
            <a:ext cx="2280845" cy="23905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84" y="488168"/>
            <a:ext cx="3425778" cy="247417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5196799"/>
            <a:ext cx="8604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не</a:t>
            </a:r>
            <a:r>
              <a:rPr lang="ru-RU" sz="4000" b="1" dirty="0" smtClean="0"/>
              <a:t> (цветы</a:t>
            </a:r>
            <a:r>
              <a:rPr lang="en-US" sz="4000" b="1" dirty="0" smtClean="0"/>
              <a:t> |</a:t>
            </a:r>
            <a:r>
              <a:rPr lang="ru-RU" sz="4000" b="1" dirty="0" smtClean="0"/>
              <a:t> Тайвань </a:t>
            </a:r>
            <a:r>
              <a:rPr lang="en-US" sz="4000" b="1" dirty="0" smtClean="0"/>
              <a:t>|</a:t>
            </a:r>
            <a:r>
              <a:rPr lang="ru-RU" sz="4000" b="1" dirty="0" smtClean="0"/>
              <a:t> Хонсю)</a:t>
            </a:r>
            <a:r>
              <a:rPr lang="en-US" sz="4000" b="1" dirty="0" smtClean="0"/>
              <a:t>      </a:t>
            </a:r>
            <a:r>
              <a:rPr lang="ru-RU" sz="4000" b="1" dirty="0" smtClean="0"/>
              <a:t>?</a:t>
            </a:r>
            <a:endParaRPr lang="ru-RU" sz="4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934" y="5904685"/>
            <a:ext cx="8604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не</a:t>
            </a:r>
            <a:r>
              <a:rPr lang="ru-RU" sz="4000" b="1" dirty="0" smtClean="0"/>
              <a:t> (цветы</a:t>
            </a:r>
            <a:r>
              <a:rPr lang="en-US" sz="4000" b="1" dirty="0" smtClean="0"/>
              <a:t> </a:t>
            </a:r>
            <a:r>
              <a:rPr lang="en-US" sz="4000" b="1" dirty="0"/>
              <a:t>&amp;</a:t>
            </a:r>
            <a:r>
              <a:rPr lang="ru-RU" sz="4000" b="1" dirty="0" smtClean="0"/>
              <a:t> Тайвань </a:t>
            </a:r>
            <a:r>
              <a:rPr lang="en-US" sz="4000" b="1" dirty="0" smtClean="0"/>
              <a:t>&amp;</a:t>
            </a:r>
            <a:r>
              <a:rPr lang="ru-RU" sz="4000" b="1" dirty="0" smtClean="0"/>
              <a:t> Хонсю)   </a:t>
            </a:r>
            <a:r>
              <a:rPr lang="en-US" sz="4000" b="1" dirty="0" smtClean="0"/>
              <a:t> </a:t>
            </a:r>
            <a:r>
              <a:rPr lang="ru-RU" sz="4000" b="1" dirty="0"/>
              <a:t>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82771"/>
            <a:ext cx="8604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не</a:t>
            </a:r>
            <a:r>
              <a:rPr lang="ru-RU" sz="4000" b="1" dirty="0" smtClean="0"/>
              <a:t> (цветы</a:t>
            </a:r>
            <a:r>
              <a:rPr lang="en-US" sz="4000" b="1" dirty="0" smtClean="0"/>
              <a:t> </a:t>
            </a:r>
            <a:r>
              <a:rPr lang="en-US" sz="4000" b="1" dirty="0"/>
              <a:t>&amp;</a:t>
            </a:r>
            <a:r>
              <a:rPr lang="ru-RU" sz="4000" b="1" dirty="0" smtClean="0"/>
              <a:t> Тайвань)   </a:t>
            </a:r>
            <a:r>
              <a:rPr lang="en-US" sz="4000" b="1" dirty="0" smtClean="0"/>
              <a:t> </a:t>
            </a:r>
            <a:r>
              <a:rPr lang="ru-RU" sz="4000" b="1" dirty="0"/>
              <a:t>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34" y="4479020"/>
            <a:ext cx="86044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не</a:t>
            </a:r>
            <a:r>
              <a:rPr lang="ru-RU" sz="4000" b="1" dirty="0" smtClean="0"/>
              <a:t> (Тайвань</a:t>
            </a:r>
            <a:r>
              <a:rPr lang="ru-RU" sz="4000" b="1" dirty="0"/>
              <a:t> </a:t>
            </a:r>
            <a:r>
              <a:rPr lang="en-US" sz="4000" b="1" dirty="0"/>
              <a:t>|</a:t>
            </a:r>
            <a:r>
              <a:rPr lang="ru-RU" sz="4000" b="1" dirty="0"/>
              <a:t> Хонсю</a:t>
            </a:r>
            <a:r>
              <a:rPr lang="ru-RU" sz="4000" b="1" dirty="0" smtClean="0"/>
              <a:t>)   </a:t>
            </a:r>
            <a:r>
              <a:rPr lang="en-US" sz="4000" b="1" dirty="0" smtClean="0"/>
              <a:t> </a:t>
            </a:r>
            <a:r>
              <a:rPr lang="ru-RU" sz="4000" b="1" dirty="0"/>
              <a:t>?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14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ru-RU" dirty="0" smtClean="0"/>
              <a:t>Жила – была …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048" y="802447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</a:t>
            </a:r>
            <a:r>
              <a:rPr lang="ru-RU" sz="8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кзаменационная задачка:</a:t>
            </a:r>
            <a:endParaRPr lang="ru-RU" sz="8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755576" y="3356992"/>
            <a:ext cx="7556884" cy="3346633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«Ищем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Интернете информацию  о цветах, растущих на островах Тайвань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Хонсю.</a:t>
            </a:r>
          </a:p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 условие надо выбрать в запросе:</a:t>
            </a:r>
          </a:p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цветы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Тайвань</a:t>
            </a:r>
            <a:r>
              <a:rPr lang="en-US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 </a:t>
            </a:r>
            <a:r>
              <a:rPr lang="ru-RU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Хонсю</a:t>
            </a:r>
            <a:r>
              <a:rPr lang="en-US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цветы</a:t>
            </a:r>
            <a:r>
              <a:rPr lang="en-US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Тайвань</a:t>
            </a:r>
            <a:r>
              <a:rPr lang="en-US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Хонсю</a:t>
            </a:r>
            <a:endParaRPr lang="en-US" sz="32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цветы</a:t>
            </a:r>
            <a:r>
              <a:rPr lang="en-US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Тайвань</a:t>
            </a:r>
            <a:r>
              <a:rPr lang="en-US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en-US" sz="3200" b="1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Хонсю…»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200" b="1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5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больше: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626" y="2077397"/>
            <a:ext cx="7727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Тайвань &amp; Хонсю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972" y="3000990"/>
            <a:ext cx="91028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(цветы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Тайвань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Хонсю)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229" y="467340"/>
            <a:ext cx="23812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146" y="3621211"/>
            <a:ext cx="36766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94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71" y="308171"/>
            <a:ext cx="9144000" cy="18448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«Что ответит Интернет»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какому запросу пользователь получит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самое маленькое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«ответов»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7518" y="2989657"/>
            <a:ext cx="651429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цветы</a:t>
            </a:r>
            <a:r>
              <a:rPr lang="en-US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Тайвань </a:t>
            </a:r>
            <a:r>
              <a:rPr lang="en-US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Хонсю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676" y="4611149"/>
            <a:ext cx="68699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r>
              <a:rPr lang="ru-RU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веты </a:t>
            </a:r>
            <a:r>
              <a:rPr lang="en-US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ru-RU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Тайвань &amp; Хонсю</a:t>
            </a:r>
            <a:endParaRPr lang="ru-RU" sz="4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997" y="3774487"/>
            <a:ext cx="833901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5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 (цветы</a:t>
            </a:r>
            <a:r>
              <a:rPr lang="en-US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|</a:t>
            </a:r>
            <a:r>
              <a:rPr lang="ru-RU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Тайвань </a:t>
            </a:r>
            <a:r>
              <a:rPr lang="en-US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</a:t>
            </a:r>
            <a:r>
              <a:rPr lang="ru-RU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Хонсю)</a:t>
            </a:r>
            <a:endParaRPr lang="ru-RU" sz="4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89" y="5450071"/>
            <a:ext cx="787423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(цветы </a:t>
            </a:r>
            <a:r>
              <a:rPr lang="en-US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ru-RU" sz="45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Тайвань &amp; Хонсю)</a:t>
            </a:r>
            <a:endParaRPr lang="ru-RU" sz="4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1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71" y="308171"/>
            <a:ext cx="9144000" cy="184482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область удовлетворяет условию: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192142" y="2253508"/>
            <a:ext cx="2280845" cy="23905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9" name="Овал 8"/>
          <p:cNvSpPr/>
          <p:nvPr/>
        </p:nvSpPr>
        <p:spPr>
          <a:xfrm>
            <a:off x="2051720" y="2841440"/>
            <a:ext cx="2280845" cy="23905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0" name="Овал 9"/>
          <p:cNvSpPr/>
          <p:nvPr/>
        </p:nvSpPr>
        <p:spPr>
          <a:xfrm>
            <a:off x="2760094" y="1400908"/>
            <a:ext cx="2280845" cy="23905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11" name="Овал 10"/>
          <p:cNvSpPr/>
          <p:nvPr/>
        </p:nvSpPr>
        <p:spPr>
          <a:xfrm>
            <a:off x="1619672" y="1988840"/>
            <a:ext cx="2280845" cy="23905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1720" y="2253508"/>
            <a:ext cx="708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2050" y="1634897"/>
            <a:ext cx="708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7863" y="4290113"/>
            <a:ext cx="708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3582227"/>
            <a:ext cx="7083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341" y="5231988"/>
            <a:ext cx="43022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1) </a:t>
            </a:r>
            <a:r>
              <a:rPr lang="ru-RU" sz="4000" b="1" dirty="0" smtClean="0">
                <a:solidFill>
                  <a:srgbClr val="FF0000"/>
                </a:solidFill>
              </a:rPr>
              <a:t>не</a:t>
            </a:r>
            <a:r>
              <a:rPr lang="ru-RU" sz="4000" b="1" dirty="0" smtClean="0"/>
              <a:t> А и</a:t>
            </a:r>
            <a:r>
              <a:rPr lang="en-US" sz="4000" b="1" dirty="0" smtClean="0"/>
              <a:t> </a:t>
            </a:r>
            <a:r>
              <a:rPr lang="ru-RU" sz="4000" b="1" dirty="0" smtClean="0"/>
              <a:t>(</a:t>
            </a:r>
            <a:r>
              <a:rPr lang="en-US" sz="4000" b="1" dirty="0" smtClean="0"/>
              <a:t>D </a:t>
            </a:r>
            <a:r>
              <a:rPr lang="ru-RU" sz="4000" b="1" dirty="0" smtClean="0"/>
              <a:t>и </a:t>
            </a:r>
            <a:r>
              <a:rPr lang="en-US" sz="4000" b="1" dirty="0" smtClean="0"/>
              <a:t>C</a:t>
            </a:r>
            <a:r>
              <a:rPr lang="ru-RU" sz="4000" b="1" dirty="0" smtClean="0"/>
              <a:t>)   </a:t>
            </a:r>
            <a:r>
              <a:rPr lang="en-US" sz="4000" b="1" dirty="0" smtClean="0"/>
              <a:t> </a:t>
            </a:r>
            <a:r>
              <a:rPr lang="ru-RU" sz="4000" b="1" dirty="0"/>
              <a:t>?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5993298"/>
            <a:ext cx="43022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2) А и</a:t>
            </a:r>
            <a:r>
              <a:rPr lang="en-US" sz="4000" b="1" dirty="0" smtClean="0"/>
              <a:t> B </a:t>
            </a:r>
            <a:r>
              <a:rPr lang="ru-RU" sz="4000" b="1" dirty="0" smtClean="0"/>
              <a:t>и </a:t>
            </a:r>
            <a:r>
              <a:rPr lang="en-US" sz="4000" b="1" dirty="0" smtClean="0"/>
              <a:t>D </a:t>
            </a:r>
            <a:r>
              <a:rPr lang="ru-RU" sz="4000" b="1" dirty="0" smtClean="0"/>
              <a:t>и </a:t>
            </a:r>
            <a:r>
              <a:rPr lang="en-US" sz="4000" b="1" dirty="0" smtClean="0"/>
              <a:t>C</a:t>
            </a:r>
            <a:r>
              <a:rPr lang="en-US" sz="4000" b="1" dirty="0"/>
              <a:t> </a:t>
            </a:r>
            <a:r>
              <a:rPr lang="ru-RU" sz="4000" b="1" dirty="0" smtClean="0"/>
              <a:t> </a:t>
            </a:r>
            <a:r>
              <a:rPr lang="en-US" sz="4000" b="1" dirty="0" smtClean="0"/>
              <a:t> </a:t>
            </a:r>
            <a:r>
              <a:rPr lang="ru-RU" sz="4000" b="1" dirty="0"/>
              <a:t>?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5231988"/>
            <a:ext cx="43022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3</a:t>
            </a:r>
            <a:r>
              <a:rPr lang="ru-RU" sz="4000" b="1" dirty="0" smtClean="0"/>
              <a:t>) </a:t>
            </a:r>
            <a:r>
              <a:rPr lang="ru-RU" sz="4000" b="1" dirty="0" smtClean="0">
                <a:solidFill>
                  <a:srgbClr val="FF0000"/>
                </a:solidFill>
              </a:rPr>
              <a:t>не</a:t>
            </a:r>
            <a:r>
              <a:rPr lang="ru-RU" sz="4000" b="1" dirty="0" smtClean="0"/>
              <a:t> А и</a:t>
            </a:r>
            <a:r>
              <a:rPr lang="en-US" sz="4000" b="1" dirty="0" smtClean="0"/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не</a:t>
            </a:r>
            <a:r>
              <a:rPr lang="ru-RU" sz="4000" b="1" dirty="0" smtClean="0"/>
              <a:t> </a:t>
            </a:r>
            <a:r>
              <a:rPr lang="en-US" sz="4000" b="1" dirty="0" smtClean="0"/>
              <a:t>D</a:t>
            </a:r>
            <a:r>
              <a:rPr lang="ru-RU" sz="4000" b="1" dirty="0" smtClean="0"/>
              <a:t>   </a:t>
            </a:r>
            <a:r>
              <a:rPr lang="en-US" sz="4000" b="1" dirty="0" smtClean="0"/>
              <a:t> </a:t>
            </a:r>
            <a:r>
              <a:rPr lang="ru-RU" sz="4000" b="1" dirty="0"/>
              <a:t>?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028640" y="6095115"/>
            <a:ext cx="5115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4</a:t>
            </a:r>
            <a:r>
              <a:rPr lang="ru-RU" sz="3600" b="1" dirty="0" smtClean="0"/>
              <a:t>) А </a:t>
            </a:r>
            <a:r>
              <a:rPr lang="ru-RU" sz="3600" b="1" dirty="0"/>
              <a:t>или </a:t>
            </a:r>
            <a:r>
              <a:rPr lang="en-US" sz="3600" b="1" dirty="0"/>
              <a:t>B</a:t>
            </a:r>
            <a:r>
              <a:rPr lang="en-US" sz="3600" b="1" dirty="0" smtClean="0"/>
              <a:t> </a:t>
            </a:r>
            <a:r>
              <a:rPr lang="ru-RU" sz="3600" b="1" dirty="0" smtClean="0"/>
              <a:t>или </a:t>
            </a:r>
            <a:r>
              <a:rPr lang="en-US" sz="3600" b="1" dirty="0" smtClean="0"/>
              <a:t>C</a:t>
            </a:r>
            <a:r>
              <a:rPr lang="ru-RU" sz="3600" b="1" dirty="0"/>
              <a:t> или </a:t>
            </a:r>
            <a:r>
              <a:rPr lang="en-US" sz="3600" b="1" dirty="0"/>
              <a:t>D</a:t>
            </a:r>
            <a:r>
              <a:rPr lang="ru-RU" sz="3600" b="1" dirty="0" smtClean="0"/>
              <a:t>)?</a:t>
            </a:r>
            <a:endParaRPr lang="ru-RU" sz="3600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88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rgbClr val="FFFF00"/>
            </a:gs>
            <a:gs pos="85000">
              <a:schemeClr val="bg1"/>
            </a:gs>
            <a:gs pos="14000">
              <a:schemeClr val="bg1"/>
            </a:gs>
            <a:gs pos="100000">
              <a:srgbClr val="FFC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2656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с вами совершили экскурсию в тему</a:t>
            </a:r>
            <a:endParaRPr lang="ru-RU" sz="6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456314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«Множества и логические операции»</a:t>
            </a:r>
            <a:endParaRPr lang="ru-RU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СчастьеЛюбовьСилы\AppData\Local\Microsoft\Windows\Temporary Internet Files\Content.IE5\Q48JBOPO\MC9004156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91418"/>
            <a:ext cx="2232248" cy="286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7704" y="3645024"/>
            <a:ext cx="70156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ЕГЭ </a:t>
            </a:r>
          </a:p>
          <a:p>
            <a:pPr algn="ctr"/>
            <a:r>
              <a:rPr lang="ru-RU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теперь не  страшен!</a:t>
            </a:r>
            <a:endParaRPr lang="ru-RU" sz="6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 descr="C:\Users\СчастьеЛюбовьСилы\AppData\Local\Microsoft\Windows\Temporary Internet Files\Content.IE5\8D885Q5A\MC90044203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576" y="5596950"/>
            <a:ext cx="1115616" cy="1104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03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rgbClr val="FFFF00"/>
            </a:gs>
            <a:gs pos="85000">
              <a:schemeClr val="bg1"/>
            </a:gs>
            <a:gs pos="14000">
              <a:schemeClr val="bg1"/>
            </a:gs>
            <a:gs pos="100000">
              <a:srgbClr val="FFC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32656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стать ещё крепче, заглянем в книжки!</a:t>
            </a:r>
            <a:endParaRPr lang="ru-RU" sz="6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779753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«Занимательные задачи по информатике»</a:t>
            </a:r>
            <a:endParaRPr lang="ru-RU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СчастьеЛюбовьСилы\AppData\Local\Microsoft\Windows\Temporary Internet Files\Content.IE5\Q48JBOPO\MC9004156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45351"/>
            <a:ext cx="1800200" cy="230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AppData\Local\Microsoft\Windows\Temporary Internet Files\Content.IE5\0RNNY43Q\MC9004379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2364" y="4869160"/>
            <a:ext cx="181610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08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Задача 1.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79512" y="980728"/>
            <a:ext cx="8784976" cy="5877272"/>
          </a:xfrm>
          <a:prstGeom prst="horizont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8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ученик класса выбирает какой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иностранный язык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будет изучать. Предмет ведут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учителя. В группу учителя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английского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языка записалось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человек. В группу учителя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немецкого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языка -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человек.  Оказалось, что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 захотели изучать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оба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языка.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учеников в этом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классе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15616" y="1412776"/>
            <a:ext cx="3888432" cy="3384376"/>
          </a:xfrm>
          <a:prstGeom prst="ellipse">
            <a:avLst/>
          </a:prstGeom>
          <a:solidFill>
            <a:srgbClr val="FFC000">
              <a:alpha val="52000"/>
            </a:srgbClr>
          </a:solidFill>
          <a:ln w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63888" y="1556792"/>
            <a:ext cx="3888432" cy="3384376"/>
          </a:xfrm>
          <a:prstGeom prst="ellipse">
            <a:avLst/>
          </a:prstGeom>
          <a:solidFill>
            <a:schemeClr val="accent5">
              <a:lumMod val="60000"/>
              <a:lumOff val="40000"/>
              <a:alpha val="52000"/>
            </a:schemeClr>
          </a:solidFill>
          <a:ln w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059832" y="155679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9200" y="162880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3056" y="2689465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8" y="5373216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4974489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ru-RU" sz="3200" dirty="0" smtClean="0"/>
              <a:t>Є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5805486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ru-RU" sz="3200" dirty="0" smtClean="0"/>
              <a:t>Є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69174" y="269679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2787315"/>
            <a:ext cx="622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2699792" y="5157192"/>
            <a:ext cx="360040" cy="1479291"/>
          </a:xfrm>
          <a:prstGeom prst="rightBrace">
            <a:avLst/>
          </a:prstGeom>
          <a:ln w="952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-33774"/>
            <a:ext cx="90795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Какая логическая операция  отражает пересечение множеств? </a:t>
            </a:r>
            <a:endParaRPr lang="ru-RU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9832" y="5370730"/>
            <a:ext cx="60841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=25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ru-RU" sz="3200" dirty="0" smtClean="0"/>
              <a:t>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27 -18=</a:t>
            </a: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34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ученика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95384" y="6220984"/>
            <a:ext cx="6084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Пересечение множеств учитываем 1 раз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94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Задача 2.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79512" y="980728"/>
            <a:ext cx="8784976" cy="5877272"/>
          </a:xfrm>
          <a:prstGeom prst="horizont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8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одном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множестве 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элементов, а </a:t>
            </a: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другом 30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Сколько элементов может быть в их:</a:t>
            </a:r>
          </a:p>
          <a:p>
            <a:pPr marL="457200" indent="-457200" algn="ctr">
              <a:buFont typeface="Arial" pitchFamily="34" charset="0"/>
              <a:buChar char="•"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пересечении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457200" indent="-457200" algn="ctr">
              <a:buFont typeface="Arial" pitchFamily="34" charset="0"/>
              <a:buChar char="•"/>
            </a:pPr>
            <a:r>
              <a:rPr lang="ru-RU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объединении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7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820768" y="1260769"/>
            <a:ext cx="4176464" cy="3795372"/>
          </a:xfrm>
          <a:prstGeom prst="ellipse">
            <a:avLst/>
          </a:prstGeom>
          <a:solidFill>
            <a:srgbClr val="FFC000">
              <a:alpha val="52000"/>
            </a:srgbClr>
          </a:solidFill>
          <a:ln w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63888" y="1556792"/>
            <a:ext cx="3888432" cy="3384376"/>
          </a:xfrm>
          <a:prstGeom prst="ellipse">
            <a:avLst/>
          </a:prstGeom>
          <a:solidFill>
            <a:schemeClr val="accent5">
              <a:lumMod val="60000"/>
              <a:lumOff val="40000"/>
              <a:alpha val="52000"/>
            </a:schemeClr>
          </a:solidFill>
          <a:ln w="152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059832" y="1556792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9200" y="162880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3056" y="2689465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448" y="5373216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1600" y="4974489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/>
              <a:t>&amp;</a:t>
            </a:r>
            <a:r>
              <a:rPr lang="ru-RU" sz="3200" dirty="0" smtClean="0"/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5920" y="5981845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/>
              <a:t>|</a:t>
            </a:r>
            <a:r>
              <a:rPr lang="ru-RU" sz="3200" dirty="0" smtClean="0"/>
              <a:t>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69174" y="269679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97046" y="2787315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авая фигурная скобка 15"/>
          <p:cNvSpPr/>
          <p:nvPr/>
        </p:nvSpPr>
        <p:spPr>
          <a:xfrm>
            <a:off x="2699792" y="5157192"/>
            <a:ext cx="360040" cy="739645"/>
          </a:xfrm>
          <a:prstGeom prst="rightBrace">
            <a:avLst/>
          </a:prstGeom>
          <a:ln w="952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-33774"/>
            <a:ext cx="90795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Какая логическая операция  отражает объединение множеств? </a:t>
            </a:r>
            <a:endParaRPr lang="ru-RU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23828" y="6081993"/>
            <a:ext cx="608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 ≤  n  ≤  70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2663788" y="6066114"/>
            <a:ext cx="360040" cy="739645"/>
          </a:xfrm>
          <a:prstGeom prst="rightBrace">
            <a:avLst/>
          </a:prstGeom>
          <a:ln w="952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5157192"/>
            <a:ext cx="608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  ≤  n  ≤  30</a:t>
            </a: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059832" y="5207230"/>
            <a:ext cx="716006" cy="657848"/>
          </a:xfrm>
          <a:prstGeom prst="ellipse">
            <a:avLst/>
          </a:prstGeom>
          <a:solidFill>
            <a:srgbClr val="FFC000">
              <a:alpha val="52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001146" y="5233319"/>
            <a:ext cx="567916" cy="552909"/>
          </a:xfrm>
          <a:prstGeom prst="ellipse">
            <a:avLst/>
          </a:prstGeom>
          <a:solidFill>
            <a:schemeClr val="accent5">
              <a:lumMod val="60000"/>
              <a:lumOff val="40000"/>
              <a:alpha val="52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059832" y="6159481"/>
            <a:ext cx="699688" cy="630398"/>
          </a:xfrm>
          <a:prstGeom prst="ellipse">
            <a:avLst/>
          </a:prstGeom>
          <a:solidFill>
            <a:srgbClr val="FFC000">
              <a:alpha val="52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125718" y="6211658"/>
            <a:ext cx="567916" cy="526821"/>
          </a:xfrm>
          <a:prstGeom prst="ellipse">
            <a:avLst/>
          </a:prstGeom>
          <a:solidFill>
            <a:schemeClr val="accent5">
              <a:lumMod val="60000"/>
              <a:lumOff val="40000"/>
              <a:alpha val="52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596336" y="5056142"/>
            <a:ext cx="793224" cy="704916"/>
          </a:xfrm>
          <a:prstGeom prst="ellipse">
            <a:avLst/>
          </a:prstGeom>
          <a:solidFill>
            <a:srgbClr val="FFC000">
              <a:alpha val="52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821644" y="5113532"/>
            <a:ext cx="567916" cy="552909"/>
          </a:xfrm>
          <a:prstGeom prst="ellipse">
            <a:avLst/>
          </a:prstGeom>
          <a:solidFill>
            <a:schemeClr val="accent5">
              <a:lumMod val="60000"/>
              <a:lumOff val="40000"/>
              <a:alpha val="52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533612" y="6140411"/>
            <a:ext cx="855948" cy="672431"/>
          </a:xfrm>
          <a:prstGeom prst="ellipse">
            <a:avLst/>
          </a:prstGeom>
          <a:solidFill>
            <a:srgbClr val="FFC000">
              <a:alpha val="52000"/>
            </a:srgb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389560" y="6211658"/>
            <a:ext cx="567916" cy="552909"/>
          </a:xfrm>
          <a:prstGeom prst="ellipse">
            <a:avLst/>
          </a:prstGeom>
          <a:solidFill>
            <a:schemeClr val="accent5">
              <a:lumMod val="60000"/>
              <a:lumOff val="40000"/>
              <a:alpha val="52000"/>
            </a:schemeClr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</a:t>
            </a:r>
            <a:r>
              <a:rPr lang="ru-RU" dirty="0" err="1" smtClean="0">
                <a:solidFill>
                  <a:prstClr val="black">
                    <a:tint val="75000"/>
                  </a:prstClr>
                </a:solidFill>
              </a:rPr>
              <a:t>Костеновой</a:t>
            </a:r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 М.Н.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24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Задача </a:t>
            </a:r>
            <a:r>
              <a:rPr 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</a:t>
            </a:r>
            <a:r>
              <a:rPr lang="ru-RU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</a:t>
            </a:r>
            <a:endParaRPr lang="ru-RU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79512" y="980728"/>
            <a:ext cx="8784976" cy="5877272"/>
          </a:xfrm>
          <a:prstGeom prst="horizontalScroll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8000">
                <a:schemeClr val="bg1"/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классе 36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учеников,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 них выбрали экзамен по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информатике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по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физике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по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биологии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Все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экзамена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будут сдавать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человека,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информатику и физику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– информатику и биологию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человек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выбрали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экзамены по этим предметам?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88168"/>
            <a:ext cx="2952328" cy="2454551"/>
          </a:xfrm>
          <a:prstGeom prst="rect">
            <a:avLst/>
          </a:prstGeom>
        </p:spPr>
      </p:pic>
      <p:pic>
        <p:nvPicPr>
          <p:cNvPr id="8" name="Рисунок 7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36" y="1052736"/>
            <a:ext cx="1174292" cy="459506"/>
          </a:xfrm>
          <a:prstGeom prst="rect">
            <a:avLst/>
          </a:prstGeom>
        </p:spPr>
      </p:pic>
      <p:pic>
        <p:nvPicPr>
          <p:cNvPr id="9" name="Рисунок 8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9473">
            <a:off x="6487649" y="2752194"/>
            <a:ext cx="1295910" cy="388773"/>
          </a:xfrm>
          <a:prstGeom prst="rect">
            <a:avLst/>
          </a:prstGeom>
        </p:spPr>
      </p:pic>
      <p:pic>
        <p:nvPicPr>
          <p:cNvPr id="10" name="Рисунок 9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218">
            <a:off x="4096429" y="3933056"/>
            <a:ext cx="1013053" cy="3928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3528" y="116632"/>
            <a:ext cx="3437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Вводим обозначения простых высказываний: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079863" y="5733256"/>
            <a:ext cx="606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Таблицы истинности \ логические операции</a:t>
            </a:r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3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060823" y="5253816"/>
            <a:ext cx="606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Знакомимся, изучаем, вспоминаем…</a:t>
            </a:r>
            <a:endParaRPr lang="ru-RU" dirty="0"/>
          </a:p>
        </p:txBody>
      </p:sp>
      <p:pic>
        <p:nvPicPr>
          <p:cNvPr id="15" name="Рисунок 14" descr="Вырезка экрана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962342"/>
            <a:ext cx="1472044" cy="372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86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21728"/>
            <a:ext cx="7821965" cy="525658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3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Решаем самостоятельно! </a:t>
            </a:r>
            <a:r>
              <a:rPr lang="ru-RU" sz="3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;-)</a:t>
            </a:r>
            <a:endParaRPr lang="ru-RU" sz="3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5079" y="2967335"/>
            <a:ext cx="3033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Удачи! </a:t>
            </a:r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;-)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Разработка презентации выполнена учителем ГБОУ СОШ №167 Костеновой М.Н.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000"/>
            </a:gs>
            <a:gs pos="50000">
              <a:srgbClr val="FFFF00"/>
            </a:gs>
            <a:gs pos="85000">
              <a:schemeClr val="bg1"/>
            </a:gs>
            <a:gs pos="14000">
              <a:schemeClr val="bg1"/>
            </a:gs>
            <a:gs pos="100000">
              <a:srgbClr val="FFC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65272" y="314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разработке использовалась литература:</a:t>
            </a:r>
            <a:endParaRPr lang="ru-RU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803326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ru-RU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Л.Л.Босова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А.Ю.Босова</a:t>
            </a: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Ю.Г. Коломенская «Занимательные задачи по информатике», Бином, Лаборатория знаний, 2006;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28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Материалы подготовки к ЕГЭ.</a:t>
            </a:r>
            <a:endParaRPr lang="ru-RU" sz="28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Users\СчастьеЛюбовьСилы\AppData\Local\Microsoft\Windows\Temporary Internet Files\Content.IE5\Q48JBOPO\MC9004156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91418"/>
            <a:ext cx="2232248" cy="286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AppData\Local\Microsoft\Windows\Temporary Internet Files\Content.IE5\0RNNY43Q\MC9004377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941168"/>
            <a:ext cx="1854200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9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chemeClr val="bg1">
              <a:alpha val="0"/>
            </a:scheme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2" y="488168"/>
            <a:ext cx="3509370" cy="3299857"/>
          </a:xfrm>
          <a:prstGeom prst="rect">
            <a:avLst/>
          </a:prstGeom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4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5529342"/>
            <a:ext cx="9124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 применения логической операции И к двум простым высказываниям равен единице </a:t>
            </a:r>
            <a:r>
              <a:rPr lang="ru-RU" b="1" dirty="0" smtClean="0">
                <a:solidFill>
                  <a:srgbClr val="FF0000"/>
                </a:solidFill>
              </a:rPr>
              <a:t>тогда и только тогда</a:t>
            </a:r>
            <a:r>
              <a:rPr lang="ru-RU" dirty="0" smtClean="0"/>
              <a:t>, когда все входные высказывания истинны.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3933056"/>
            <a:ext cx="334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Логическая операция И.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337576"/>
            <a:ext cx="3349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Логическое умножение, конъюнкция, </a:t>
            </a:r>
            <a:r>
              <a:rPr lang="en-US" dirty="0" smtClean="0"/>
              <a:t>A&amp;B</a:t>
            </a:r>
            <a:r>
              <a:rPr lang="ru-RU" dirty="0" smtClean="0"/>
              <a:t>, </a:t>
            </a:r>
            <a:r>
              <a:rPr lang="en-US" dirty="0" smtClean="0"/>
              <a:t>A*B, A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35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rgbClr val="FF0000">
              <a:alpha val="49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rgbClr val="00B050">
              <a:alpha val="58000"/>
            </a:srgb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88168"/>
            <a:ext cx="1276528" cy="12003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39916" y="5589240"/>
            <a:ext cx="47992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цветы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Тайвань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36" y="1052736"/>
            <a:ext cx="1174292" cy="459506"/>
          </a:xfrm>
          <a:prstGeom prst="rect">
            <a:avLst/>
          </a:prstGeom>
          <a:noFill/>
        </p:spPr>
      </p:pic>
      <p:pic>
        <p:nvPicPr>
          <p:cNvPr id="9" name="Рисунок 8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9473">
            <a:off x="6487649" y="2752194"/>
            <a:ext cx="1295910" cy="388773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pic>
        <p:nvPicPr>
          <p:cNvPr id="10" name="Рисунок 9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218">
            <a:off x="4096429" y="3933056"/>
            <a:ext cx="1013053" cy="392816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17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rgbClr val="FF0000">
              <a:alpha val="51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5000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rgbClr val="00B050">
              <a:alpha val="0"/>
            </a:srgb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88168"/>
            <a:ext cx="1276528" cy="12003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9872" y="5700157"/>
            <a:ext cx="57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цветы </a:t>
            </a:r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Хонсю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36" y="1052736"/>
            <a:ext cx="1174292" cy="459506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pic>
        <p:nvPicPr>
          <p:cNvPr id="10" name="Рисунок 9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9473">
            <a:off x="6487649" y="2752194"/>
            <a:ext cx="1295910" cy="388773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pic>
        <p:nvPicPr>
          <p:cNvPr id="11" name="Рисунок 10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218">
            <a:off x="4096429" y="3933056"/>
            <a:ext cx="1013053" cy="392816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19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rgbClr val="FF0000">
              <a:alpha val="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5500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rgbClr val="00B050">
              <a:alpha val="58000"/>
            </a:srgb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88168"/>
            <a:ext cx="1276528" cy="12003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7502" y="5661248"/>
            <a:ext cx="5256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Тайвань &amp; Хонсю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36" y="1052736"/>
            <a:ext cx="1174292" cy="459506"/>
          </a:xfrm>
          <a:prstGeom prst="rect">
            <a:avLst/>
          </a:prstGeom>
        </p:spPr>
      </p:pic>
      <p:pic>
        <p:nvPicPr>
          <p:cNvPr id="9" name="Рисунок 8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9473">
            <a:off x="6487649" y="2752194"/>
            <a:ext cx="1295910" cy="388773"/>
          </a:xfrm>
          <a:prstGeom prst="rect">
            <a:avLst/>
          </a:prstGeom>
        </p:spPr>
      </p:pic>
      <p:pic>
        <p:nvPicPr>
          <p:cNvPr id="10" name="Рисунок 9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218">
            <a:off x="4096429" y="3933056"/>
            <a:ext cx="1013053" cy="392816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3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rgbClr val="FF0000">
              <a:alpha val="54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5500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rgbClr val="00B050">
              <a:alpha val="58000"/>
            </a:srgb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88168"/>
            <a:ext cx="1276528" cy="120031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7503" y="5566682"/>
            <a:ext cx="6380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Цветы 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Тайвань &amp; Хонсю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Вырезка экрана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5736" y="1052736"/>
            <a:ext cx="1174292" cy="459506"/>
          </a:xfrm>
          <a:prstGeom prst="rect">
            <a:avLst/>
          </a:prstGeom>
        </p:spPr>
      </p:pic>
      <p:pic>
        <p:nvPicPr>
          <p:cNvPr id="10" name="Рисунок 9" descr="Вырезка экрана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29473">
            <a:off x="6487649" y="2752194"/>
            <a:ext cx="1295910" cy="388773"/>
          </a:xfrm>
          <a:prstGeom prst="rect">
            <a:avLst/>
          </a:prstGeom>
        </p:spPr>
      </p:pic>
      <p:pic>
        <p:nvPicPr>
          <p:cNvPr id="11" name="Рисунок 10" descr="Вырезка экрана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7218">
            <a:off x="4096429" y="3933056"/>
            <a:ext cx="1013053" cy="392816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8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731315" y="4881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5" name="Овал 4"/>
          <p:cNvSpPr/>
          <p:nvPr/>
        </p:nvSpPr>
        <p:spPr>
          <a:xfrm>
            <a:off x="3761031" y="1988840"/>
            <a:ext cx="2756335" cy="3243148"/>
          </a:xfrm>
          <a:prstGeom prst="ellipse">
            <a:avLst/>
          </a:prstGeom>
          <a:solidFill>
            <a:srgbClr val="0070C0">
              <a:alpha val="0"/>
            </a:srgbClr>
          </a:solidFill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6" name="Овал 5"/>
          <p:cNvSpPr/>
          <p:nvPr/>
        </p:nvSpPr>
        <p:spPr>
          <a:xfrm>
            <a:off x="5109482" y="1340768"/>
            <a:ext cx="2756335" cy="3243148"/>
          </a:xfrm>
          <a:prstGeom prst="ellipse">
            <a:avLst/>
          </a:prstGeom>
          <a:solidFill>
            <a:schemeClr val="accent1">
              <a:alpha val="0"/>
            </a:schemeClr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10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Разработка презентации выполнена учителем ГБОУ СОШ №167 Костеновой М.Н.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F50DE-7FB0-4E00-9AE6-D6559CD7BD6D}" type="slidenum">
              <a:rPr lang="ru-RU" smtClean="0"/>
              <a:t>9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5529342"/>
            <a:ext cx="9124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 применения логической операции ИЛИ к двум простым высказываниям равен единице, когда </a:t>
            </a:r>
            <a:r>
              <a:rPr lang="ru-RU" b="1" dirty="0" smtClean="0">
                <a:solidFill>
                  <a:srgbClr val="FF0000"/>
                </a:solidFill>
              </a:rPr>
              <a:t>хотя бы </a:t>
            </a:r>
            <a:r>
              <a:rPr lang="ru-RU" dirty="0" smtClean="0"/>
              <a:t>одно входное высказывание истинно.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3933056"/>
            <a:ext cx="334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Логическая операция ИЛИ.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4337576"/>
            <a:ext cx="3349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Логическое сложение, дизъюнкция, </a:t>
            </a:r>
            <a:r>
              <a:rPr lang="en-US" dirty="0" smtClean="0"/>
              <a:t>A|B</a:t>
            </a:r>
            <a:r>
              <a:rPr lang="ru-RU" dirty="0" smtClean="0"/>
              <a:t>, </a:t>
            </a:r>
            <a:r>
              <a:rPr lang="en-US" dirty="0" smtClean="0"/>
              <a:t>A+B, A </a:t>
            </a:r>
            <a:r>
              <a:rPr lang="ru-RU" dirty="0" smtClean="0"/>
              <a:t>или </a:t>
            </a:r>
            <a:r>
              <a:rPr lang="en-US" dirty="0" smtClean="0"/>
              <a:t>B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1" name="Рисунок 10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56" y="692697"/>
            <a:ext cx="1973368" cy="185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4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958</Words>
  <Application>Microsoft Office PowerPoint</Application>
  <PresentationFormat>Экран (4:3)</PresentationFormat>
  <Paragraphs>153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Тема Office</vt:lpstr>
      <vt:lpstr>1_Тема Office</vt:lpstr>
      <vt:lpstr>2_Тема Office</vt:lpstr>
      <vt:lpstr>Презентация PowerPoint</vt:lpstr>
      <vt:lpstr>Жила – была 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больше:</vt:lpstr>
      <vt:lpstr>«Что ответит Интернет»:  по какому запросу пользователь получит самое маленькое количество «ответов»?</vt:lpstr>
      <vt:lpstr>Какая область удовлетворяет условию: </vt:lpstr>
      <vt:lpstr>Презентация PowerPoint</vt:lpstr>
      <vt:lpstr>Презентация PowerPoint</vt:lpstr>
      <vt:lpstr>Задача 1.</vt:lpstr>
      <vt:lpstr>Презентация PowerPoint</vt:lpstr>
      <vt:lpstr>Задача 2.</vt:lpstr>
      <vt:lpstr>Презентация PowerPoint</vt:lpstr>
      <vt:lpstr>Задача 3.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СчастьеЛюбовьСилы</dc:creator>
  <cp:lastModifiedBy>СчастьеЛюбовьСилы</cp:lastModifiedBy>
  <cp:revision>28</cp:revision>
  <dcterms:created xsi:type="dcterms:W3CDTF">2014-05-12T09:07:53Z</dcterms:created>
  <dcterms:modified xsi:type="dcterms:W3CDTF">2014-05-14T07:24:30Z</dcterms:modified>
</cp:coreProperties>
</file>