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59"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5B4C999-0B60-421D-82A4-D2D11F21B259}" type="datetimeFigureOut">
              <a:rPr lang="ru-RU" smtClean="0"/>
              <a:t>02.12.2013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02D539F-7133-46C6-BF52-13D0E82E5BD5}"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5B4C999-0B60-421D-82A4-D2D11F21B259}" type="datetimeFigureOut">
              <a:rPr lang="ru-RU" smtClean="0"/>
              <a:t>02.12.2013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02D539F-7133-46C6-BF52-13D0E82E5BD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5B4C999-0B60-421D-82A4-D2D11F21B259}" type="datetimeFigureOut">
              <a:rPr lang="ru-RU" smtClean="0"/>
              <a:t>02.12.2013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02D539F-7133-46C6-BF52-13D0E82E5BD5}"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5B4C999-0B60-421D-82A4-D2D11F21B259}" type="datetimeFigureOut">
              <a:rPr lang="ru-RU" smtClean="0"/>
              <a:t>02.12.2013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02D539F-7133-46C6-BF52-13D0E82E5BD5}"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5B4C999-0B60-421D-82A4-D2D11F21B259}" type="datetimeFigureOut">
              <a:rPr lang="ru-RU" smtClean="0"/>
              <a:t>02.12.2013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02D539F-7133-46C6-BF52-13D0E82E5BD5}"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5B4C999-0B60-421D-82A4-D2D11F21B259}" type="datetimeFigureOut">
              <a:rPr lang="ru-RU" smtClean="0"/>
              <a:t>02.12.2013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02D539F-7133-46C6-BF52-13D0E82E5BD5}"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5B4C999-0B60-421D-82A4-D2D11F21B259}" type="datetimeFigureOut">
              <a:rPr lang="ru-RU" smtClean="0"/>
              <a:t>02.12.2013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02D539F-7133-46C6-BF52-13D0E82E5BD5}"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5B4C999-0B60-421D-82A4-D2D11F21B259}" type="datetimeFigureOut">
              <a:rPr lang="ru-RU" smtClean="0"/>
              <a:t>02.12.2013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02D539F-7133-46C6-BF52-13D0E82E5BD5}"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5B4C999-0B60-421D-82A4-D2D11F21B259}" type="datetimeFigureOut">
              <a:rPr lang="ru-RU" smtClean="0"/>
              <a:t>02.12.2013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02D539F-7133-46C6-BF52-13D0E82E5BD5}"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5B4C999-0B60-421D-82A4-D2D11F21B259}" type="datetimeFigureOut">
              <a:rPr lang="ru-RU" smtClean="0"/>
              <a:t>02.12.2013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02D539F-7133-46C6-BF52-13D0E82E5BD5}"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5B4C999-0B60-421D-82A4-D2D11F21B259}" type="datetimeFigureOut">
              <a:rPr lang="ru-RU" smtClean="0"/>
              <a:t>02.12.2013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02D539F-7133-46C6-BF52-13D0E82E5BD5}"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B4C999-0B60-421D-82A4-D2D11F21B259}" type="datetimeFigureOut">
              <a:rPr lang="ru-RU" smtClean="0"/>
              <a:t>02.12.2013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2D539F-7133-46C6-BF52-13D0E82E5BD5}"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b="1" i="1" dirty="0" smtClean="0">
                <a:latin typeface="Times New Roman" pitchFamily="18" charset="0"/>
                <a:cs typeface="Times New Roman" pitchFamily="18" charset="0"/>
              </a:rPr>
              <a:t>сечение тетраэдра</a:t>
            </a:r>
            <a:endParaRPr lang="ru-RU" i="1" dirty="0">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2"/>
          <p:cNvSpPr>
            <a:spLocks/>
          </p:cNvSpPr>
          <p:nvPr/>
        </p:nvSpPr>
        <p:spPr bwMode="auto">
          <a:xfrm>
            <a:off x="3143240" y="2214554"/>
            <a:ext cx="5413375" cy="1993900"/>
          </a:xfrm>
          <a:custGeom>
            <a:avLst/>
            <a:gdLst>
              <a:gd name="T0" fmla="*/ 459 w 3410"/>
              <a:gd name="T1" fmla="*/ 17 h 1011"/>
              <a:gd name="T2" fmla="*/ 237 w 3410"/>
              <a:gd name="T3" fmla="*/ 72 h 1011"/>
              <a:gd name="T4" fmla="*/ 196 w 3410"/>
              <a:gd name="T5" fmla="*/ 93 h 1011"/>
              <a:gd name="T6" fmla="*/ 112 w 3410"/>
              <a:gd name="T7" fmla="*/ 142 h 1011"/>
              <a:gd name="T8" fmla="*/ 99 w 3410"/>
              <a:gd name="T9" fmla="*/ 170 h 1011"/>
              <a:gd name="T10" fmla="*/ 57 w 3410"/>
              <a:gd name="T11" fmla="*/ 197 h 1011"/>
              <a:gd name="T12" fmla="*/ 29 w 3410"/>
              <a:gd name="T13" fmla="*/ 239 h 1011"/>
              <a:gd name="T14" fmla="*/ 8 w 3410"/>
              <a:gd name="T15" fmla="*/ 267 h 1011"/>
              <a:gd name="T16" fmla="*/ 57 w 3410"/>
              <a:gd name="T17" fmla="*/ 412 h 1011"/>
              <a:gd name="T18" fmla="*/ 154 w 3410"/>
              <a:gd name="T19" fmla="*/ 551 h 1011"/>
              <a:gd name="T20" fmla="*/ 251 w 3410"/>
              <a:gd name="T21" fmla="*/ 634 h 1011"/>
              <a:gd name="T22" fmla="*/ 279 w 3410"/>
              <a:gd name="T23" fmla="*/ 676 h 1011"/>
              <a:gd name="T24" fmla="*/ 335 w 3410"/>
              <a:gd name="T25" fmla="*/ 780 h 1011"/>
              <a:gd name="T26" fmla="*/ 1251 w 3410"/>
              <a:gd name="T27" fmla="*/ 884 h 1011"/>
              <a:gd name="T28" fmla="*/ 1445 w 3410"/>
              <a:gd name="T29" fmla="*/ 919 h 1011"/>
              <a:gd name="T30" fmla="*/ 1778 w 3410"/>
              <a:gd name="T31" fmla="*/ 926 h 1011"/>
              <a:gd name="T32" fmla="*/ 1972 w 3410"/>
              <a:gd name="T33" fmla="*/ 857 h 1011"/>
              <a:gd name="T34" fmla="*/ 2458 w 3410"/>
              <a:gd name="T35" fmla="*/ 815 h 1011"/>
              <a:gd name="T36" fmla="*/ 2722 w 3410"/>
              <a:gd name="T37" fmla="*/ 766 h 1011"/>
              <a:gd name="T38" fmla="*/ 3069 w 3410"/>
              <a:gd name="T39" fmla="*/ 614 h 1011"/>
              <a:gd name="T40" fmla="*/ 3117 w 3410"/>
              <a:gd name="T41" fmla="*/ 579 h 1011"/>
              <a:gd name="T42" fmla="*/ 3187 w 3410"/>
              <a:gd name="T43" fmla="*/ 544 h 1011"/>
              <a:gd name="T44" fmla="*/ 3228 w 3410"/>
              <a:gd name="T45" fmla="*/ 510 h 1011"/>
              <a:gd name="T46" fmla="*/ 3291 w 3410"/>
              <a:gd name="T47" fmla="*/ 447 h 1011"/>
              <a:gd name="T48" fmla="*/ 3333 w 3410"/>
              <a:gd name="T49" fmla="*/ 378 h 1011"/>
              <a:gd name="T50" fmla="*/ 3104 w 3410"/>
              <a:gd name="T51" fmla="*/ 58 h 1011"/>
              <a:gd name="T52" fmla="*/ 2659 w 3410"/>
              <a:gd name="T53" fmla="*/ 114 h 1011"/>
              <a:gd name="T54" fmla="*/ 2430 w 3410"/>
              <a:gd name="T55" fmla="*/ 86 h 1011"/>
              <a:gd name="T56" fmla="*/ 2368 w 3410"/>
              <a:gd name="T57" fmla="*/ 65 h 1011"/>
              <a:gd name="T58" fmla="*/ 2250 w 3410"/>
              <a:gd name="T59" fmla="*/ 52 h 1011"/>
              <a:gd name="T60" fmla="*/ 1854 w 3410"/>
              <a:gd name="T61" fmla="*/ 79 h 1011"/>
              <a:gd name="T62" fmla="*/ 1785 w 3410"/>
              <a:gd name="T63" fmla="*/ 100 h 1011"/>
              <a:gd name="T64" fmla="*/ 1480 w 3410"/>
              <a:gd name="T65" fmla="*/ 86 h 1011"/>
              <a:gd name="T66" fmla="*/ 1445 w 3410"/>
              <a:gd name="T67" fmla="*/ 65 h 1011"/>
              <a:gd name="T68" fmla="*/ 1223 w 3410"/>
              <a:gd name="T69" fmla="*/ 38 h 1011"/>
              <a:gd name="T70" fmla="*/ 459 w 3410"/>
              <a:gd name="T71" fmla="*/ 17 h 101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410"/>
              <a:gd name="T109" fmla="*/ 0 h 1011"/>
              <a:gd name="T110" fmla="*/ 3410 w 3410"/>
              <a:gd name="T111" fmla="*/ 1011 h 101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410" h="1011">
                <a:moveTo>
                  <a:pt x="459" y="17"/>
                </a:moveTo>
                <a:cubicBezTo>
                  <a:pt x="376" y="0"/>
                  <a:pt x="314" y="57"/>
                  <a:pt x="237" y="72"/>
                </a:cubicBezTo>
                <a:cubicBezTo>
                  <a:pt x="152" y="131"/>
                  <a:pt x="278" y="46"/>
                  <a:pt x="196" y="93"/>
                </a:cubicBezTo>
                <a:cubicBezTo>
                  <a:pt x="167" y="110"/>
                  <a:pt x="145" y="131"/>
                  <a:pt x="112" y="142"/>
                </a:cubicBezTo>
                <a:cubicBezTo>
                  <a:pt x="108" y="151"/>
                  <a:pt x="106" y="163"/>
                  <a:pt x="99" y="170"/>
                </a:cubicBezTo>
                <a:cubicBezTo>
                  <a:pt x="87" y="182"/>
                  <a:pt x="57" y="197"/>
                  <a:pt x="57" y="197"/>
                </a:cubicBezTo>
                <a:cubicBezTo>
                  <a:pt x="48" y="211"/>
                  <a:pt x="39" y="225"/>
                  <a:pt x="29" y="239"/>
                </a:cubicBezTo>
                <a:cubicBezTo>
                  <a:pt x="22" y="249"/>
                  <a:pt x="10" y="255"/>
                  <a:pt x="8" y="267"/>
                </a:cubicBezTo>
                <a:cubicBezTo>
                  <a:pt x="0" y="316"/>
                  <a:pt x="22" y="378"/>
                  <a:pt x="57" y="412"/>
                </a:cubicBezTo>
                <a:cubicBezTo>
                  <a:pt x="85" y="467"/>
                  <a:pt x="118" y="504"/>
                  <a:pt x="154" y="551"/>
                </a:cubicBezTo>
                <a:cubicBezTo>
                  <a:pt x="190" y="598"/>
                  <a:pt x="187" y="620"/>
                  <a:pt x="251" y="634"/>
                </a:cubicBezTo>
                <a:cubicBezTo>
                  <a:pt x="273" y="700"/>
                  <a:pt x="237" y="603"/>
                  <a:pt x="279" y="676"/>
                </a:cubicBezTo>
                <a:cubicBezTo>
                  <a:pt x="297" y="708"/>
                  <a:pt x="307" y="751"/>
                  <a:pt x="335" y="780"/>
                </a:cubicBezTo>
                <a:cubicBezTo>
                  <a:pt x="561" y="1011"/>
                  <a:pt x="990" y="882"/>
                  <a:pt x="1251" y="884"/>
                </a:cubicBezTo>
                <a:cubicBezTo>
                  <a:pt x="1322" y="894"/>
                  <a:pt x="1367" y="910"/>
                  <a:pt x="1445" y="919"/>
                </a:cubicBezTo>
                <a:cubicBezTo>
                  <a:pt x="1576" y="952"/>
                  <a:pt x="1514" y="933"/>
                  <a:pt x="1778" y="926"/>
                </a:cubicBezTo>
                <a:cubicBezTo>
                  <a:pt x="1843" y="904"/>
                  <a:pt x="1905" y="876"/>
                  <a:pt x="1972" y="857"/>
                </a:cubicBezTo>
                <a:cubicBezTo>
                  <a:pt x="2127" y="812"/>
                  <a:pt x="2301" y="820"/>
                  <a:pt x="2458" y="815"/>
                </a:cubicBezTo>
                <a:cubicBezTo>
                  <a:pt x="2542" y="797"/>
                  <a:pt x="2638" y="788"/>
                  <a:pt x="2722" y="766"/>
                </a:cubicBezTo>
                <a:cubicBezTo>
                  <a:pt x="2846" y="734"/>
                  <a:pt x="2949" y="654"/>
                  <a:pt x="3069" y="614"/>
                </a:cubicBezTo>
                <a:cubicBezTo>
                  <a:pt x="3085" y="602"/>
                  <a:pt x="3100" y="589"/>
                  <a:pt x="3117" y="579"/>
                </a:cubicBezTo>
                <a:cubicBezTo>
                  <a:pt x="3139" y="566"/>
                  <a:pt x="3169" y="562"/>
                  <a:pt x="3187" y="544"/>
                </a:cubicBezTo>
                <a:cubicBezTo>
                  <a:pt x="3214" y="517"/>
                  <a:pt x="3200" y="528"/>
                  <a:pt x="3228" y="510"/>
                </a:cubicBezTo>
                <a:cubicBezTo>
                  <a:pt x="3244" y="478"/>
                  <a:pt x="3262" y="467"/>
                  <a:pt x="3291" y="447"/>
                </a:cubicBezTo>
                <a:cubicBezTo>
                  <a:pt x="3299" y="409"/>
                  <a:pt x="3302" y="399"/>
                  <a:pt x="3333" y="378"/>
                </a:cubicBezTo>
                <a:cubicBezTo>
                  <a:pt x="3410" y="212"/>
                  <a:pt x="3234" y="111"/>
                  <a:pt x="3104" y="58"/>
                </a:cubicBezTo>
                <a:cubicBezTo>
                  <a:pt x="2970" y="62"/>
                  <a:pt x="2783" y="32"/>
                  <a:pt x="2659" y="114"/>
                </a:cubicBezTo>
                <a:cubicBezTo>
                  <a:pt x="2546" y="65"/>
                  <a:pt x="2661" y="108"/>
                  <a:pt x="2430" y="86"/>
                </a:cubicBezTo>
                <a:cubicBezTo>
                  <a:pt x="2306" y="74"/>
                  <a:pt x="2441" y="74"/>
                  <a:pt x="2368" y="65"/>
                </a:cubicBezTo>
                <a:cubicBezTo>
                  <a:pt x="2291" y="55"/>
                  <a:pt x="2331" y="60"/>
                  <a:pt x="2250" y="52"/>
                </a:cubicBezTo>
                <a:cubicBezTo>
                  <a:pt x="2111" y="17"/>
                  <a:pt x="1987" y="60"/>
                  <a:pt x="1854" y="79"/>
                </a:cubicBezTo>
                <a:cubicBezTo>
                  <a:pt x="1831" y="87"/>
                  <a:pt x="1808" y="92"/>
                  <a:pt x="1785" y="100"/>
                </a:cubicBezTo>
                <a:cubicBezTo>
                  <a:pt x="1683" y="97"/>
                  <a:pt x="1579" y="109"/>
                  <a:pt x="1480" y="86"/>
                </a:cubicBezTo>
                <a:cubicBezTo>
                  <a:pt x="1467" y="83"/>
                  <a:pt x="1458" y="68"/>
                  <a:pt x="1445" y="65"/>
                </a:cubicBezTo>
                <a:cubicBezTo>
                  <a:pt x="1385" y="50"/>
                  <a:pt x="1285" y="39"/>
                  <a:pt x="1223" y="38"/>
                </a:cubicBezTo>
                <a:cubicBezTo>
                  <a:pt x="478" y="23"/>
                  <a:pt x="836" y="51"/>
                  <a:pt x="459" y="17"/>
                </a:cubicBezTo>
                <a:close/>
              </a:path>
            </a:pathLst>
          </a:custGeom>
          <a:solidFill>
            <a:srgbClr val="6666FF"/>
          </a:solidFill>
          <a:ln w="9525">
            <a:solidFill>
              <a:schemeClr val="tx1"/>
            </a:solidFill>
            <a:round/>
            <a:headEnd/>
            <a:tailEnd/>
          </a:ln>
        </p:spPr>
        <p:txBody>
          <a:bodyPr/>
          <a:lstStyle/>
          <a:p>
            <a:endParaRPr lang="ru-RU"/>
          </a:p>
        </p:txBody>
      </p:sp>
      <p:sp>
        <p:nvSpPr>
          <p:cNvPr id="3" name="Содержимое 2"/>
          <p:cNvSpPr>
            <a:spLocks noGrp="1"/>
          </p:cNvSpPr>
          <p:nvPr>
            <p:ph idx="1"/>
          </p:nvPr>
        </p:nvSpPr>
        <p:spPr>
          <a:xfrm>
            <a:off x="457200" y="142852"/>
            <a:ext cx="8229600" cy="5983311"/>
          </a:xfrm>
        </p:spPr>
        <p:txBody>
          <a:bodyPr>
            <a:normAutofit/>
          </a:bodyPr>
          <a:lstStyle/>
          <a:p>
            <a:r>
              <a:rPr lang="ru-RU" sz="1400" dirty="0" smtClean="0">
                <a:latin typeface="Times New Roman" pitchFamily="18" charset="0"/>
                <a:cs typeface="Times New Roman" pitchFamily="18" charset="0"/>
              </a:rPr>
              <a:t>Секущей плоскостью тетраэдра называют любую плоскость, по обе стороны от которой имеются точки данного тетраэдра. Секущая плоскость пересекает грани тетраэдра (по отрезкам. Многоугольник, сторонами которого являются эти отрезки, называется сечением тетраэдра</a:t>
            </a:r>
            <a:endParaRPr lang="ru-RU" sz="1400" dirty="0">
              <a:latin typeface="Times New Roman" pitchFamily="18" charset="0"/>
              <a:cs typeface="Times New Roman" pitchFamily="18" charset="0"/>
            </a:endParaRPr>
          </a:p>
        </p:txBody>
      </p:sp>
      <p:grpSp>
        <p:nvGrpSpPr>
          <p:cNvPr id="4" name="Group 3"/>
          <p:cNvGrpSpPr>
            <a:grpSpLocks/>
          </p:cNvGrpSpPr>
          <p:nvPr/>
        </p:nvGrpSpPr>
        <p:grpSpPr bwMode="auto">
          <a:xfrm>
            <a:off x="3143240" y="1428736"/>
            <a:ext cx="4105275" cy="5184775"/>
            <a:chOff x="1519" y="799"/>
            <a:chExt cx="2586" cy="3266"/>
          </a:xfrm>
        </p:grpSpPr>
        <p:sp>
          <p:nvSpPr>
            <p:cNvPr id="5" name="Line 4"/>
            <p:cNvSpPr>
              <a:spLocks noChangeShapeType="1"/>
            </p:cNvSpPr>
            <p:nvPr/>
          </p:nvSpPr>
          <p:spPr bwMode="auto">
            <a:xfrm flipH="1">
              <a:off x="1519" y="799"/>
              <a:ext cx="1361" cy="2450"/>
            </a:xfrm>
            <a:prstGeom prst="line">
              <a:avLst/>
            </a:prstGeom>
            <a:noFill/>
            <a:ln w="28575">
              <a:solidFill>
                <a:schemeClr val="tx1"/>
              </a:solidFill>
              <a:round/>
              <a:headEnd/>
              <a:tailEnd/>
            </a:ln>
          </p:spPr>
          <p:txBody>
            <a:bodyPr/>
            <a:lstStyle/>
            <a:p>
              <a:endParaRPr lang="ru-RU"/>
            </a:p>
          </p:txBody>
        </p:sp>
        <p:sp>
          <p:nvSpPr>
            <p:cNvPr id="6" name="Line 5"/>
            <p:cNvSpPr>
              <a:spLocks noChangeShapeType="1"/>
            </p:cNvSpPr>
            <p:nvPr/>
          </p:nvSpPr>
          <p:spPr bwMode="auto">
            <a:xfrm flipH="1">
              <a:off x="2789" y="799"/>
              <a:ext cx="91" cy="3266"/>
            </a:xfrm>
            <a:prstGeom prst="line">
              <a:avLst/>
            </a:prstGeom>
            <a:noFill/>
            <a:ln w="28575">
              <a:solidFill>
                <a:schemeClr val="tx1"/>
              </a:solidFill>
              <a:round/>
              <a:headEnd/>
              <a:tailEnd/>
            </a:ln>
          </p:spPr>
          <p:txBody>
            <a:bodyPr/>
            <a:lstStyle/>
            <a:p>
              <a:endParaRPr lang="ru-RU"/>
            </a:p>
          </p:txBody>
        </p:sp>
        <p:sp>
          <p:nvSpPr>
            <p:cNvPr id="7" name="Line 6"/>
            <p:cNvSpPr>
              <a:spLocks noChangeShapeType="1"/>
            </p:cNvSpPr>
            <p:nvPr/>
          </p:nvSpPr>
          <p:spPr bwMode="auto">
            <a:xfrm>
              <a:off x="1519" y="3249"/>
              <a:ext cx="1270" cy="816"/>
            </a:xfrm>
            <a:prstGeom prst="line">
              <a:avLst/>
            </a:prstGeom>
            <a:noFill/>
            <a:ln w="28575">
              <a:solidFill>
                <a:schemeClr val="tx1"/>
              </a:solidFill>
              <a:round/>
              <a:headEnd/>
              <a:tailEnd/>
            </a:ln>
          </p:spPr>
          <p:txBody>
            <a:bodyPr/>
            <a:lstStyle/>
            <a:p>
              <a:endParaRPr lang="ru-RU"/>
            </a:p>
          </p:txBody>
        </p:sp>
        <p:sp>
          <p:nvSpPr>
            <p:cNvPr id="8" name="Line 7"/>
            <p:cNvSpPr>
              <a:spLocks noChangeShapeType="1"/>
            </p:cNvSpPr>
            <p:nvPr/>
          </p:nvSpPr>
          <p:spPr bwMode="auto">
            <a:xfrm flipH="1">
              <a:off x="2789" y="2568"/>
              <a:ext cx="1316" cy="1497"/>
            </a:xfrm>
            <a:prstGeom prst="line">
              <a:avLst/>
            </a:prstGeom>
            <a:noFill/>
            <a:ln w="28575">
              <a:solidFill>
                <a:schemeClr val="tx1"/>
              </a:solidFill>
              <a:round/>
              <a:headEnd/>
              <a:tailEnd/>
            </a:ln>
          </p:spPr>
          <p:txBody>
            <a:bodyPr/>
            <a:lstStyle/>
            <a:p>
              <a:endParaRPr lang="ru-RU"/>
            </a:p>
          </p:txBody>
        </p:sp>
        <p:sp>
          <p:nvSpPr>
            <p:cNvPr id="9" name="Line 8"/>
            <p:cNvSpPr>
              <a:spLocks noChangeShapeType="1"/>
            </p:cNvSpPr>
            <p:nvPr/>
          </p:nvSpPr>
          <p:spPr bwMode="auto">
            <a:xfrm flipV="1">
              <a:off x="1519" y="2568"/>
              <a:ext cx="2586" cy="681"/>
            </a:xfrm>
            <a:prstGeom prst="line">
              <a:avLst/>
            </a:prstGeom>
            <a:noFill/>
            <a:ln w="28575">
              <a:solidFill>
                <a:schemeClr val="tx1"/>
              </a:solidFill>
              <a:prstDash val="lgDash"/>
              <a:round/>
              <a:headEnd/>
              <a:tailEnd/>
            </a:ln>
          </p:spPr>
          <p:txBody>
            <a:bodyPr/>
            <a:lstStyle/>
            <a:p>
              <a:endParaRPr lang="ru-RU"/>
            </a:p>
          </p:txBody>
        </p:sp>
        <p:sp>
          <p:nvSpPr>
            <p:cNvPr id="10" name="Line 9"/>
            <p:cNvSpPr>
              <a:spLocks noChangeShapeType="1"/>
            </p:cNvSpPr>
            <p:nvPr/>
          </p:nvSpPr>
          <p:spPr bwMode="auto">
            <a:xfrm>
              <a:off x="2880" y="799"/>
              <a:ext cx="1225" cy="1769"/>
            </a:xfrm>
            <a:prstGeom prst="line">
              <a:avLst/>
            </a:prstGeom>
            <a:noFill/>
            <a:ln w="28575">
              <a:solidFill>
                <a:schemeClr val="tx1"/>
              </a:solidFill>
              <a:round/>
              <a:headEnd/>
              <a:tailEnd/>
            </a:ln>
          </p:spPr>
          <p:txBody>
            <a:bodyPr/>
            <a:lstStyle/>
            <a:p>
              <a:endParaRPr lang="ru-RU"/>
            </a:p>
          </p:txBody>
        </p:sp>
      </p:grpSp>
      <p:sp>
        <p:nvSpPr>
          <p:cNvPr id="13" name="Oval 14"/>
          <p:cNvSpPr>
            <a:spLocks noChangeArrowheads="1"/>
          </p:cNvSpPr>
          <p:nvPr/>
        </p:nvSpPr>
        <p:spPr bwMode="auto">
          <a:xfrm>
            <a:off x="4071934" y="3429000"/>
            <a:ext cx="144462" cy="144462"/>
          </a:xfrm>
          <a:prstGeom prst="ellipse">
            <a:avLst/>
          </a:prstGeom>
          <a:solidFill>
            <a:schemeClr val="tx1"/>
          </a:solidFill>
          <a:ln w="9525">
            <a:solidFill>
              <a:schemeClr val="tx1"/>
            </a:solidFill>
            <a:round/>
            <a:headEnd/>
            <a:tailEnd/>
          </a:ln>
        </p:spPr>
        <p:txBody>
          <a:bodyPr wrap="none" anchor="ctr"/>
          <a:lstStyle/>
          <a:p>
            <a:endParaRPr lang="ru-RU"/>
          </a:p>
        </p:txBody>
      </p:sp>
      <p:sp>
        <p:nvSpPr>
          <p:cNvPr id="14" name="Oval 18"/>
          <p:cNvSpPr>
            <a:spLocks noChangeArrowheads="1"/>
          </p:cNvSpPr>
          <p:nvPr/>
        </p:nvSpPr>
        <p:spPr bwMode="auto">
          <a:xfrm>
            <a:off x="6084888" y="2349500"/>
            <a:ext cx="144462" cy="144463"/>
          </a:xfrm>
          <a:prstGeom prst="ellipse">
            <a:avLst/>
          </a:prstGeom>
          <a:solidFill>
            <a:schemeClr val="tx1"/>
          </a:solidFill>
          <a:ln w="9525">
            <a:solidFill>
              <a:schemeClr val="tx1"/>
            </a:solidFill>
            <a:round/>
            <a:headEnd/>
            <a:tailEnd/>
          </a:ln>
        </p:spPr>
        <p:txBody>
          <a:bodyPr wrap="none" anchor="ctr"/>
          <a:lstStyle/>
          <a:p>
            <a:endParaRPr lang="ru-RU"/>
          </a:p>
        </p:txBody>
      </p:sp>
      <p:sp>
        <p:nvSpPr>
          <p:cNvPr id="15" name="Oval 18"/>
          <p:cNvSpPr>
            <a:spLocks noChangeArrowheads="1"/>
          </p:cNvSpPr>
          <p:nvPr/>
        </p:nvSpPr>
        <p:spPr bwMode="auto">
          <a:xfrm>
            <a:off x="5214942" y="2643182"/>
            <a:ext cx="144462" cy="144463"/>
          </a:xfrm>
          <a:prstGeom prst="ellipse">
            <a:avLst/>
          </a:prstGeom>
          <a:solidFill>
            <a:schemeClr val="tx1"/>
          </a:solidFill>
          <a:ln w="9525">
            <a:solidFill>
              <a:schemeClr val="tx1"/>
            </a:solidFill>
            <a:round/>
            <a:headEnd/>
            <a:tailEnd/>
          </a:ln>
        </p:spPr>
        <p:txBody>
          <a:bodyPr wrap="none" anchor="ctr"/>
          <a:lstStyle/>
          <a:p>
            <a:endParaRPr lang="ru-RU"/>
          </a:p>
        </p:txBody>
      </p:sp>
      <p:sp>
        <p:nvSpPr>
          <p:cNvPr id="16" name="AutoShape 19"/>
          <p:cNvSpPr>
            <a:spLocks noChangeArrowheads="1"/>
          </p:cNvSpPr>
          <p:nvPr/>
        </p:nvSpPr>
        <p:spPr bwMode="auto">
          <a:xfrm flipH="1">
            <a:off x="428596" y="928670"/>
            <a:ext cx="3427413" cy="1261973"/>
          </a:xfrm>
          <a:prstGeom prst="wedgeRoundRectCallout">
            <a:avLst>
              <a:gd name="adj1" fmla="val -34856"/>
              <a:gd name="adj2" fmla="val 135315"/>
              <a:gd name="adj3" fmla="val 16667"/>
            </a:avLst>
          </a:prstGeom>
          <a:solidFill>
            <a:schemeClr val="accent1"/>
          </a:solidFill>
          <a:ln w="9525">
            <a:solidFill>
              <a:schemeClr val="tx1"/>
            </a:solidFill>
            <a:miter lim="800000"/>
            <a:headEnd/>
            <a:tailEnd/>
          </a:ln>
        </p:spPr>
        <p:txBody>
          <a:bodyPr/>
          <a:lstStyle/>
          <a:p>
            <a:pPr algn="ctr"/>
            <a:r>
              <a:rPr lang="ru-RU" sz="3200" dirty="0"/>
              <a:t>Секущая плоскость</a:t>
            </a:r>
          </a:p>
        </p:txBody>
      </p:sp>
      <p:sp>
        <p:nvSpPr>
          <p:cNvPr id="17" name="Text Box 20"/>
          <p:cNvSpPr txBox="1">
            <a:spLocks noChangeArrowheads="1"/>
          </p:cNvSpPr>
          <p:nvPr/>
        </p:nvSpPr>
        <p:spPr bwMode="auto">
          <a:xfrm>
            <a:off x="231775" y="5441950"/>
            <a:ext cx="3182938" cy="1016000"/>
          </a:xfrm>
          <a:prstGeom prst="rect">
            <a:avLst/>
          </a:prstGeom>
          <a:solidFill>
            <a:schemeClr val="accent1"/>
          </a:solidFill>
          <a:ln w="9525">
            <a:solidFill>
              <a:schemeClr val="tx1"/>
            </a:solidFill>
            <a:miter lim="800000"/>
            <a:headEnd/>
            <a:tailEnd/>
          </a:ln>
        </p:spPr>
        <p:txBody>
          <a:bodyPr>
            <a:spAutoFit/>
          </a:bodyPr>
          <a:lstStyle/>
          <a:p>
            <a:pPr>
              <a:spcBef>
                <a:spcPct val="50000"/>
              </a:spcBef>
            </a:pPr>
            <a:r>
              <a:rPr lang="ru-RU" sz="2000" dirty="0"/>
              <a:t>Точки тетраэдра лежат по </a:t>
            </a:r>
            <a:r>
              <a:rPr lang="ru-RU" sz="2000" b="1" u="sng" dirty="0"/>
              <a:t>обе</a:t>
            </a:r>
            <a:r>
              <a:rPr lang="ru-RU" sz="2000" dirty="0"/>
              <a:t> стороны от плоскости</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9"/>
          <p:cNvSpPr>
            <a:spLocks/>
          </p:cNvSpPr>
          <p:nvPr/>
        </p:nvSpPr>
        <p:spPr bwMode="auto">
          <a:xfrm>
            <a:off x="2000232" y="2214554"/>
            <a:ext cx="5413375" cy="1993900"/>
          </a:xfrm>
          <a:custGeom>
            <a:avLst/>
            <a:gdLst>
              <a:gd name="T0" fmla="*/ 459 w 3410"/>
              <a:gd name="T1" fmla="*/ 17 h 1011"/>
              <a:gd name="T2" fmla="*/ 237 w 3410"/>
              <a:gd name="T3" fmla="*/ 72 h 1011"/>
              <a:gd name="T4" fmla="*/ 196 w 3410"/>
              <a:gd name="T5" fmla="*/ 93 h 1011"/>
              <a:gd name="T6" fmla="*/ 112 w 3410"/>
              <a:gd name="T7" fmla="*/ 142 h 1011"/>
              <a:gd name="T8" fmla="*/ 99 w 3410"/>
              <a:gd name="T9" fmla="*/ 170 h 1011"/>
              <a:gd name="T10" fmla="*/ 57 w 3410"/>
              <a:gd name="T11" fmla="*/ 197 h 1011"/>
              <a:gd name="T12" fmla="*/ 29 w 3410"/>
              <a:gd name="T13" fmla="*/ 239 h 1011"/>
              <a:gd name="T14" fmla="*/ 8 w 3410"/>
              <a:gd name="T15" fmla="*/ 267 h 1011"/>
              <a:gd name="T16" fmla="*/ 57 w 3410"/>
              <a:gd name="T17" fmla="*/ 412 h 1011"/>
              <a:gd name="T18" fmla="*/ 154 w 3410"/>
              <a:gd name="T19" fmla="*/ 551 h 1011"/>
              <a:gd name="T20" fmla="*/ 251 w 3410"/>
              <a:gd name="T21" fmla="*/ 634 h 1011"/>
              <a:gd name="T22" fmla="*/ 279 w 3410"/>
              <a:gd name="T23" fmla="*/ 676 h 1011"/>
              <a:gd name="T24" fmla="*/ 335 w 3410"/>
              <a:gd name="T25" fmla="*/ 780 h 1011"/>
              <a:gd name="T26" fmla="*/ 1251 w 3410"/>
              <a:gd name="T27" fmla="*/ 884 h 1011"/>
              <a:gd name="T28" fmla="*/ 1445 w 3410"/>
              <a:gd name="T29" fmla="*/ 919 h 1011"/>
              <a:gd name="T30" fmla="*/ 1778 w 3410"/>
              <a:gd name="T31" fmla="*/ 926 h 1011"/>
              <a:gd name="T32" fmla="*/ 1972 w 3410"/>
              <a:gd name="T33" fmla="*/ 857 h 1011"/>
              <a:gd name="T34" fmla="*/ 2458 w 3410"/>
              <a:gd name="T35" fmla="*/ 815 h 1011"/>
              <a:gd name="T36" fmla="*/ 2722 w 3410"/>
              <a:gd name="T37" fmla="*/ 766 h 1011"/>
              <a:gd name="T38" fmla="*/ 3069 w 3410"/>
              <a:gd name="T39" fmla="*/ 614 h 1011"/>
              <a:gd name="T40" fmla="*/ 3117 w 3410"/>
              <a:gd name="T41" fmla="*/ 579 h 1011"/>
              <a:gd name="T42" fmla="*/ 3187 w 3410"/>
              <a:gd name="T43" fmla="*/ 544 h 1011"/>
              <a:gd name="T44" fmla="*/ 3228 w 3410"/>
              <a:gd name="T45" fmla="*/ 510 h 1011"/>
              <a:gd name="T46" fmla="*/ 3291 w 3410"/>
              <a:gd name="T47" fmla="*/ 447 h 1011"/>
              <a:gd name="T48" fmla="*/ 3333 w 3410"/>
              <a:gd name="T49" fmla="*/ 378 h 1011"/>
              <a:gd name="T50" fmla="*/ 3104 w 3410"/>
              <a:gd name="T51" fmla="*/ 58 h 1011"/>
              <a:gd name="T52" fmla="*/ 2659 w 3410"/>
              <a:gd name="T53" fmla="*/ 114 h 1011"/>
              <a:gd name="T54" fmla="*/ 2430 w 3410"/>
              <a:gd name="T55" fmla="*/ 86 h 1011"/>
              <a:gd name="T56" fmla="*/ 2368 w 3410"/>
              <a:gd name="T57" fmla="*/ 65 h 1011"/>
              <a:gd name="T58" fmla="*/ 2250 w 3410"/>
              <a:gd name="T59" fmla="*/ 52 h 1011"/>
              <a:gd name="T60" fmla="*/ 1854 w 3410"/>
              <a:gd name="T61" fmla="*/ 79 h 1011"/>
              <a:gd name="T62" fmla="*/ 1785 w 3410"/>
              <a:gd name="T63" fmla="*/ 100 h 1011"/>
              <a:gd name="T64" fmla="*/ 1480 w 3410"/>
              <a:gd name="T65" fmla="*/ 86 h 1011"/>
              <a:gd name="T66" fmla="*/ 1445 w 3410"/>
              <a:gd name="T67" fmla="*/ 65 h 1011"/>
              <a:gd name="T68" fmla="*/ 1223 w 3410"/>
              <a:gd name="T69" fmla="*/ 38 h 1011"/>
              <a:gd name="T70" fmla="*/ 459 w 3410"/>
              <a:gd name="T71" fmla="*/ 17 h 101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410"/>
              <a:gd name="T109" fmla="*/ 0 h 1011"/>
              <a:gd name="T110" fmla="*/ 3410 w 3410"/>
              <a:gd name="T111" fmla="*/ 1011 h 101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410" h="1011">
                <a:moveTo>
                  <a:pt x="459" y="17"/>
                </a:moveTo>
                <a:cubicBezTo>
                  <a:pt x="376" y="0"/>
                  <a:pt x="314" y="57"/>
                  <a:pt x="237" y="72"/>
                </a:cubicBezTo>
                <a:cubicBezTo>
                  <a:pt x="152" y="131"/>
                  <a:pt x="278" y="46"/>
                  <a:pt x="196" y="93"/>
                </a:cubicBezTo>
                <a:cubicBezTo>
                  <a:pt x="167" y="110"/>
                  <a:pt x="145" y="131"/>
                  <a:pt x="112" y="142"/>
                </a:cubicBezTo>
                <a:cubicBezTo>
                  <a:pt x="108" y="151"/>
                  <a:pt x="106" y="163"/>
                  <a:pt x="99" y="170"/>
                </a:cubicBezTo>
                <a:cubicBezTo>
                  <a:pt x="87" y="182"/>
                  <a:pt x="57" y="197"/>
                  <a:pt x="57" y="197"/>
                </a:cubicBezTo>
                <a:cubicBezTo>
                  <a:pt x="48" y="211"/>
                  <a:pt x="39" y="225"/>
                  <a:pt x="29" y="239"/>
                </a:cubicBezTo>
                <a:cubicBezTo>
                  <a:pt x="22" y="249"/>
                  <a:pt x="10" y="255"/>
                  <a:pt x="8" y="267"/>
                </a:cubicBezTo>
                <a:cubicBezTo>
                  <a:pt x="0" y="316"/>
                  <a:pt x="22" y="378"/>
                  <a:pt x="57" y="412"/>
                </a:cubicBezTo>
                <a:cubicBezTo>
                  <a:pt x="85" y="467"/>
                  <a:pt x="118" y="504"/>
                  <a:pt x="154" y="551"/>
                </a:cubicBezTo>
                <a:cubicBezTo>
                  <a:pt x="190" y="598"/>
                  <a:pt x="187" y="620"/>
                  <a:pt x="251" y="634"/>
                </a:cubicBezTo>
                <a:cubicBezTo>
                  <a:pt x="273" y="700"/>
                  <a:pt x="237" y="603"/>
                  <a:pt x="279" y="676"/>
                </a:cubicBezTo>
                <a:cubicBezTo>
                  <a:pt x="297" y="708"/>
                  <a:pt x="307" y="751"/>
                  <a:pt x="335" y="780"/>
                </a:cubicBezTo>
                <a:cubicBezTo>
                  <a:pt x="561" y="1011"/>
                  <a:pt x="990" y="882"/>
                  <a:pt x="1251" y="884"/>
                </a:cubicBezTo>
                <a:cubicBezTo>
                  <a:pt x="1322" y="894"/>
                  <a:pt x="1367" y="910"/>
                  <a:pt x="1445" y="919"/>
                </a:cubicBezTo>
                <a:cubicBezTo>
                  <a:pt x="1576" y="952"/>
                  <a:pt x="1514" y="933"/>
                  <a:pt x="1778" y="926"/>
                </a:cubicBezTo>
                <a:cubicBezTo>
                  <a:pt x="1843" y="904"/>
                  <a:pt x="1905" y="876"/>
                  <a:pt x="1972" y="857"/>
                </a:cubicBezTo>
                <a:cubicBezTo>
                  <a:pt x="2127" y="812"/>
                  <a:pt x="2301" y="820"/>
                  <a:pt x="2458" y="815"/>
                </a:cubicBezTo>
                <a:cubicBezTo>
                  <a:pt x="2542" y="797"/>
                  <a:pt x="2638" y="788"/>
                  <a:pt x="2722" y="766"/>
                </a:cubicBezTo>
                <a:cubicBezTo>
                  <a:pt x="2846" y="734"/>
                  <a:pt x="2949" y="654"/>
                  <a:pt x="3069" y="614"/>
                </a:cubicBezTo>
                <a:cubicBezTo>
                  <a:pt x="3085" y="602"/>
                  <a:pt x="3100" y="589"/>
                  <a:pt x="3117" y="579"/>
                </a:cubicBezTo>
                <a:cubicBezTo>
                  <a:pt x="3139" y="566"/>
                  <a:pt x="3169" y="562"/>
                  <a:pt x="3187" y="544"/>
                </a:cubicBezTo>
                <a:cubicBezTo>
                  <a:pt x="3214" y="517"/>
                  <a:pt x="3200" y="528"/>
                  <a:pt x="3228" y="510"/>
                </a:cubicBezTo>
                <a:cubicBezTo>
                  <a:pt x="3244" y="478"/>
                  <a:pt x="3262" y="467"/>
                  <a:pt x="3291" y="447"/>
                </a:cubicBezTo>
                <a:cubicBezTo>
                  <a:pt x="3299" y="409"/>
                  <a:pt x="3302" y="399"/>
                  <a:pt x="3333" y="378"/>
                </a:cubicBezTo>
                <a:cubicBezTo>
                  <a:pt x="3410" y="212"/>
                  <a:pt x="3234" y="111"/>
                  <a:pt x="3104" y="58"/>
                </a:cubicBezTo>
                <a:cubicBezTo>
                  <a:pt x="2970" y="62"/>
                  <a:pt x="2783" y="32"/>
                  <a:pt x="2659" y="114"/>
                </a:cubicBezTo>
                <a:cubicBezTo>
                  <a:pt x="2546" y="65"/>
                  <a:pt x="2661" y="108"/>
                  <a:pt x="2430" y="86"/>
                </a:cubicBezTo>
                <a:cubicBezTo>
                  <a:pt x="2306" y="74"/>
                  <a:pt x="2441" y="74"/>
                  <a:pt x="2368" y="65"/>
                </a:cubicBezTo>
                <a:cubicBezTo>
                  <a:pt x="2291" y="55"/>
                  <a:pt x="2331" y="60"/>
                  <a:pt x="2250" y="52"/>
                </a:cubicBezTo>
                <a:cubicBezTo>
                  <a:pt x="2111" y="17"/>
                  <a:pt x="1987" y="60"/>
                  <a:pt x="1854" y="79"/>
                </a:cubicBezTo>
                <a:cubicBezTo>
                  <a:pt x="1831" y="87"/>
                  <a:pt x="1808" y="92"/>
                  <a:pt x="1785" y="100"/>
                </a:cubicBezTo>
                <a:cubicBezTo>
                  <a:pt x="1683" y="97"/>
                  <a:pt x="1579" y="109"/>
                  <a:pt x="1480" y="86"/>
                </a:cubicBezTo>
                <a:cubicBezTo>
                  <a:pt x="1467" y="83"/>
                  <a:pt x="1458" y="68"/>
                  <a:pt x="1445" y="65"/>
                </a:cubicBezTo>
                <a:cubicBezTo>
                  <a:pt x="1385" y="50"/>
                  <a:pt x="1285" y="39"/>
                  <a:pt x="1223" y="38"/>
                </a:cubicBezTo>
                <a:cubicBezTo>
                  <a:pt x="478" y="23"/>
                  <a:pt x="836" y="51"/>
                  <a:pt x="459" y="17"/>
                </a:cubicBezTo>
                <a:close/>
              </a:path>
            </a:pathLst>
          </a:custGeom>
          <a:solidFill>
            <a:srgbClr val="6666FF"/>
          </a:solidFill>
          <a:ln w="9525">
            <a:solidFill>
              <a:schemeClr val="tx1"/>
            </a:solidFill>
            <a:round/>
            <a:headEnd/>
            <a:tailEnd/>
          </a:ln>
        </p:spPr>
        <p:txBody>
          <a:bodyPr/>
          <a:lstStyle/>
          <a:p>
            <a:endParaRPr lang="ru-RU"/>
          </a:p>
        </p:txBody>
      </p:sp>
      <p:grpSp>
        <p:nvGrpSpPr>
          <p:cNvPr id="4" name="Group 2"/>
          <p:cNvGrpSpPr>
            <a:grpSpLocks noGrp="1"/>
          </p:cNvGrpSpPr>
          <p:nvPr>
            <p:ph idx="1"/>
          </p:nvPr>
        </p:nvGrpSpPr>
        <p:grpSpPr bwMode="auto">
          <a:xfrm>
            <a:off x="2071670" y="1714488"/>
            <a:ext cx="4857784" cy="4525963"/>
            <a:chOff x="1519" y="799"/>
            <a:chExt cx="2586" cy="3266"/>
          </a:xfrm>
        </p:grpSpPr>
        <p:sp>
          <p:nvSpPr>
            <p:cNvPr id="5" name="Line 3"/>
            <p:cNvSpPr>
              <a:spLocks noChangeShapeType="1"/>
            </p:cNvSpPr>
            <p:nvPr/>
          </p:nvSpPr>
          <p:spPr bwMode="auto">
            <a:xfrm flipH="1">
              <a:off x="1519" y="799"/>
              <a:ext cx="1361" cy="2450"/>
            </a:xfrm>
            <a:prstGeom prst="line">
              <a:avLst/>
            </a:prstGeom>
            <a:noFill/>
            <a:ln w="28575">
              <a:solidFill>
                <a:schemeClr val="tx1"/>
              </a:solidFill>
              <a:round/>
              <a:headEnd/>
              <a:tailEnd/>
            </a:ln>
          </p:spPr>
          <p:txBody>
            <a:bodyPr/>
            <a:lstStyle/>
            <a:p>
              <a:endParaRPr lang="ru-RU"/>
            </a:p>
          </p:txBody>
        </p:sp>
        <p:sp>
          <p:nvSpPr>
            <p:cNvPr id="6" name="Line 4"/>
            <p:cNvSpPr>
              <a:spLocks noChangeShapeType="1"/>
            </p:cNvSpPr>
            <p:nvPr/>
          </p:nvSpPr>
          <p:spPr bwMode="auto">
            <a:xfrm flipH="1">
              <a:off x="2789" y="799"/>
              <a:ext cx="91" cy="3266"/>
            </a:xfrm>
            <a:prstGeom prst="line">
              <a:avLst/>
            </a:prstGeom>
            <a:noFill/>
            <a:ln w="28575">
              <a:solidFill>
                <a:schemeClr val="tx1"/>
              </a:solidFill>
              <a:round/>
              <a:headEnd/>
              <a:tailEnd/>
            </a:ln>
          </p:spPr>
          <p:txBody>
            <a:bodyPr/>
            <a:lstStyle/>
            <a:p>
              <a:endParaRPr lang="ru-RU"/>
            </a:p>
          </p:txBody>
        </p:sp>
        <p:sp>
          <p:nvSpPr>
            <p:cNvPr id="7" name="Line 5"/>
            <p:cNvSpPr>
              <a:spLocks noChangeShapeType="1"/>
            </p:cNvSpPr>
            <p:nvPr/>
          </p:nvSpPr>
          <p:spPr bwMode="auto">
            <a:xfrm>
              <a:off x="1519" y="3249"/>
              <a:ext cx="1270" cy="816"/>
            </a:xfrm>
            <a:prstGeom prst="line">
              <a:avLst/>
            </a:prstGeom>
            <a:noFill/>
            <a:ln w="28575">
              <a:solidFill>
                <a:schemeClr val="tx1"/>
              </a:solidFill>
              <a:round/>
              <a:headEnd/>
              <a:tailEnd/>
            </a:ln>
          </p:spPr>
          <p:txBody>
            <a:bodyPr/>
            <a:lstStyle/>
            <a:p>
              <a:endParaRPr lang="ru-RU"/>
            </a:p>
          </p:txBody>
        </p:sp>
        <p:sp>
          <p:nvSpPr>
            <p:cNvPr id="8" name="Line 6"/>
            <p:cNvSpPr>
              <a:spLocks noChangeShapeType="1"/>
            </p:cNvSpPr>
            <p:nvPr/>
          </p:nvSpPr>
          <p:spPr bwMode="auto">
            <a:xfrm flipH="1">
              <a:off x="2789" y="2568"/>
              <a:ext cx="1316" cy="1497"/>
            </a:xfrm>
            <a:prstGeom prst="line">
              <a:avLst/>
            </a:prstGeom>
            <a:noFill/>
            <a:ln w="28575">
              <a:solidFill>
                <a:schemeClr val="tx1"/>
              </a:solidFill>
              <a:round/>
              <a:headEnd/>
              <a:tailEnd/>
            </a:ln>
          </p:spPr>
          <p:txBody>
            <a:bodyPr/>
            <a:lstStyle/>
            <a:p>
              <a:endParaRPr lang="ru-RU"/>
            </a:p>
          </p:txBody>
        </p:sp>
        <p:sp>
          <p:nvSpPr>
            <p:cNvPr id="9" name="Line 7"/>
            <p:cNvSpPr>
              <a:spLocks noChangeShapeType="1"/>
            </p:cNvSpPr>
            <p:nvPr/>
          </p:nvSpPr>
          <p:spPr bwMode="auto">
            <a:xfrm flipV="1">
              <a:off x="1519" y="2568"/>
              <a:ext cx="2586" cy="681"/>
            </a:xfrm>
            <a:prstGeom prst="line">
              <a:avLst/>
            </a:prstGeom>
            <a:noFill/>
            <a:ln w="28575">
              <a:solidFill>
                <a:schemeClr val="tx1"/>
              </a:solidFill>
              <a:prstDash val="lgDash"/>
              <a:round/>
              <a:headEnd/>
              <a:tailEnd/>
            </a:ln>
          </p:spPr>
          <p:txBody>
            <a:bodyPr/>
            <a:lstStyle/>
            <a:p>
              <a:endParaRPr lang="ru-RU"/>
            </a:p>
          </p:txBody>
        </p:sp>
        <p:sp>
          <p:nvSpPr>
            <p:cNvPr id="10" name="Line 8"/>
            <p:cNvSpPr>
              <a:spLocks noChangeShapeType="1"/>
            </p:cNvSpPr>
            <p:nvPr/>
          </p:nvSpPr>
          <p:spPr bwMode="auto">
            <a:xfrm>
              <a:off x="2880" y="799"/>
              <a:ext cx="1225" cy="1769"/>
            </a:xfrm>
            <a:prstGeom prst="line">
              <a:avLst/>
            </a:prstGeom>
            <a:noFill/>
            <a:ln w="28575">
              <a:solidFill>
                <a:schemeClr val="tx1"/>
              </a:solidFill>
              <a:round/>
              <a:headEnd/>
              <a:tailEnd/>
            </a:ln>
          </p:spPr>
          <p:txBody>
            <a:bodyPr/>
            <a:lstStyle/>
            <a:p>
              <a:endParaRPr lang="ru-RU"/>
            </a:p>
          </p:txBody>
        </p:sp>
      </p:grpSp>
      <p:sp>
        <p:nvSpPr>
          <p:cNvPr id="13" name="Freeform 19"/>
          <p:cNvSpPr>
            <a:spLocks/>
          </p:cNvSpPr>
          <p:nvPr/>
        </p:nvSpPr>
        <p:spPr bwMode="auto">
          <a:xfrm>
            <a:off x="3571868" y="2643182"/>
            <a:ext cx="1871662" cy="1135062"/>
          </a:xfrm>
          <a:custGeom>
            <a:avLst/>
            <a:gdLst>
              <a:gd name="T0" fmla="*/ 0 w 1179"/>
              <a:gd name="T1" fmla="*/ 312 h 715"/>
              <a:gd name="T2" fmla="*/ 1179 w 1179"/>
              <a:gd name="T3" fmla="*/ 0 h 715"/>
              <a:gd name="T4" fmla="*/ 603 w 1179"/>
              <a:gd name="T5" fmla="*/ 715 h 715"/>
              <a:gd name="T6" fmla="*/ 0 w 1179"/>
              <a:gd name="T7" fmla="*/ 312 h 715"/>
              <a:gd name="T8" fmla="*/ 0 60000 65536"/>
              <a:gd name="T9" fmla="*/ 0 60000 65536"/>
              <a:gd name="T10" fmla="*/ 0 60000 65536"/>
              <a:gd name="T11" fmla="*/ 0 60000 65536"/>
              <a:gd name="T12" fmla="*/ 0 w 1179"/>
              <a:gd name="T13" fmla="*/ 0 h 715"/>
              <a:gd name="T14" fmla="*/ 1179 w 1179"/>
              <a:gd name="T15" fmla="*/ 715 h 715"/>
            </a:gdLst>
            <a:ahLst/>
            <a:cxnLst>
              <a:cxn ang="T8">
                <a:pos x="T0" y="T1"/>
              </a:cxn>
              <a:cxn ang="T9">
                <a:pos x="T2" y="T3"/>
              </a:cxn>
              <a:cxn ang="T10">
                <a:pos x="T4" y="T5"/>
              </a:cxn>
              <a:cxn ang="T11">
                <a:pos x="T6" y="T7"/>
              </a:cxn>
            </a:cxnLst>
            <a:rect l="T12" t="T13" r="T14" b="T15"/>
            <a:pathLst>
              <a:path w="1179" h="715">
                <a:moveTo>
                  <a:pt x="0" y="312"/>
                </a:moveTo>
                <a:lnTo>
                  <a:pt x="1179" y="0"/>
                </a:lnTo>
                <a:lnTo>
                  <a:pt x="603" y="715"/>
                </a:lnTo>
                <a:lnTo>
                  <a:pt x="0" y="312"/>
                </a:lnTo>
                <a:close/>
              </a:path>
            </a:pathLst>
          </a:custGeom>
          <a:solidFill>
            <a:srgbClr val="000099"/>
          </a:solidFill>
          <a:ln w="28575">
            <a:solidFill>
              <a:schemeClr val="tx1"/>
            </a:solidFill>
            <a:round/>
            <a:headEnd/>
            <a:tailEnd/>
          </a:ln>
        </p:spPr>
        <p:txBody>
          <a:bodyPr/>
          <a:lstStyle/>
          <a:p>
            <a:endParaRPr lang="ru-RU"/>
          </a:p>
        </p:txBody>
      </p:sp>
      <p:sp>
        <p:nvSpPr>
          <p:cNvPr id="14" name="Oval 10"/>
          <p:cNvSpPr>
            <a:spLocks noChangeArrowheads="1"/>
          </p:cNvSpPr>
          <p:nvPr/>
        </p:nvSpPr>
        <p:spPr bwMode="auto">
          <a:xfrm>
            <a:off x="3500430" y="3071810"/>
            <a:ext cx="144462" cy="144462"/>
          </a:xfrm>
          <a:prstGeom prst="ellipse">
            <a:avLst/>
          </a:prstGeom>
          <a:solidFill>
            <a:schemeClr val="tx1"/>
          </a:solidFill>
          <a:ln w="9525">
            <a:solidFill>
              <a:schemeClr val="tx1"/>
            </a:solidFill>
            <a:round/>
            <a:headEnd/>
            <a:tailEnd/>
          </a:ln>
        </p:spPr>
        <p:txBody>
          <a:bodyPr wrap="none" anchor="ctr"/>
          <a:lstStyle/>
          <a:p>
            <a:endParaRPr lang="ru-RU"/>
          </a:p>
        </p:txBody>
      </p:sp>
      <p:sp>
        <p:nvSpPr>
          <p:cNvPr id="15" name="Oval 10"/>
          <p:cNvSpPr>
            <a:spLocks noChangeArrowheads="1"/>
          </p:cNvSpPr>
          <p:nvPr/>
        </p:nvSpPr>
        <p:spPr bwMode="auto">
          <a:xfrm>
            <a:off x="4500562" y="3714752"/>
            <a:ext cx="144462" cy="144462"/>
          </a:xfrm>
          <a:prstGeom prst="ellipse">
            <a:avLst/>
          </a:prstGeom>
          <a:solidFill>
            <a:schemeClr val="tx1"/>
          </a:solidFill>
          <a:ln w="9525">
            <a:solidFill>
              <a:schemeClr val="tx1"/>
            </a:solidFill>
            <a:round/>
            <a:headEnd/>
            <a:tailEnd/>
          </a:ln>
        </p:spPr>
        <p:txBody>
          <a:bodyPr wrap="none" anchor="ctr"/>
          <a:lstStyle/>
          <a:p>
            <a:endParaRPr lang="ru-RU"/>
          </a:p>
        </p:txBody>
      </p:sp>
      <p:sp>
        <p:nvSpPr>
          <p:cNvPr id="16" name="Oval 10"/>
          <p:cNvSpPr>
            <a:spLocks noChangeArrowheads="1"/>
          </p:cNvSpPr>
          <p:nvPr/>
        </p:nvSpPr>
        <p:spPr bwMode="auto">
          <a:xfrm>
            <a:off x="5357818" y="2571744"/>
            <a:ext cx="144462" cy="144462"/>
          </a:xfrm>
          <a:prstGeom prst="ellipse">
            <a:avLst/>
          </a:prstGeom>
          <a:solidFill>
            <a:schemeClr val="tx1"/>
          </a:solidFill>
          <a:ln w="9525">
            <a:solidFill>
              <a:schemeClr val="tx1"/>
            </a:solidFill>
            <a:round/>
            <a:headEnd/>
            <a:tailEnd/>
          </a:ln>
        </p:spPr>
        <p:txBody>
          <a:bodyPr wrap="none" anchor="ctr"/>
          <a:lstStyle/>
          <a:p>
            <a:endParaRPr lang="ru-RU"/>
          </a:p>
        </p:txBody>
      </p:sp>
      <p:sp>
        <p:nvSpPr>
          <p:cNvPr id="17" name="AutoShape 21"/>
          <p:cNvSpPr>
            <a:spLocks noChangeArrowheads="1"/>
          </p:cNvSpPr>
          <p:nvPr/>
        </p:nvSpPr>
        <p:spPr bwMode="auto">
          <a:xfrm flipH="1">
            <a:off x="785786" y="357166"/>
            <a:ext cx="3427413" cy="1146175"/>
          </a:xfrm>
          <a:prstGeom prst="wedgeRoundRectCallout">
            <a:avLst>
              <a:gd name="adj1" fmla="val -34856"/>
              <a:gd name="adj2" fmla="val 135315"/>
              <a:gd name="adj3" fmla="val 16667"/>
            </a:avLst>
          </a:prstGeom>
          <a:solidFill>
            <a:schemeClr val="accent1"/>
          </a:solidFill>
          <a:ln w="9525">
            <a:solidFill>
              <a:schemeClr val="tx1"/>
            </a:solidFill>
            <a:miter lim="800000"/>
            <a:headEnd/>
            <a:tailEnd/>
          </a:ln>
        </p:spPr>
        <p:txBody>
          <a:bodyPr/>
          <a:lstStyle/>
          <a:p>
            <a:pPr algn="ctr"/>
            <a:r>
              <a:rPr lang="ru-RU" sz="3200" dirty="0" smtClean="0"/>
              <a:t>Секущая плоскость</a:t>
            </a:r>
            <a:endParaRPr lang="ru-RU" sz="3200" dirty="0"/>
          </a:p>
        </p:txBody>
      </p:sp>
      <p:sp>
        <p:nvSpPr>
          <p:cNvPr id="18" name="AutoShape 22"/>
          <p:cNvSpPr>
            <a:spLocks noChangeArrowheads="1"/>
          </p:cNvSpPr>
          <p:nvPr/>
        </p:nvSpPr>
        <p:spPr bwMode="auto">
          <a:xfrm>
            <a:off x="5143504" y="785794"/>
            <a:ext cx="2908300" cy="1201737"/>
          </a:xfrm>
          <a:prstGeom prst="wedgeEllipseCallout">
            <a:avLst>
              <a:gd name="adj1" fmla="val -52185"/>
              <a:gd name="adj2" fmla="val 125296"/>
            </a:avLst>
          </a:prstGeom>
          <a:solidFill>
            <a:schemeClr val="accent1"/>
          </a:solidFill>
          <a:ln w="9525">
            <a:solidFill>
              <a:schemeClr val="tx1"/>
            </a:solidFill>
            <a:miter lim="800000"/>
            <a:headEnd/>
            <a:tailEnd/>
          </a:ln>
        </p:spPr>
        <p:txBody>
          <a:bodyPr/>
          <a:lstStyle/>
          <a:p>
            <a:pPr algn="ctr"/>
            <a:r>
              <a:rPr lang="ru-RU" sz="3600"/>
              <a:t>сечение</a:t>
            </a:r>
          </a:p>
        </p:txBody>
      </p:sp>
      <p:sp>
        <p:nvSpPr>
          <p:cNvPr id="19" name="Прямоугольник 18"/>
          <p:cNvSpPr/>
          <p:nvPr/>
        </p:nvSpPr>
        <p:spPr>
          <a:xfrm>
            <a:off x="0" y="6286520"/>
            <a:ext cx="9144000" cy="646331"/>
          </a:xfrm>
          <a:prstGeom prst="rect">
            <a:avLst/>
          </a:prstGeom>
        </p:spPr>
        <p:txBody>
          <a:bodyPr wrap="square">
            <a:spAutoFit/>
          </a:bodyPr>
          <a:lstStyle/>
          <a:p>
            <a:r>
              <a:rPr lang="ru-RU" i="1" dirty="0" smtClean="0">
                <a:latin typeface="Times New Roman" pitchFamily="18" charset="0"/>
                <a:cs typeface="Times New Roman" pitchFamily="18" charset="0"/>
              </a:rPr>
              <a:t>Секущая плоскость пересекает грани тетраэдра по отрезкам. </a:t>
            </a:r>
          </a:p>
          <a:p>
            <a:r>
              <a:rPr lang="ru-RU" i="1" dirty="0" smtClean="0">
                <a:latin typeface="Times New Roman" pitchFamily="18" charset="0"/>
                <a:cs typeface="Times New Roman" pitchFamily="18" charset="0"/>
              </a:rPr>
              <a:t>Многоугольник, сторонами которого являются эти отрезки – сечение тетраэдра.</a:t>
            </a:r>
            <a:endParaRPr lang="ru-RU" i="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2000"/>
                                        <p:tgtEl>
                                          <p:spTgt spid="13"/>
                                        </p:tgtEl>
                                      </p:cBhvr>
                                    </p:animEffect>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down)">
                                      <p:cBhvr>
                                        <p:cTn id="1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85000" lnSpcReduction="20000"/>
          </a:bodyPr>
          <a:lstStyle/>
          <a:p>
            <a:r>
              <a:rPr lang="ru-RU" i="1" dirty="0" smtClean="0">
                <a:latin typeface="Times New Roman" pitchFamily="18" charset="0"/>
                <a:cs typeface="Times New Roman" pitchFamily="18" charset="0"/>
              </a:rPr>
              <a:t>При этом необходимо учитывать следующее: 1. Соединять можно только две точки, лежащие в плоскости одной грани. Для построения сечения нужно построить точки пересечения секущей плоскости с ребрами и соединить их отрезками. 2. Секущая плоскость пересекает параллельные грани по параллельным отрезкам. 3. Если в плоскости грани отмечена только одна точка, принадлежащая плоскости сечения, то надо построить дополнительную точку. Для этого необходимо найти точки пересечения уже построенных прямых с другими прямыми, лежащими в тех же гранях.</a:t>
            </a:r>
            <a:endParaRPr lang="ru-RU" i="1"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i="1" dirty="0" smtClean="0">
                <a:latin typeface="Times New Roman" pitchFamily="18" charset="0"/>
                <a:cs typeface="Times New Roman" pitchFamily="18" charset="0"/>
              </a:rPr>
              <a:t>5. Прямая пересекает плоскость, если у них есть только одна общая точка. 6. Прямая называется параллельной плоскости, а плоскость- параллельной прямой, если они не имеют общих точек. 7. Прямая называется перпендикулярной плоскости (а плоскость прямой), если прямая перпендикулярна любой прямой, лежащей в этой плоскости. </a:t>
            </a:r>
            <a:endParaRPr lang="ru-RU" i="1"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Picture 4"/>
          <p:cNvPicPr>
            <a:picLocks noGrp="1" noChangeAspect="1" noChangeArrowheads="1"/>
          </p:cNvPicPr>
          <p:nvPr>
            <p:ph idx="1"/>
          </p:nvPr>
        </p:nvPicPr>
        <p:blipFill>
          <a:blip r:embed="rId2"/>
          <a:srcRect/>
          <a:stretch>
            <a:fillRect/>
          </a:stretch>
        </p:blipFill>
        <p:spPr bwMode="auto">
          <a:xfrm>
            <a:off x="642910" y="285728"/>
            <a:ext cx="7500990" cy="4000528"/>
          </a:xfrm>
          <a:prstGeom prst="rect">
            <a:avLst/>
          </a:prstGeom>
          <a:noFill/>
          <a:ln w="9525">
            <a:noFill/>
            <a:miter lim="800000"/>
            <a:headEnd/>
            <a:tailEnd/>
          </a:ln>
        </p:spPr>
      </p:pic>
      <p:sp>
        <p:nvSpPr>
          <p:cNvPr id="5" name="Прямоугольник 4"/>
          <p:cNvSpPr/>
          <p:nvPr/>
        </p:nvSpPr>
        <p:spPr>
          <a:xfrm>
            <a:off x="1071538" y="4929198"/>
            <a:ext cx="7572428" cy="1569660"/>
          </a:xfrm>
          <a:prstGeom prst="rect">
            <a:avLst/>
          </a:prstGeom>
        </p:spPr>
        <p:txBody>
          <a:bodyPr wrap="square">
            <a:spAutoFit/>
          </a:bodyPr>
          <a:lstStyle/>
          <a:p>
            <a:pPr algn="ctr">
              <a:spcBef>
                <a:spcPct val="50000"/>
              </a:spcBef>
            </a:pPr>
            <a:r>
              <a:rPr lang="ru-RU" sz="3200" i="1" dirty="0" smtClean="0">
                <a:latin typeface="Times New Roman" pitchFamily="18" charset="0"/>
                <a:cs typeface="Times New Roman" pitchFamily="18" charset="0"/>
              </a:rPr>
              <a:t>Т.к. тетраэдр имеет четыре грани, то в сечении могут получиться либо </a:t>
            </a:r>
            <a:r>
              <a:rPr lang="ru-RU" sz="3200" b="1" i="1" dirty="0" smtClean="0">
                <a:latin typeface="Times New Roman" pitchFamily="18" charset="0"/>
                <a:cs typeface="Times New Roman" pitchFamily="18" charset="0"/>
              </a:rPr>
              <a:t>треугольники</a:t>
            </a:r>
            <a:r>
              <a:rPr lang="ru-RU" sz="3200" i="1" dirty="0" smtClean="0">
                <a:latin typeface="Times New Roman" pitchFamily="18" charset="0"/>
                <a:cs typeface="Times New Roman" pitchFamily="18" charset="0"/>
              </a:rPr>
              <a:t>, либо </a:t>
            </a:r>
            <a:r>
              <a:rPr lang="ru-RU" sz="3200" b="1" i="1" dirty="0" smtClean="0">
                <a:latin typeface="Times New Roman" pitchFamily="18" charset="0"/>
                <a:cs typeface="Times New Roman" pitchFamily="18" charset="0"/>
              </a:rPr>
              <a:t>четырехугольники</a:t>
            </a:r>
            <a:r>
              <a:rPr lang="ru-RU" sz="3200" i="1" dirty="0" smtClean="0">
                <a:latin typeface="Times New Roman" pitchFamily="18" charset="0"/>
                <a:cs typeface="Times New Roman" pitchFamily="18" charset="0"/>
              </a:rPr>
              <a:t>.</a:t>
            </a:r>
            <a:endParaRPr lang="ru-RU" sz="3200" i="1"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232</Words>
  <Application>Microsoft Office PowerPoint</Application>
  <PresentationFormat>Экран (4:3)</PresentationFormat>
  <Paragraphs>11</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сечение тетраэдра</vt:lpstr>
      <vt:lpstr>Слайд 2</vt:lpstr>
      <vt:lpstr>Слайд 3</vt:lpstr>
      <vt:lpstr>Слайд 4</vt:lpstr>
      <vt:lpstr>Слайд 5</vt:lpstr>
      <vt:lpstr>Слайд 6</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сечение тетраэдра</dc:title>
  <dc:creator>Наталья</dc:creator>
  <cp:lastModifiedBy>Наталья</cp:lastModifiedBy>
  <cp:revision>10</cp:revision>
  <dcterms:created xsi:type="dcterms:W3CDTF">2013-12-02T13:55:51Z</dcterms:created>
  <dcterms:modified xsi:type="dcterms:W3CDTF">2013-12-02T15:23:40Z</dcterms:modified>
</cp:coreProperties>
</file>