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7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2" r:id="rId22"/>
    <p:sldId id="278" r:id="rId23"/>
    <p:sldId id="280" r:id="rId24"/>
    <p:sldId id="293" r:id="rId25"/>
    <p:sldId id="279" r:id="rId26"/>
    <p:sldId id="281" r:id="rId27"/>
    <p:sldId id="282" r:id="rId28"/>
    <p:sldId id="284" r:id="rId29"/>
    <p:sldId id="285" r:id="rId30"/>
    <p:sldId id="283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0000FF"/>
    <a:srgbClr val="0AE89E"/>
    <a:srgbClr val="F779B2"/>
    <a:srgbClr val="1A3F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2" autoAdjust="0"/>
    <p:restoredTop sz="94624" autoAdjust="0"/>
  </p:normalViewPr>
  <p:slideViewPr>
    <p:cSldViewPr>
      <p:cViewPr varScale="1">
        <p:scale>
          <a:sx n="47" d="100"/>
          <a:sy n="47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DE90D-9726-47A0-8F05-61253610865D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777F-C523-4EA0-9DA2-169FB2174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0777F-C523-4EA0-9DA2-169FB217495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0777F-C523-4EA0-9DA2-169FB217495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0777F-C523-4EA0-9DA2-169FB217495F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hp\Desktop\&#1086;&#1090;&#1073;&#1080;&#1074;&#1086;&#1095;&#1082;&#1072;.mp3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slide" Target="slide33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1.xml"/><Relationship Id="rId4" Type="http://schemas.openxmlformats.org/officeDocument/2006/relationships/slide" Target="slide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«Универсальный человек» - достиг совершенства во всем: в физической силе и красоте, в философии и других науках.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FFFF"/>
                </a:solidFill>
                <a:latin typeface="Monotype Corsiva" pitchFamily="66" charset="0"/>
              </a:rPr>
              <a:t>Культура Западной Европы в </a:t>
            </a:r>
            <a:r>
              <a:rPr lang="en-US" sz="5400" b="1" dirty="0" smtClean="0">
                <a:solidFill>
                  <a:srgbClr val="FFFFFF"/>
                </a:solidFill>
                <a:latin typeface="Monotype Corsiva" pitchFamily="66" charset="0"/>
              </a:rPr>
              <a:t>XI-XV </a:t>
            </a:r>
            <a:r>
              <a:rPr lang="ru-RU" sz="5400" b="1" dirty="0" smtClean="0">
                <a:solidFill>
                  <a:srgbClr val="FFFFFF"/>
                </a:solidFill>
                <a:latin typeface="Monotype Corsiva" pitchFamily="66" charset="0"/>
              </a:rPr>
              <a:t>вв.</a:t>
            </a:r>
            <a:endParaRPr lang="ru-RU" sz="5400" b="1" dirty="0">
              <a:solidFill>
                <a:srgbClr val="FFFF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779B2"/>
                </a:solidFill>
              </a:rPr>
              <a:t>Архитектура и скульптура 3.</a:t>
            </a:r>
            <a:endParaRPr lang="ru-RU" dirty="0">
              <a:solidFill>
                <a:srgbClr val="F779B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9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Этот архитектурный стиль получает распространение в </a:t>
            </a:r>
            <a:r>
              <a:rPr lang="en-US" sz="4800" dirty="0" smtClean="0">
                <a:solidFill>
                  <a:schemeClr val="bg1"/>
                </a:solidFill>
                <a:latin typeface="Monotype Corsiva" pitchFamily="66" charset="0"/>
              </a:rPr>
              <a:t>XII-XV 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веках</a:t>
            </a:r>
            <a:r>
              <a:rPr lang="en-US" sz="4800" dirty="0" smtClean="0">
                <a:solidFill>
                  <a:schemeClr val="bg1"/>
                </a:solidFill>
                <a:latin typeface="Monotype Corsiva" pitchFamily="66" charset="0"/>
              </a:rPr>
              <a:t>. 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Своими стрельчатыми арками, крутыми скатами крыш, высокими башнями колоколен создает впечатление стремительного порыва ввысь.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779B2"/>
                </a:solidFill>
              </a:rPr>
              <a:t>Архитектура и скульптура 4.</a:t>
            </a:r>
            <a:endParaRPr lang="ru-RU" dirty="0">
              <a:solidFill>
                <a:srgbClr val="F779B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9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6600" dirty="0" smtClean="0">
                <a:solidFill>
                  <a:schemeClr val="bg1"/>
                </a:solidFill>
                <a:latin typeface="Monotype Corsiva" pitchFamily="66" charset="0"/>
              </a:rPr>
              <a:t>Эти «входы» в средневековый собор обозначали границу двух миров – грешного, земного и священного, небесного.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779B2"/>
                </a:solidFill>
              </a:rPr>
              <a:t>Архитектура и скульптура 5.</a:t>
            </a:r>
            <a:endParaRPr lang="ru-RU" dirty="0">
              <a:solidFill>
                <a:srgbClr val="F779B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Что стремились отразить в своих творениях художники Средних веков, в отличие от представителей античного искусства, прославлявших красоту человеческого тела?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AE89E"/>
                </a:solidFill>
              </a:rPr>
              <a:t>Средневековая живопись 1.</a:t>
            </a:r>
            <a:endParaRPr lang="ru-RU" dirty="0">
              <a:solidFill>
                <a:srgbClr val="0AE89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r>
              <a:rPr lang="ru-RU" sz="6600" dirty="0" smtClean="0">
                <a:solidFill>
                  <a:schemeClr val="bg1"/>
                </a:solidFill>
                <a:latin typeface="Monotype Corsiva" pitchFamily="66" charset="0"/>
              </a:rPr>
              <a:t>Картины и узоры из кусочков цветного стекла, скреплённых свинцовыми ободками.</a:t>
            </a:r>
          </a:p>
          <a:p>
            <a:pPr lvl="0"/>
            <a:r>
              <a:rPr lang="ru-RU" sz="6600" dirty="0" smtClean="0">
                <a:solidFill>
                  <a:schemeClr val="bg1"/>
                </a:solidFill>
                <a:latin typeface="Monotype Corsiva" pitchFamily="66" charset="0"/>
              </a:rPr>
              <a:t>Украшали окна.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AE89E"/>
                </a:solidFill>
              </a:rPr>
              <a:t>Средневековая живопись 2.</a:t>
            </a:r>
            <a:endParaRPr lang="ru-RU" dirty="0">
              <a:solidFill>
                <a:srgbClr val="0AE89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6600" dirty="0" smtClean="0">
                <a:solidFill>
                  <a:schemeClr val="bg1"/>
                </a:solidFill>
                <a:latin typeface="Monotype Corsiva" pitchFamily="66" charset="0"/>
              </a:rPr>
              <a:t>Изображения, помещавшиеся в книгах, рассказывавшие о жизни людей разного происхождения.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AE89E"/>
                </a:solidFill>
              </a:rPr>
              <a:t>Средневековая живопись 3.</a:t>
            </a:r>
            <a:endParaRPr lang="ru-RU" dirty="0">
              <a:solidFill>
                <a:srgbClr val="0AE89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Что нового внесло позднее Средневековье в книжную миниатюру и фресковую живопись?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strip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AE89E"/>
                </a:solidFill>
              </a:rPr>
              <a:t>Средневековая живопись 4.</a:t>
            </a:r>
            <a:endParaRPr lang="ru-RU" dirty="0">
              <a:solidFill>
                <a:srgbClr val="0AE89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Название самого прославленного образца миниатюры. Выполненного в начале </a:t>
            </a:r>
            <a:r>
              <a:rPr lang="en-US" sz="6000" dirty="0" smtClean="0">
                <a:solidFill>
                  <a:schemeClr val="bg1"/>
                </a:solidFill>
                <a:latin typeface="Monotype Corsiva" pitchFamily="66" charset="0"/>
              </a:rPr>
              <a:t>XV</a:t>
            </a:r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 века тремя братьями Лимбургами.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AE89E"/>
                </a:solidFill>
              </a:rPr>
              <a:t>Средневековая живопись 5.</a:t>
            </a:r>
            <a:endParaRPr lang="ru-RU" dirty="0">
              <a:solidFill>
                <a:srgbClr val="0AE89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6600" dirty="0" smtClean="0">
                <a:solidFill>
                  <a:schemeClr val="bg1"/>
                </a:solidFill>
                <a:latin typeface="Monotype Corsiva" pitchFamily="66" charset="0"/>
              </a:rPr>
              <a:t>Что было изображено на миниатюре </a:t>
            </a:r>
          </a:p>
          <a:p>
            <a:pPr lvl="0"/>
            <a:r>
              <a:rPr lang="ru-RU" sz="6600" dirty="0" smtClean="0">
                <a:solidFill>
                  <a:schemeClr val="bg1"/>
                </a:solidFill>
                <a:latin typeface="Monotype Corsiva" pitchFamily="66" charset="0"/>
              </a:rPr>
              <a:t>«Календарь герцога Беррийского»?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тбивоч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Второй раунд.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Из предложенного набора слов необходимо составить предложение. </a:t>
            </a:r>
          </a:p>
          <a:p>
            <a:pPr algn="ctr">
              <a:buNone/>
            </a:pPr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Как </a:t>
            </a:r>
            <a:r>
              <a:rPr lang="ru-RU" sz="5400" smtClean="0">
                <a:solidFill>
                  <a:schemeClr val="bg1"/>
                </a:solidFill>
                <a:latin typeface="Monotype Corsiva" pitchFamily="66" charset="0"/>
              </a:rPr>
              <a:t>Вы думаете, </a:t>
            </a:r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кому могут принадлежать эти слова?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22413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Первый раунд.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8064896" cy="4896544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bg1"/>
                </a:solidFill>
              </a:rPr>
              <a:t>Литература		</a:t>
            </a:r>
            <a:r>
              <a:rPr lang="ru-RU" sz="4000" b="1" dirty="0" smtClean="0">
                <a:solidFill>
                  <a:schemeClr val="bg1"/>
                </a:solidFill>
                <a:hlinkClick r:id="rId3" action="ppaction://hlinksldjump"/>
              </a:rPr>
              <a:t>10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4" action="ppaction://hlinksldjump"/>
              </a:rPr>
              <a:t>20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5" action="ppaction://hlinksldjump"/>
              </a:rPr>
              <a:t>30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6" action="ppaction://hlinksldjump"/>
              </a:rPr>
              <a:t>40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7" action="ppaction://hlinksldjump"/>
              </a:rPr>
              <a:t>50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algn="l"/>
            <a:endParaRPr lang="ru-RU" sz="1200" b="1" dirty="0" smtClean="0"/>
          </a:p>
          <a:p>
            <a:pPr algn="l"/>
            <a:endParaRPr lang="ru-RU" sz="1200" b="1" dirty="0" smtClean="0"/>
          </a:p>
          <a:p>
            <a:pPr algn="l"/>
            <a:endParaRPr lang="ru-RU" sz="1200" b="1" dirty="0" smtClean="0"/>
          </a:p>
          <a:p>
            <a:pPr algn="l"/>
            <a:r>
              <a:rPr lang="ru-RU" sz="4000" b="1" dirty="0" smtClean="0">
                <a:solidFill>
                  <a:schemeClr val="bg1"/>
                </a:solidFill>
              </a:rPr>
              <a:t>Архитектура и</a:t>
            </a:r>
          </a:p>
          <a:p>
            <a:pPr algn="l"/>
            <a:r>
              <a:rPr lang="ru-RU" sz="4000" b="1" dirty="0" smtClean="0">
                <a:solidFill>
                  <a:schemeClr val="bg1"/>
                </a:solidFill>
              </a:rPr>
              <a:t>Скульптура		</a:t>
            </a:r>
            <a:r>
              <a:rPr lang="ru-RU" sz="4000" b="1" dirty="0" smtClean="0">
                <a:solidFill>
                  <a:schemeClr val="bg1"/>
                </a:solidFill>
                <a:hlinkClick r:id="rId8" action="ppaction://hlinksldjump"/>
              </a:rPr>
              <a:t>10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9" action="ppaction://hlinksldjump"/>
              </a:rPr>
              <a:t>20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10" action="ppaction://hlinksldjump"/>
              </a:rPr>
              <a:t>30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11" action="ppaction://hlinksldjump"/>
              </a:rPr>
              <a:t>40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12" action="ppaction://hlinksldjump"/>
              </a:rPr>
              <a:t>50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algn="l"/>
            <a:endParaRPr lang="ru-RU" sz="1200" b="1" dirty="0" smtClean="0"/>
          </a:p>
          <a:p>
            <a:pPr algn="l"/>
            <a:endParaRPr lang="ru-RU" sz="1200" b="1" dirty="0" smtClean="0"/>
          </a:p>
          <a:p>
            <a:pPr algn="l"/>
            <a:endParaRPr lang="ru-RU" sz="1200" b="1" dirty="0" smtClean="0"/>
          </a:p>
          <a:p>
            <a:pPr algn="l"/>
            <a:endParaRPr lang="ru-RU" sz="1200" b="1" dirty="0" smtClean="0"/>
          </a:p>
          <a:p>
            <a:pPr algn="l"/>
            <a:r>
              <a:rPr lang="ru-RU" sz="4000" b="1" dirty="0" smtClean="0">
                <a:solidFill>
                  <a:schemeClr val="bg1"/>
                </a:solidFill>
              </a:rPr>
              <a:t>Живопись</a:t>
            </a:r>
            <a:r>
              <a:rPr lang="ru-RU" sz="4000" b="1" dirty="0" smtClean="0">
                <a:solidFill>
                  <a:srgbClr val="0000FF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13" action="ppaction://hlinksldjump"/>
              </a:rPr>
              <a:t>10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14" action="ppaction://hlinksldjump"/>
              </a:rPr>
              <a:t>20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15" action="ppaction://hlinksldjump"/>
              </a:rPr>
              <a:t>30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16" action="ppaction://hlinksldjump"/>
              </a:rPr>
              <a:t>40</a:t>
            </a:r>
            <a:r>
              <a:rPr lang="ru-RU" sz="4000" b="1" dirty="0" smtClean="0">
                <a:solidFill>
                  <a:schemeClr val="bg1"/>
                </a:solidFill>
              </a:rPr>
              <a:t>	</a:t>
            </a:r>
            <a:r>
              <a:rPr lang="ru-RU" sz="4000" b="1" dirty="0" smtClean="0">
                <a:solidFill>
                  <a:schemeClr val="bg1"/>
                </a:solidFill>
                <a:hlinkClick r:id="rId17" action="ppaction://hlinksldjump"/>
              </a:rPr>
              <a:t>50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algn="r"/>
            <a:endParaRPr lang="ru-RU" sz="900" b="1" dirty="0" smtClean="0">
              <a:solidFill>
                <a:schemeClr val="bg1"/>
              </a:solidFill>
            </a:endParaRPr>
          </a:p>
          <a:p>
            <a:pPr algn="r"/>
            <a:endParaRPr lang="ru-RU" sz="900" b="1" dirty="0" smtClean="0">
              <a:solidFill>
                <a:schemeClr val="bg1"/>
              </a:solidFill>
            </a:endParaRPr>
          </a:p>
          <a:p>
            <a:pPr algn="r"/>
            <a:endParaRPr lang="ru-RU" sz="900" b="1" dirty="0" smtClean="0">
              <a:solidFill>
                <a:schemeClr val="bg1"/>
              </a:solidFill>
            </a:endParaRPr>
          </a:p>
          <a:p>
            <a:pPr algn="r"/>
            <a:r>
              <a:rPr lang="ru-RU" sz="1200" b="1" dirty="0" smtClean="0">
                <a:solidFill>
                  <a:schemeClr val="bg1"/>
                </a:solidFill>
                <a:hlinkClick r:id="rId18" action="ppaction://hlinksldjump"/>
              </a:rPr>
              <a:t>Конец раунда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25070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«Универсальный человек» - достиг совершенства во всем: в физической силе и красоте, в философии и других науках.</a:t>
            </a:r>
            <a:endParaRPr lang="ru-RU" sz="60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Третий раунд.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«Домашнее задание».</a:t>
            </a:r>
            <a:endParaRPr lang="ru-RU" sz="72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Третий раунд.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Команда 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«Алая Роза»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		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  <a:hlinkClick r:id="rId2" action="ppaction://hlinksldjump"/>
              </a:rPr>
              <a:t>1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  	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  <a:hlinkClick r:id="rId3" action="ppaction://hlinksldjump"/>
              </a:rPr>
              <a:t>2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  	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  <a:hlinkClick r:id="rId4" action="ppaction://hlinksldjump"/>
              </a:rPr>
              <a:t>3</a:t>
            </a:r>
            <a:endParaRPr lang="ru-RU" sz="2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4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Команда 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«Белая Роза»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	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	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  <a:hlinkClick r:id="rId5" action="ppaction://hlinksldjump"/>
              </a:rPr>
              <a:t>1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  	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  <a:hlinkClick r:id="rId6" action="ppaction://hlinksldjump"/>
              </a:rPr>
              <a:t>2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>  	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  <a:hlinkClick r:id="rId7" action="ppaction://hlinksldjump"/>
              </a:rPr>
              <a:t>3</a:t>
            </a:r>
            <a:endParaRPr lang="ru-RU" sz="28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«Алая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6600" dirty="0" smtClean="0">
                <a:solidFill>
                  <a:schemeClr val="bg1"/>
                </a:solidFill>
                <a:latin typeface="Monotype Corsiva" pitchFamily="66" charset="0"/>
              </a:rPr>
              <a:t>Назовите имена первых гуманистов эпохи Возрождения? </a:t>
            </a:r>
          </a:p>
          <a:p>
            <a:pPr algn="r"/>
            <a:endParaRPr lang="ru-RU" sz="1400" dirty="0" smtClean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  <a:p>
            <a:pPr algn="r"/>
            <a:endParaRPr lang="ru-RU" sz="1400" dirty="0" smtClean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  <a:p>
            <a:pPr algn="r"/>
            <a:endParaRPr lang="ru-RU" sz="1400" dirty="0" smtClean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  <a:p>
            <a:pPr algn="r"/>
            <a:endParaRPr lang="ru-RU" sz="1400" dirty="0" smtClean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Monotype Corsiva" pitchFamily="66" charset="0"/>
                <a:ea typeface="Adobe Fan Heiti Std B" pitchFamily="34" charset="-128"/>
                <a:hlinkClick r:id="rId2" action="ppaction://hlinksldjump"/>
              </a:rPr>
              <a:t>Ответ</a:t>
            </a:r>
            <a:endParaRPr lang="ru-RU" sz="14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ожд венер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980728"/>
            <a:ext cx="6391656" cy="41696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«Алая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784976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Назовите эту картину флорентийского художника Сандро Боттичелли.</a:t>
            </a: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Monotype Corsiva" pitchFamily="66" charset="0"/>
                <a:hlinkClick r:id="rId3" action="ppaction://hlinksldjump"/>
              </a:rPr>
              <a:t>Ответ</a:t>
            </a:r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«Алая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568952" cy="5760640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Как называется лучшее и самое известное произведение гуманиста Джованни Боккаччо, книга, состоящая из ста новелл? </a:t>
            </a:r>
          </a:p>
          <a:p>
            <a:endParaRPr lang="ru-RU" sz="36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36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36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36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36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Monotype Corsiva" pitchFamily="66" charset="0"/>
                <a:hlinkClick r:id="rId2" action="ppaction://hlinksldjump"/>
              </a:rPr>
              <a:t>Ответ</a:t>
            </a:r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16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  <p:pic>
        <p:nvPicPr>
          <p:cNvPr id="4" name="Рисунок 3" descr="декамер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5836" y="2780928"/>
            <a:ext cx="2952328" cy="3818931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«Алая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Франческо Петрарка</a:t>
            </a:r>
          </a:p>
          <a:p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Джованни Боккаччо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«Алая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4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Картина </a:t>
            </a:r>
          </a:p>
          <a:p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«Рождение Венеры».</a:t>
            </a: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Средневековая литература 1.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Как назывались рукописи, рассказывающие об истории народов и о современной для их автора жизни? 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В них  события излагались по годам.</a:t>
            </a:r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«Алая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568952" cy="5760640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16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  <p:pic>
        <p:nvPicPr>
          <p:cNvPr id="5" name="Рисунок 4" descr="12770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053811"/>
            <a:ext cx="3672408" cy="4750378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«Белая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6600" dirty="0" smtClean="0">
                <a:solidFill>
                  <a:schemeClr val="bg1"/>
                </a:solidFill>
                <a:latin typeface="Monotype Corsiva" pitchFamily="66" charset="0"/>
              </a:rPr>
              <a:t>Почему новая эпоха в искусстве стала называться «Возрождением»?</a:t>
            </a:r>
          </a:p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 algn="r"/>
            <a:r>
              <a:rPr lang="ru-RU" sz="1400" dirty="0" smtClean="0">
                <a:solidFill>
                  <a:schemeClr val="bg1"/>
                </a:solidFill>
                <a:latin typeface="Monotype Corsiva" pitchFamily="66" charset="0"/>
                <a:hlinkClick r:id="rId2" action="ppaction://hlinksldjump"/>
              </a:rPr>
              <a:t>Ответ</a:t>
            </a:r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«Белая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Как называется этот шедевр архитектуры эпохи Возрождения, находящийся во Флоренции?</a:t>
            </a:r>
          </a:p>
          <a:p>
            <a:pPr lvl="0"/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 algn="r"/>
            <a:r>
              <a:rPr lang="ru-RU" sz="1400" dirty="0" smtClean="0">
                <a:solidFill>
                  <a:schemeClr val="bg1"/>
                </a:solidFill>
                <a:latin typeface="Monotype Corsiva" pitchFamily="66" charset="0"/>
                <a:hlinkClick r:id="rId2" action="ppaction://hlinksldjump"/>
              </a:rPr>
              <a:t>Ответ</a:t>
            </a:r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44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собо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75" y="2276872"/>
            <a:ext cx="3143250" cy="4191000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«Белая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Кто является автором картины «Весна»?</a:t>
            </a:r>
          </a:p>
          <a:p>
            <a:endParaRPr lang="ru-RU" sz="4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4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r"/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Monotype Corsiva" pitchFamily="66" charset="0"/>
                <a:hlinkClick r:id="rId3" action="ppaction://hlinksldjump"/>
              </a:rPr>
              <a:t>Ответ</a:t>
            </a:r>
            <a:endParaRPr lang="ru-RU" sz="1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весн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1971292"/>
            <a:ext cx="7344816" cy="4747450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«Белая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r>
              <a:rPr lang="ru-RU" sz="6600" dirty="0" smtClean="0">
                <a:solidFill>
                  <a:schemeClr val="bg1"/>
                </a:solidFill>
                <a:latin typeface="Monotype Corsiva" pitchFamily="66" charset="0"/>
              </a:rPr>
              <a:t>Потому что в это время Античность считали золотым веком, и стали возрождать античное искусство.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«Белая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2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Собор </a:t>
            </a:r>
          </a:p>
          <a:p>
            <a:pPr lvl="0"/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Святой Девы Марии </a:t>
            </a:r>
          </a:p>
          <a:p>
            <a:pPr lvl="0"/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во Флоренции.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Команда </a:t>
            </a:r>
            <a:r>
              <a:rPr lang="ru-RU" dirty="0" smtClean="0">
                <a:solidFill>
                  <a:srgbClr val="FFFF00"/>
                </a:solidFill>
              </a:rPr>
              <a:t>«Белая Роза»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72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7200" dirty="0" smtClean="0">
                <a:solidFill>
                  <a:schemeClr val="bg1"/>
                </a:solidFill>
                <a:latin typeface="Monotype Corsiva" pitchFamily="66" charset="0"/>
              </a:rPr>
              <a:t>Автор картины – Сандро Боттичелли.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Средневековая литература 2.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9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Сказания о великих героях прошлого, которые исполнялись под аккомпанемент арфы или виолы (маленькой скрипки).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Средневековая литература 3.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9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9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Провансальские поэты-певцы, среди которых встречались короли и знатные феодалы, но чаще ими были рыцари.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Средневековая литература 4.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9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9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5000" dirty="0" smtClean="0">
                <a:solidFill>
                  <a:schemeClr val="bg1"/>
                </a:solidFill>
                <a:latin typeface="Monotype Corsiva" pitchFamily="66" charset="0"/>
              </a:rPr>
              <a:t>Так называли школяров и студентов, которые в </a:t>
            </a:r>
            <a:r>
              <a:rPr lang="en-US" sz="5000" dirty="0" smtClean="0">
                <a:solidFill>
                  <a:schemeClr val="bg1"/>
                </a:solidFill>
                <a:latin typeface="Monotype Corsiva" pitchFamily="66" charset="0"/>
              </a:rPr>
              <a:t>XII</a:t>
            </a:r>
            <a:r>
              <a:rPr lang="ru-RU" sz="5000" dirty="0" smtClean="0">
                <a:solidFill>
                  <a:schemeClr val="bg1"/>
                </a:solidFill>
                <a:latin typeface="Monotype Corsiva" pitchFamily="66" charset="0"/>
              </a:rPr>
              <a:t>-</a:t>
            </a:r>
            <a:r>
              <a:rPr lang="en-US" sz="5000" dirty="0" smtClean="0">
                <a:solidFill>
                  <a:schemeClr val="bg1"/>
                </a:solidFill>
                <a:latin typeface="Monotype Corsiva" pitchFamily="66" charset="0"/>
              </a:rPr>
              <a:t>XIV</a:t>
            </a:r>
            <a:r>
              <a:rPr lang="ru-RU" sz="5000" dirty="0" smtClean="0">
                <a:solidFill>
                  <a:schemeClr val="bg1"/>
                </a:solidFill>
                <a:latin typeface="Monotype Corsiva" pitchFamily="66" charset="0"/>
              </a:rPr>
              <a:t> веках кочевали по городам и университетам Европы в поисках новых преподавателей.  Их имена связаны с городской литературой.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Средневековая литература 5.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r>
              <a:rPr lang="ru-RU" sz="5000" dirty="0" smtClean="0">
                <a:solidFill>
                  <a:schemeClr val="bg1"/>
                </a:solidFill>
                <a:latin typeface="Monotype Corsiva" pitchFamily="66" charset="0"/>
              </a:rPr>
              <a:t>В изгнании Он написал произведение в стихах, которое назвал «Комедией».</a:t>
            </a:r>
          </a:p>
          <a:p>
            <a:pPr lvl="0"/>
            <a:r>
              <a:rPr lang="ru-RU" sz="5000" dirty="0" smtClean="0">
                <a:solidFill>
                  <a:schemeClr val="bg1"/>
                </a:solidFill>
                <a:latin typeface="Monotype Corsiva" pitchFamily="66" charset="0"/>
              </a:rPr>
              <a:t>Потомки  же назвали его произведение «Божественной комедией» в знак высшей похвалы.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779B2"/>
                </a:solidFill>
              </a:rPr>
              <a:t>Архитектура и скульптура 1.</a:t>
            </a:r>
            <a:endParaRPr lang="ru-RU" dirty="0">
              <a:solidFill>
                <a:srgbClr val="F779B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9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Кто являлся наиболее частым героем средневековых  рельефов и статуй?</a:t>
            </a:r>
            <a:endParaRPr lang="ru-RU" sz="5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779B2"/>
                </a:solidFill>
              </a:rPr>
              <a:t>Архитектура и скульптура 2.</a:t>
            </a:r>
            <a:endParaRPr lang="ru-RU" dirty="0">
              <a:solidFill>
                <a:srgbClr val="F779B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568952" cy="5472608"/>
          </a:xfrm>
        </p:spPr>
        <p:txBody>
          <a:bodyPr>
            <a:noAutofit/>
          </a:bodyPr>
          <a:lstStyle/>
          <a:p>
            <a:pPr lvl="0"/>
            <a:endParaRPr lang="ru-RU" sz="9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1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endParaRPr lang="ru-RU" sz="2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Как называется стиль архитектуры, воспринятый от древних римлян?</a:t>
            </a:r>
          </a:p>
          <a:p>
            <a:endParaRPr lang="ru-RU" sz="6000" dirty="0">
              <a:solidFill>
                <a:schemeClr val="bg1"/>
              </a:solidFill>
              <a:latin typeface="Monotype Corsiva" pitchFamily="66" charset="0"/>
              <a:ea typeface="Adobe Fan Heiti Std B" pitchFamily="34" charset="-128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592</Words>
  <Application>Microsoft Office PowerPoint</Application>
  <PresentationFormat>Экран (4:3)</PresentationFormat>
  <Paragraphs>171</Paragraphs>
  <Slides>36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Культура Западной Европы в XI-XV вв.</vt:lpstr>
      <vt:lpstr>Первый раунд.</vt:lpstr>
      <vt:lpstr>Средневековая литература 1.</vt:lpstr>
      <vt:lpstr>Средневековая литература 2.</vt:lpstr>
      <vt:lpstr>Средневековая литература 3.</vt:lpstr>
      <vt:lpstr>Средневековая литература 4.</vt:lpstr>
      <vt:lpstr>Средневековая литература 5.</vt:lpstr>
      <vt:lpstr>Архитектура и скульптура 1.</vt:lpstr>
      <vt:lpstr>Архитектура и скульптура 2.</vt:lpstr>
      <vt:lpstr>Архитектура и скульптура 3.</vt:lpstr>
      <vt:lpstr>Архитектура и скульптура 4.</vt:lpstr>
      <vt:lpstr>Архитектура и скульптура 5.</vt:lpstr>
      <vt:lpstr>Средневековая живопись 1.</vt:lpstr>
      <vt:lpstr>Средневековая живопись 2.</vt:lpstr>
      <vt:lpstr>Средневековая живопись 3.</vt:lpstr>
      <vt:lpstr>Средневековая живопись 4.</vt:lpstr>
      <vt:lpstr>Средневековая живопись 5.</vt:lpstr>
      <vt:lpstr>Слайд 18</vt:lpstr>
      <vt:lpstr>Второй раунд.</vt:lpstr>
      <vt:lpstr>«Универсальный человек» - достиг совершенства во всем: в физической силе и красоте, в философии и других науках.</vt:lpstr>
      <vt:lpstr>Слайд 21</vt:lpstr>
      <vt:lpstr>Третий раунд.</vt:lpstr>
      <vt:lpstr>Третий раунд.</vt:lpstr>
      <vt:lpstr>Слайд 24</vt:lpstr>
      <vt:lpstr>Команда «Алая Роза»</vt:lpstr>
      <vt:lpstr>Команда «Алая Роза»</vt:lpstr>
      <vt:lpstr>Команда «Алая Роза»</vt:lpstr>
      <vt:lpstr>Команда «Алая Роза»</vt:lpstr>
      <vt:lpstr>Команда «Алая Роза»</vt:lpstr>
      <vt:lpstr>Команда «Алая Роза»</vt:lpstr>
      <vt:lpstr>Команда «Белая Роза»</vt:lpstr>
      <vt:lpstr>Команда «Белая Роза»</vt:lpstr>
      <vt:lpstr>Команда «Белая Роза»</vt:lpstr>
      <vt:lpstr>Команда «Белая Роза»</vt:lpstr>
      <vt:lpstr>Команда «Белая Роза»</vt:lpstr>
      <vt:lpstr>Команда «Белая Роза»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Алёнка</dc:creator>
  <cp:lastModifiedBy>hp</cp:lastModifiedBy>
  <cp:revision>28</cp:revision>
  <dcterms:created xsi:type="dcterms:W3CDTF">2013-12-12T04:55:08Z</dcterms:created>
  <dcterms:modified xsi:type="dcterms:W3CDTF">2013-12-13T07:34:33Z</dcterms:modified>
</cp:coreProperties>
</file>