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9" r:id="rId4"/>
    <p:sldId id="261" r:id="rId5"/>
    <p:sldId id="271" r:id="rId6"/>
    <p:sldId id="263" r:id="rId7"/>
    <p:sldId id="277" r:id="rId8"/>
    <p:sldId id="265" r:id="rId9"/>
    <p:sldId id="27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5.wmf"/><Relationship Id="rId7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9.wmf"/><Relationship Id="rId3" Type="http://schemas.openxmlformats.org/officeDocument/2006/relationships/image" Target="../media/image40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7.wmf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slide" Target="slide2.xml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image" Target="../media/image6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slide" Target="slide2.xml"/><Relationship Id="rId5" Type="http://schemas.openxmlformats.org/officeDocument/2006/relationships/image" Target="../media/image9.wmf"/><Relationship Id="rId10" Type="http://schemas.openxmlformats.org/officeDocument/2006/relationships/slide" Target="slide1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2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10" Type="http://schemas.openxmlformats.org/officeDocument/2006/relationships/slide" Target="slide2.xml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0.bin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23.wmf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18.bin"/><Relationship Id="rId22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28.png"/><Relationship Id="rId7" Type="http://schemas.openxmlformats.org/officeDocument/2006/relationships/image" Target="../media/image25.wmf"/><Relationship Id="rId12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1.wmf"/><Relationship Id="rId4" Type="http://schemas.openxmlformats.org/officeDocument/2006/relationships/slide" Target="slide2.xml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Задача 1 (угол между прямыми)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47528" y="1484784"/>
            <a:ext cx="8229600" cy="1543048"/>
          </a:xfrm>
        </p:spPr>
        <p:txBody>
          <a:bodyPr>
            <a:normAutofit/>
          </a:bodyPr>
          <a:lstStyle/>
          <a:p>
            <a:r>
              <a:rPr lang="ru-RU" b="1" dirty="0" smtClean="0"/>
              <a:t>В правильной шестиугольной призме А…</a:t>
            </a:r>
            <a:r>
              <a:rPr lang="en-US" b="1" dirty="0" smtClean="0"/>
              <a:t>F</a:t>
            </a:r>
            <a:r>
              <a:rPr lang="en-US" b="1" baseline="-25000" dirty="0" smtClean="0"/>
              <a:t>1</a:t>
            </a:r>
            <a:r>
              <a:rPr lang="ru-RU" b="1" baseline="-25000" dirty="0" smtClean="0"/>
              <a:t>,</a:t>
            </a:r>
            <a:r>
              <a:rPr lang="ru-RU" b="1" dirty="0" smtClean="0"/>
              <a:t> все ребра которой раны 1, найдите косинус угла между прямыми АВ</a:t>
            </a:r>
            <a:r>
              <a:rPr lang="en-US" b="1" baseline="-25000" dirty="0" smtClean="0"/>
              <a:t>1</a:t>
            </a:r>
            <a:r>
              <a:rPr lang="ru-RU" b="1" dirty="0" smtClean="0"/>
              <a:t> и ВС</a:t>
            </a:r>
            <a:r>
              <a:rPr lang="en-US" b="1" baseline="-25000" dirty="0" smtClean="0"/>
              <a:t>1</a:t>
            </a:r>
            <a:endParaRPr lang="ru-RU" b="1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E67-63E1-4ACA-AD37-095002F37813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295800" y="6589862"/>
            <a:ext cx="5865440" cy="268139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3" name="Группа 31"/>
          <p:cNvGrpSpPr/>
          <p:nvPr/>
        </p:nvGrpSpPr>
        <p:grpSpPr>
          <a:xfrm>
            <a:off x="2371899" y="2915752"/>
            <a:ext cx="4572031" cy="3786190"/>
            <a:chOff x="714349" y="3071810"/>
            <a:chExt cx="4572031" cy="3786190"/>
          </a:xfrm>
        </p:grpSpPr>
        <p:pic>
          <p:nvPicPr>
            <p:cNvPr id="7" name="Рисунок 6" descr="Изображение 039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589" t="32292" r="47075" b="52083"/>
            <a:stretch>
              <a:fillRect/>
            </a:stretch>
          </p:blipFill>
          <p:spPr>
            <a:xfrm rot="16200000">
              <a:off x="1178695" y="2607464"/>
              <a:ext cx="3500463" cy="4429156"/>
            </a:xfrm>
            <a:prstGeom prst="rect">
              <a:avLst/>
            </a:prstGeom>
          </p:spPr>
        </p:pic>
        <p:cxnSp>
          <p:nvCxnSpPr>
            <p:cNvPr id="9" name="Прямая со стрелкой 8"/>
            <p:cNvCxnSpPr/>
            <p:nvPr/>
          </p:nvCxnSpPr>
          <p:spPr>
            <a:xfrm rot="5400000">
              <a:off x="1000112" y="5786442"/>
              <a:ext cx="1214422" cy="9286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1643042" y="6215082"/>
              <a:ext cx="364333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rot="5400000" flipH="1" flipV="1">
              <a:off x="178960" y="4678768"/>
              <a:ext cx="2928164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Шестиугольник 22"/>
          <p:cNvSpPr/>
          <p:nvPr/>
        </p:nvSpPr>
        <p:spPr>
          <a:xfrm>
            <a:off x="7524760" y="3643314"/>
            <a:ext cx="2428892" cy="207170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25" name="Прямая соединительная линия 24"/>
          <p:cNvCxnSpPr>
            <a:stCxn id="23" idx="5"/>
            <a:endCxn id="23" idx="1"/>
          </p:cNvCxnSpPr>
          <p:nvPr/>
        </p:nvCxnSpPr>
        <p:spPr>
          <a:xfrm rot="16200000" flipH="1">
            <a:off x="8399876" y="4679165"/>
            <a:ext cx="207170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3" idx="0"/>
          </p:cNvCxnSpPr>
          <p:nvPr/>
        </p:nvCxnSpPr>
        <p:spPr>
          <a:xfrm flipH="1">
            <a:off x="9453586" y="4679166"/>
            <a:ext cx="500066" cy="357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667900" y="507207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53587" y="42862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1/2</a:t>
            </a: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9024958" y="4786322"/>
          <a:ext cx="428628" cy="800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4" imgW="253800" imgH="431640" progId="Equation.3">
                  <p:embed/>
                </p:oleObj>
              </mc:Choice>
              <mc:Fallback>
                <p:oleObj name="Формула" r:id="rId4" imgW="253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4958" y="4786322"/>
                        <a:ext cx="428628" cy="8001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домой 16">
            <a:hlinkClick r:id="rId6" action="ppaction://hlinksldjump" highlightClick="1"/>
          </p:cNvPr>
          <p:cNvSpPr/>
          <p:nvPr/>
        </p:nvSpPr>
        <p:spPr>
          <a:xfrm>
            <a:off x="10128448" y="6237312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3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1775520" y="-171400"/>
            <a:ext cx="8305800" cy="794352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Задача 6 (Расстояние от точки до плоскости)</a:t>
            </a:r>
            <a:endParaRPr lang="ru-RU" sz="28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 l="45066" t="48590" r="44896" b="36140"/>
          <a:stretch>
            <a:fillRect/>
          </a:stretch>
        </p:blipFill>
        <p:spPr bwMode="auto">
          <a:xfrm>
            <a:off x="7248128" y="1484785"/>
            <a:ext cx="2808312" cy="25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91544" y="620688"/>
            <a:ext cx="9352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правильной шестиугольной пирамиде  </a:t>
            </a:r>
            <a:r>
              <a:rPr lang="en-US" dirty="0"/>
              <a:t>SABCDEF</a:t>
            </a:r>
            <a:r>
              <a:rPr lang="ru-RU" dirty="0"/>
              <a:t>, стороны основания </a:t>
            </a:r>
          </a:p>
          <a:p>
            <a:r>
              <a:rPr lang="ru-RU" dirty="0"/>
              <a:t>которой равны 1, а боковые ребра равны 2, найдите расстояние от точки А</a:t>
            </a:r>
            <a:r>
              <a:rPr lang="en-US" dirty="0"/>
              <a:t> </a:t>
            </a:r>
            <a:r>
              <a:rPr lang="ru-RU" dirty="0"/>
              <a:t>до</a:t>
            </a:r>
          </a:p>
          <a:p>
            <a:r>
              <a:rPr lang="ru-RU" dirty="0"/>
              <a:t>плоскости </a:t>
            </a:r>
            <a:r>
              <a:rPr lang="en-US" dirty="0"/>
              <a:t>SBC.</a:t>
            </a:r>
            <a:endParaRPr lang="ru-RU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7777596" y="1556792"/>
            <a:ext cx="2964992" cy="2817604"/>
            <a:chOff x="5220072" y="1831963"/>
            <a:chExt cx="2520280" cy="2817604"/>
          </a:xfrm>
        </p:grpSpPr>
        <p:grpSp>
          <p:nvGrpSpPr>
            <p:cNvPr id="5" name="Группа 5"/>
            <p:cNvGrpSpPr/>
            <p:nvPr/>
          </p:nvGrpSpPr>
          <p:grpSpPr>
            <a:xfrm>
              <a:off x="5220072" y="1831964"/>
              <a:ext cx="2520280" cy="2736304"/>
              <a:chOff x="714349" y="4083148"/>
              <a:chExt cx="3233182" cy="2997400"/>
            </a:xfrm>
          </p:grpSpPr>
          <p:cxnSp>
            <p:nvCxnSpPr>
              <p:cNvPr id="12" name="Прямая со стрелкой 11"/>
              <p:cNvCxnSpPr/>
              <p:nvPr/>
            </p:nvCxnSpPr>
            <p:spPr>
              <a:xfrm flipH="1">
                <a:off x="714349" y="6212881"/>
                <a:ext cx="923769" cy="86766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>
                <a:off x="1638115" y="6212880"/>
                <a:ext cx="2309416" cy="7887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 flipH="1" flipV="1">
                <a:off x="1638115" y="4083148"/>
                <a:ext cx="3" cy="21297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5320887" y="4280235"/>
              <a:ext cx="250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/>
                <a:t>х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0152" y="1831963"/>
              <a:ext cx="240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81677" y="3848187"/>
              <a:ext cx="295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</a:t>
              </a:r>
            </a:p>
          </p:txBody>
        </p:sp>
      </p:grp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775520" y="1628800"/>
          <a:ext cx="2121118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Формула" r:id="rId4" imgW="1104840" imgH="1612800" progId="Equation.3">
                  <p:embed/>
                </p:oleObj>
              </mc:Choice>
              <mc:Fallback>
                <p:oleObj name="Формула" r:id="rId4" imgW="1104840" imgH="16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1628800"/>
                        <a:ext cx="2121118" cy="3096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400256" y="350100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endParaRPr lang="ru-RU" dirty="0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3896638" y="1544018"/>
          <a:ext cx="2779136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Формула" r:id="rId6" imgW="1536480" imgH="1473120" progId="Equation.3">
                  <p:embed/>
                </p:oleObj>
              </mc:Choice>
              <mc:Fallback>
                <p:oleObj name="Формула" r:id="rId6" imgW="153648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6638" y="1544018"/>
                        <a:ext cx="2779136" cy="2664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4007768" y="4149080"/>
          <a:ext cx="1008112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Формула" r:id="rId8" imgW="533160" imgH="990360" progId="Equation.3">
                  <p:embed/>
                </p:oleObj>
              </mc:Choice>
              <mc:Fallback>
                <p:oleObj name="Формула" r:id="rId8" imgW="5331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768" y="4149080"/>
                        <a:ext cx="1008112" cy="1872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591944" y="4509120"/>
          <a:ext cx="4824536" cy="1340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Формула" r:id="rId10" imgW="2514600" imgH="698400" progId="Equation.3">
                  <p:embed/>
                </p:oleObj>
              </mc:Choice>
              <mc:Fallback>
                <p:oleObj name="Формула" r:id="rId10" imgW="251460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944" y="4509120"/>
                        <a:ext cx="4824536" cy="13401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7752184" y="6021288"/>
          <a:ext cx="2376264" cy="82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Формула" r:id="rId12" imgW="863280" imgH="431640" progId="Equation.3">
                  <p:embed/>
                </p:oleObj>
              </mc:Choice>
              <mc:Fallback>
                <p:oleObj name="Формула" r:id="rId12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2184" y="6021288"/>
                        <a:ext cx="2376264" cy="8280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Управляющая кнопка: домой 24">
            <a:hlinkClick r:id="rId14" action="ppaction://hlinksldjump" highlightClick="1"/>
          </p:cNvPr>
          <p:cNvSpPr/>
          <p:nvPr/>
        </p:nvSpPr>
        <p:spPr>
          <a:xfrm>
            <a:off x="10056440" y="6237312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0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16632"/>
            <a:ext cx="8229600" cy="7829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Решение задачи 1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919537" y="1844825"/>
          <a:ext cx="2581275" cy="472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Формула" r:id="rId3" imgW="1041120" imgH="1904760" progId="Equation.3">
                  <p:embed/>
                </p:oleObj>
              </mc:Choice>
              <mc:Fallback>
                <p:oleObj name="Формула" r:id="rId3" imgW="104112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7" y="1844825"/>
                        <a:ext cx="2581275" cy="472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5087888" y="4365104"/>
          <a:ext cx="5112568" cy="1945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Формула" r:id="rId5" imgW="2603160" imgH="990360" progId="Equation.3">
                  <p:embed/>
                </p:oleObj>
              </mc:Choice>
              <mc:Fallback>
                <p:oleObj name="Формула" r:id="rId5" imgW="26031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88" y="4365104"/>
                        <a:ext cx="5112568" cy="19452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Формула" r:id="rId7" imgW="114120" imgH="215640" progId="Equation.3">
                  <p:embed/>
                </p:oleObj>
              </mc:Choice>
              <mc:Fallback>
                <p:oleObj name="Формула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Шестиугольник 16"/>
          <p:cNvSpPr/>
          <p:nvPr/>
        </p:nvSpPr>
        <p:spPr>
          <a:xfrm>
            <a:off x="4295800" y="1484784"/>
            <a:ext cx="2428892" cy="207170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18" name="Прямая соединительная линия 17"/>
          <p:cNvCxnSpPr>
            <a:stCxn id="17" idx="5"/>
            <a:endCxn id="17" idx="1"/>
          </p:cNvCxnSpPr>
          <p:nvPr/>
        </p:nvCxnSpPr>
        <p:spPr>
          <a:xfrm rot="16200000" flipH="1">
            <a:off x="5170916" y="2520635"/>
            <a:ext cx="207170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7" idx="0"/>
          </p:cNvCxnSpPr>
          <p:nvPr/>
        </p:nvCxnSpPr>
        <p:spPr>
          <a:xfrm flipH="1">
            <a:off x="6224626" y="2520636"/>
            <a:ext cx="500066" cy="357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38940" y="291354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4627" y="212772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1/2</a:t>
            </a: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5795998" y="2627792"/>
          <a:ext cx="428628" cy="800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Формула" r:id="rId9" imgW="253800" imgH="431640" progId="Equation.3">
                  <p:embed/>
                </p:oleObj>
              </mc:Choice>
              <mc:Fallback>
                <p:oleObj name="Формула" r:id="rId9" imgW="253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98" y="2627792"/>
                        <a:ext cx="428628" cy="8001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59896" y="6093297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Ответ: 0,75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1" y="764705"/>
            <a:ext cx="507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Введем прямоугольную систему координат (см. рисунок)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988350" y="836712"/>
            <a:ext cx="3679650" cy="3456384"/>
            <a:chOff x="5220072" y="908720"/>
            <a:chExt cx="3679650" cy="3456384"/>
          </a:xfrm>
        </p:grpSpPr>
        <p:grpSp>
          <p:nvGrpSpPr>
            <p:cNvPr id="3" name="Группа 5"/>
            <p:cNvGrpSpPr/>
            <p:nvPr/>
          </p:nvGrpSpPr>
          <p:grpSpPr>
            <a:xfrm>
              <a:off x="5220072" y="908720"/>
              <a:ext cx="3563919" cy="3456384"/>
              <a:chOff x="714349" y="3071810"/>
              <a:chExt cx="4572031" cy="3786190"/>
            </a:xfrm>
          </p:grpSpPr>
          <p:pic>
            <p:nvPicPr>
              <p:cNvPr id="7" name="Рисунок 6" descr="Изображение 039.jpg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5589" t="32292" r="47075" b="52083"/>
              <a:stretch>
                <a:fillRect/>
              </a:stretch>
            </p:blipFill>
            <p:spPr>
              <a:xfrm rot="16200000">
                <a:off x="1178695" y="2607464"/>
                <a:ext cx="3500463" cy="4429156"/>
              </a:xfrm>
              <a:prstGeom prst="rect">
                <a:avLst/>
              </a:prstGeom>
            </p:spPr>
          </p:pic>
          <p:cxnSp>
            <p:nvCxnSpPr>
              <p:cNvPr id="8" name="Прямая со стрелкой 7"/>
              <p:cNvCxnSpPr/>
              <p:nvPr/>
            </p:nvCxnSpPr>
            <p:spPr>
              <a:xfrm rot="5400000">
                <a:off x="1000112" y="5786442"/>
                <a:ext cx="1214422" cy="92869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>
                <a:off x="1643042" y="6215082"/>
                <a:ext cx="3643338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 rot="5400000" flipH="1" flipV="1">
                <a:off x="178960" y="4678768"/>
                <a:ext cx="2928164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5436096" y="386104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/>
                <a:t>х</a:t>
              </a:r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12160" y="1052736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04448" y="3717032"/>
              <a:ext cx="295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4799856" y="1124744"/>
            <a:ext cx="0" cy="29523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151784" y="3573016"/>
            <a:ext cx="288032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99856" y="386104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744072" y="35730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8256240" y="6381328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hlinkClick r:id="rId12" action="ppaction://hlinksldjump"/>
              </a:rPr>
              <a:t>Посмотреть формулу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Управляющая кнопка: домой 30">
            <a:hlinkClick r:id="rId13" action="ppaction://hlinksldjump" highlightClick="1"/>
          </p:cNvPr>
          <p:cNvSpPr/>
          <p:nvPr/>
        </p:nvSpPr>
        <p:spPr>
          <a:xfrm>
            <a:off x="10128448" y="6021288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3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1" grpId="0"/>
      <p:bldP spid="23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91544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endParaRPr lang="ru-RU" sz="5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1544" y="1268761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кубе A...D1 найдите тангенс угла между прямой AC</a:t>
            </a:r>
            <a:r>
              <a:rPr lang="ru-RU" sz="2400" baseline="-25000" dirty="0"/>
              <a:t>1</a:t>
            </a:r>
            <a:r>
              <a:rPr lang="ru-RU" sz="2400" dirty="0"/>
              <a:t> и плоскостью BDD</a:t>
            </a:r>
            <a:r>
              <a:rPr lang="ru-RU" sz="2400" baseline="-25000" dirty="0"/>
              <a:t>1</a:t>
            </a:r>
            <a:r>
              <a:rPr lang="ru-RU" sz="2400" dirty="0"/>
              <a:t>.</a:t>
            </a:r>
          </a:p>
        </p:txBody>
      </p:sp>
      <p:pic>
        <p:nvPicPr>
          <p:cNvPr id="60418" name="Picture 2" descr="C2 угол между прямой и плоскостью 2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97" y="2276872"/>
            <a:ext cx="2962353" cy="2808312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7104112" y="1628800"/>
            <a:ext cx="3319610" cy="3393668"/>
            <a:chOff x="5004048" y="1039875"/>
            <a:chExt cx="3319610" cy="3393668"/>
          </a:xfrm>
        </p:grpSpPr>
        <p:grpSp>
          <p:nvGrpSpPr>
            <p:cNvPr id="7" name="Группа 5"/>
            <p:cNvGrpSpPr/>
            <p:nvPr/>
          </p:nvGrpSpPr>
          <p:grpSpPr>
            <a:xfrm>
              <a:off x="5004048" y="1039875"/>
              <a:ext cx="3240360" cy="3096344"/>
              <a:chOff x="437219" y="3215480"/>
              <a:chExt cx="4156948" cy="3391795"/>
            </a:xfrm>
          </p:grpSpPr>
          <p:cxnSp>
            <p:nvCxnSpPr>
              <p:cNvPr id="12" name="Прямая со стрелкой 11"/>
              <p:cNvCxnSpPr/>
              <p:nvPr/>
            </p:nvCxnSpPr>
            <p:spPr>
              <a:xfrm flipH="1">
                <a:off x="437219" y="6212880"/>
                <a:ext cx="1200898" cy="39439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>
                <a:off x="1638115" y="6212880"/>
                <a:ext cx="2956052" cy="23663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 rot="5400000" flipH="1" flipV="1">
                <a:off x="178960" y="4678768"/>
                <a:ext cx="2928164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5076056" y="4064211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/>
                <a:t>х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0152" y="1111883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28384" y="3992203"/>
              <a:ext cx="295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063552" y="2420888"/>
            <a:ext cx="3836490" cy="2673588"/>
            <a:chOff x="4860032" y="3933056"/>
            <a:chExt cx="3836490" cy="2673588"/>
          </a:xfrm>
        </p:grpSpPr>
        <p:grpSp>
          <p:nvGrpSpPr>
            <p:cNvPr id="23" name="Группа 15"/>
            <p:cNvGrpSpPr/>
            <p:nvPr/>
          </p:nvGrpSpPr>
          <p:grpSpPr>
            <a:xfrm>
              <a:off x="4860032" y="3933056"/>
              <a:ext cx="3816424" cy="2592288"/>
              <a:chOff x="4860032" y="3933056"/>
              <a:chExt cx="3816424" cy="2592288"/>
            </a:xfrm>
          </p:grpSpPr>
          <p:cxnSp>
            <p:nvCxnSpPr>
              <p:cNvPr id="26" name="Прямая со стрелкой 25"/>
              <p:cNvCxnSpPr/>
              <p:nvPr/>
            </p:nvCxnSpPr>
            <p:spPr>
              <a:xfrm>
                <a:off x="5004048" y="3933056"/>
                <a:ext cx="0" cy="25922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/>
              <p:cNvCxnSpPr/>
              <p:nvPr/>
            </p:nvCxnSpPr>
            <p:spPr>
              <a:xfrm>
                <a:off x="4860032" y="4077072"/>
                <a:ext cx="381642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5004048" y="623731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/>
                <a:t>х</a:t>
              </a:r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88424" y="400506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ru-RU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207568" y="2564904"/>
            <a:ext cx="172819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919536" y="400506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91744" y="400506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719736" y="220486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19536" y="220486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847850" y="5157788"/>
          <a:ext cx="7920038" cy="170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4" imgW="3314520" imgH="888840" progId="Equation.3">
                  <p:embed/>
                </p:oleObj>
              </mc:Choice>
              <mc:Fallback>
                <p:oleObj name="Формула" r:id="rId4" imgW="331452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5157788"/>
                        <a:ext cx="7920038" cy="170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305800" cy="1143000"/>
          </a:xfrm>
        </p:spPr>
        <p:txBody>
          <a:bodyPr>
            <a:noAutofit/>
          </a:bodyPr>
          <a:lstStyle/>
          <a:p>
            <a:pPr lvl="0"/>
            <a:r>
              <a:rPr lang="ru-RU" b="1" dirty="0"/>
              <a:t>Задача 2 (угол между прямой и плоскостью).</a:t>
            </a:r>
            <a:endParaRPr lang="ru-RU" dirty="0"/>
          </a:p>
        </p:txBody>
      </p:sp>
      <p:sp>
        <p:nvSpPr>
          <p:cNvPr id="36" name="Управляющая кнопка: домой 35">
            <a:hlinkClick r:id="rId6" action="ppaction://hlinksldjump" highlightClick="1"/>
          </p:cNvPr>
          <p:cNvSpPr/>
          <p:nvPr/>
        </p:nvSpPr>
        <p:spPr>
          <a:xfrm>
            <a:off x="10128448" y="6021288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75520" y="116632"/>
            <a:ext cx="8229600" cy="78296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defTabSz="914400">
              <a:spcBef>
                <a:spcPct val="0"/>
              </a:spcBef>
              <a:defRPr/>
            </a:pPr>
            <a:endParaRPr lang="ru-RU" sz="50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3" y="836713"/>
            <a:ext cx="507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Введем прямоугольную систему координат (см. рисунок)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668016" y="1556792"/>
            <a:ext cx="3836490" cy="2673588"/>
            <a:chOff x="4860032" y="3933056"/>
            <a:chExt cx="3836490" cy="2673588"/>
          </a:xfrm>
        </p:grpSpPr>
        <p:grpSp>
          <p:nvGrpSpPr>
            <p:cNvPr id="5" name="Группа 15"/>
            <p:cNvGrpSpPr/>
            <p:nvPr/>
          </p:nvGrpSpPr>
          <p:grpSpPr>
            <a:xfrm>
              <a:off x="4860032" y="3933056"/>
              <a:ext cx="3816424" cy="2592288"/>
              <a:chOff x="4860032" y="3933056"/>
              <a:chExt cx="3816424" cy="2592288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>
                <a:off x="5004048" y="3933056"/>
                <a:ext cx="0" cy="25922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>
                <a:off x="4860032" y="4077072"/>
                <a:ext cx="381642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5004048" y="623731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/>
                <a:t>х</a:t>
              </a: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88424" y="400506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812032" y="1700808"/>
            <a:ext cx="172819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24000" y="314096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6208" y="314096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324200" y="134076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134076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</a:p>
        </p:txBody>
      </p:sp>
      <p:pic>
        <p:nvPicPr>
          <p:cNvPr id="15" name="Picture 2" descr="C2 угол между прямой и плоскостью 2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9" y="648072"/>
            <a:ext cx="2962353" cy="280831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7032104" y="0"/>
            <a:ext cx="3319610" cy="3393668"/>
            <a:chOff x="5004048" y="1039875"/>
            <a:chExt cx="3319610" cy="3393668"/>
          </a:xfrm>
        </p:grpSpPr>
        <p:grpSp>
          <p:nvGrpSpPr>
            <p:cNvPr id="17" name="Группа 5"/>
            <p:cNvGrpSpPr/>
            <p:nvPr/>
          </p:nvGrpSpPr>
          <p:grpSpPr>
            <a:xfrm>
              <a:off x="5004048" y="1039875"/>
              <a:ext cx="3240360" cy="3096344"/>
              <a:chOff x="437219" y="3215480"/>
              <a:chExt cx="4156948" cy="3391795"/>
            </a:xfrm>
          </p:grpSpPr>
          <p:cxnSp>
            <p:nvCxnSpPr>
              <p:cNvPr id="21" name="Прямая со стрелкой 20"/>
              <p:cNvCxnSpPr/>
              <p:nvPr/>
            </p:nvCxnSpPr>
            <p:spPr>
              <a:xfrm flipH="1">
                <a:off x="437219" y="6212880"/>
                <a:ext cx="1200898" cy="39439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>
              <a:xfrm>
                <a:off x="1638115" y="6212880"/>
                <a:ext cx="2956052" cy="23663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/>
              <p:cNvCxnSpPr/>
              <p:nvPr/>
            </p:nvCxnSpPr>
            <p:spPr>
              <a:xfrm rot="5400000" flipH="1" flipV="1">
                <a:off x="178960" y="4678768"/>
                <a:ext cx="2928164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5076056" y="4064211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/>
                <a:t>х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40152" y="1111883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28384" y="3992203"/>
              <a:ext cx="295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991544" y="4365105"/>
            <a:ext cx="1455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А(1;0;0)</a:t>
            </a:r>
          </a:p>
          <a:p>
            <a:r>
              <a:rPr lang="ru-RU" sz="2400" dirty="0"/>
              <a:t>С(0;1;0)</a:t>
            </a:r>
          </a:p>
          <a:p>
            <a:r>
              <a:rPr lang="ru-RU" sz="2400" dirty="0"/>
              <a:t>С</a:t>
            </a:r>
            <a:r>
              <a:rPr lang="ru-RU" sz="2400" baseline="-25000" dirty="0"/>
              <a:t>1</a:t>
            </a:r>
            <a:r>
              <a:rPr lang="ru-RU" sz="2400" dirty="0"/>
              <a:t>(0;1;1)</a:t>
            </a: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3935761" y="3356993"/>
          <a:ext cx="6226175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4" imgW="2984400" imgH="990360" progId="Equation.3">
                  <p:embed/>
                </p:oleObj>
              </mc:Choice>
              <mc:Fallback>
                <p:oleObj name="Формула" r:id="rId4" imgW="298440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761" y="3356993"/>
                        <a:ext cx="6226175" cy="206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888088" y="350100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Пусть </a:t>
            </a:r>
            <a:r>
              <a:rPr lang="el-GR" sz="2000" dirty="0"/>
              <a:t>α</a:t>
            </a:r>
            <a:r>
              <a:rPr lang="ru-RU" sz="2000" dirty="0"/>
              <a:t> – искомый угол)</a:t>
            </a: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3863753" y="5229201"/>
          <a:ext cx="2649537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Формула" r:id="rId6" imgW="1269720" imgH="711000" progId="Equation.3">
                  <p:embed/>
                </p:oleObj>
              </mc:Choice>
              <mc:Fallback>
                <p:oleObj name="Формула" r:id="rId6" imgW="1269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753" y="5229201"/>
                        <a:ext cx="2649537" cy="148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7536160" y="6021288"/>
          <a:ext cx="2088232" cy="57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Формула" r:id="rId8" imgW="787320" imgH="215640" progId="Equation.3">
                  <p:embed/>
                </p:oleObj>
              </mc:Choice>
              <mc:Fallback>
                <p:oleObj name="Формула" r:id="rId8" imgW="787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160" y="6021288"/>
                        <a:ext cx="2088232" cy="5725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524000" y="6488668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10" action="ppaction://hlinksldjump"/>
              </a:rPr>
              <a:t>Посмотреть формулу</a:t>
            </a:r>
            <a:endParaRPr lang="ru-RU" dirty="0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775520" y="188640"/>
            <a:ext cx="8305800" cy="47667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Решение задачи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dirty="0"/>
          </a:p>
        </p:txBody>
      </p:sp>
      <p:sp>
        <p:nvSpPr>
          <p:cNvPr id="36" name="Управляющая кнопка: домой 35">
            <a:hlinkClick r:id="rId11" action="ppaction://hlinksldjump" highlightClick="1"/>
          </p:cNvPr>
          <p:cNvSpPr/>
          <p:nvPr/>
        </p:nvSpPr>
        <p:spPr>
          <a:xfrm>
            <a:off x="10128448" y="6021288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5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16632"/>
            <a:ext cx="8305800" cy="782960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Задача 3.Угол между плоскостями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5521" y="908721"/>
            <a:ext cx="93506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В правильной четырехугольной пирамиде </a:t>
            </a:r>
            <a:r>
              <a:rPr lang="en-US" sz="2000" dirty="0"/>
              <a:t>SABCD</a:t>
            </a:r>
            <a:r>
              <a:rPr lang="ru-RU" sz="2000" dirty="0"/>
              <a:t>, все ребра которой</a:t>
            </a:r>
            <a:br>
              <a:rPr lang="ru-RU" sz="2000" dirty="0"/>
            </a:br>
            <a:r>
              <a:rPr lang="ru-RU" sz="2000" dirty="0"/>
              <a:t> равны 1,  найдите косинус двугранного угла, образованного гранями </a:t>
            </a:r>
          </a:p>
          <a:p>
            <a:r>
              <a:rPr lang="en-US" sz="2000" dirty="0"/>
              <a:t>SBC </a:t>
            </a:r>
            <a:r>
              <a:rPr lang="ru-RU" sz="2000" dirty="0"/>
              <a:t>и</a:t>
            </a:r>
            <a:r>
              <a:rPr lang="en-US" sz="2000" dirty="0"/>
              <a:t> SCD</a:t>
            </a:r>
            <a:r>
              <a:rPr lang="ru-RU" sz="2000" dirty="0"/>
              <a:t>.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l="41934" t="43558" r="40938" b="39462"/>
          <a:stretch>
            <a:fillRect/>
          </a:stretch>
        </p:blipFill>
        <p:spPr bwMode="auto">
          <a:xfrm>
            <a:off x="7176120" y="1916833"/>
            <a:ext cx="3024336" cy="239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7680176" y="1556792"/>
            <a:ext cx="2815554" cy="2889612"/>
            <a:chOff x="5076056" y="1543931"/>
            <a:chExt cx="2815554" cy="288961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364088" y="1543932"/>
              <a:ext cx="2376264" cy="2664296"/>
              <a:chOff x="899102" y="3767633"/>
              <a:chExt cx="3048429" cy="2918521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 flipH="1">
                <a:off x="899102" y="6212880"/>
                <a:ext cx="739016" cy="47327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>
                <a:off x="1638115" y="6212880"/>
                <a:ext cx="2309416" cy="7887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 flipH="1" flipV="1">
                <a:off x="1638115" y="3767633"/>
                <a:ext cx="3" cy="24452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5076056" y="4064211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/>
                <a:t>х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0152" y="1543931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96336" y="3920195"/>
              <a:ext cx="295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775520" y="1988841"/>
            <a:ext cx="3582984" cy="3089949"/>
            <a:chOff x="-783877" y="552692"/>
            <a:chExt cx="4875528" cy="3757475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-587908" y="902948"/>
              <a:ext cx="1728193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-685893" y="815383"/>
              <a:ext cx="4777544" cy="3494784"/>
              <a:chOff x="4030123" y="3191647"/>
              <a:chExt cx="4777544" cy="3494784"/>
            </a:xfrm>
          </p:grpSpPr>
          <p:grpSp>
            <p:nvGrpSpPr>
              <p:cNvPr id="23" name="Группа 15"/>
              <p:cNvGrpSpPr/>
              <p:nvPr/>
            </p:nvGrpSpPr>
            <p:grpSpPr>
              <a:xfrm>
                <a:off x="4030123" y="3191647"/>
                <a:ext cx="4646333" cy="3333697"/>
                <a:chOff x="4030123" y="3191647"/>
                <a:chExt cx="4646333" cy="3333697"/>
              </a:xfrm>
            </p:grpSpPr>
            <p:cxnSp>
              <p:nvCxnSpPr>
                <p:cNvPr id="26" name="Прямая со стрелкой 25"/>
                <p:cNvCxnSpPr/>
                <p:nvPr/>
              </p:nvCxnSpPr>
              <p:spPr>
                <a:xfrm flipH="1">
                  <a:off x="5004047" y="3191647"/>
                  <a:ext cx="5922" cy="333369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 стрелкой 26"/>
                <p:cNvCxnSpPr/>
                <p:nvPr/>
              </p:nvCxnSpPr>
              <p:spPr>
                <a:xfrm>
                  <a:off x="4030123" y="4067288"/>
                  <a:ext cx="4646333" cy="978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>
                <a:off x="5004048" y="6237312"/>
                <a:ext cx="401793" cy="449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/>
                  <a:t>х</a:t>
                </a:r>
                <a:endParaRPr lang="ru-RU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388424" y="4005064"/>
                <a:ext cx="419243" cy="449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  <a:endParaRPr lang="ru-RU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-783877" y="2352892"/>
              <a:ext cx="484681" cy="449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А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88332" y="2352892"/>
              <a:ext cx="438873" cy="449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16323" y="552692"/>
              <a:ext cx="506494" cy="449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С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783877" y="552692"/>
              <a:ext cx="486861" cy="449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ru-RU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847528" y="4869160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Введем прямоугольную систему координат (см.рис.)</a:t>
            </a:r>
          </a:p>
          <a:p>
            <a:r>
              <a:rPr lang="ru-RU" sz="2000" dirty="0"/>
              <a:t>Найдем угол между перпендикулярами к плоскостям </a:t>
            </a:r>
            <a:r>
              <a:rPr lang="en-US" sz="2000" dirty="0"/>
              <a:t>SBC </a:t>
            </a:r>
            <a:r>
              <a:rPr lang="ru-RU" sz="2000" dirty="0"/>
              <a:t>и</a:t>
            </a:r>
            <a:r>
              <a:rPr lang="en-US" sz="2000" dirty="0"/>
              <a:t> SCD</a:t>
            </a:r>
            <a:r>
              <a:rPr lang="ru-RU" sz="2000" dirty="0"/>
              <a:t>. Обозначим искомый угол </a:t>
            </a:r>
            <a:r>
              <a:rPr lang="el-GR" sz="2000" dirty="0"/>
              <a:t>α</a:t>
            </a:r>
            <a:r>
              <a:rPr lang="ru-RU" sz="2000" dirty="0"/>
              <a:t>.</a:t>
            </a:r>
          </a:p>
          <a:p>
            <a:r>
              <a:rPr lang="ru-RU" sz="2000" dirty="0"/>
              <a:t>Составим уравнения плоскостей.</a:t>
            </a:r>
          </a:p>
          <a:p>
            <a:r>
              <a:rPr lang="ru-RU" sz="2000" dirty="0"/>
              <a:t>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56240" y="357301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</a:t>
            </a:r>
          </a:p>
        </p:txBody>
      </p:sp>
      <p:sp>
        <p:nvSpPr>
          <p:cNvPr id="38" name="Управляющая кнопка: домой 37">
            <a:hlinkClick r:id="rId3" action="ppaction://hlinksldjump" highlightClick="1"/>
          </p:cNvPr>
          <p:cNvSpPr/>
          <p:nvPr/>
        </p:nvSpPr>
        <p:spPr>
          <a:xfrm>
            <a:off x="10128448" y="6021288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260648"/>
            <a:ext cx="8305800" cy="722344"/>
          </a:xfrm>
        </p:spPr>
        <p:txBody>
          <a:bodyPr>
            <a:normAutofit/>
          </a:bodyPr>
          <a:lstStyle/>
          <a:p>
            <a:r>
              <a:rPr lang="ru-RU" b="1" dirty="0" smtClean="0"/>
              <a:t>Решение задачи 3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1" y="908720"/>
            <a:ext cx="965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(1)</a:t>
            </a:r>
            <a:r>
              <a:rPr lang="ru-RU" sz="2800" i="1" dirty="0"/>
              <a:t> </a:t>
            </a:r>
            <a:r>
              <a:rPr lang="en-US" sz="2800" i="1" dirty="0"/>
              <a:t>a</a:t>
            </a:r>
            <a:r>
              <a:rPr lang="ru-RU" sz="2800" dirty="0" err="1"/>
              <a:t>х+</a:t>
            </a:r>
            <a:r>
              <a:rPr lang="en-US" sz="2800" dirty="0" err="1"/>
              <a:t>by+cz+d</a:t>
            </a:r>
            <a:r>
              <a:rPr lang="en-US" sz="2800" dirty="0"/>
              <a:t>=</a:t>
            </a:r>
            <a:r>
              <a:rPr lang="ru-RU" sz="2800" dirty="0"/>
              <a:t>0</a:t>
            </a:r>
            <a:r>
              <a:rPr lang="en-US" sz="2800" dirty="0"/>
              <a:t> – </a:t>
            </a:r>
            <a:r>
              <a:rPr lang="ru-RU" sz="2800" dirty="0"/>
              <a:t>общий вид уравнения плоскости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3512" y="2348881"/>
            <a:ext cx="5682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Т.к. точки </a:t>
            </a:r>
            <a:r>
              <a:rPr lang="en-US" dirty="0"/>
              <a:t>S</a:t>
            </a:r>
            <a:r>
              <a:rPr lang="ru-RU" dirty="0"/>
              <a:t>,</a:t>
            </a:r>
            <a:r>
              <a:rPr lang="en-US" dirty="0"/>
              <a:t>B</a:t>
            </a:r>
            <a:r>
              <a:rPr lang="ru-RU" dirty="0"/>
              <a:t>,</a:t>
            </a:r>
            <a:r>
              <a:rPr lang="en-US" dirty="0"/>
              <a:t>C </a:t>
            </a:r>
            <a:r>
              <a:rPr lang="ru-RU" dirty="0"/>
              <a:t>принадлежат плоскости </a:t>
            </a:r>
            <a:r>
              <a:rPr lang="en-US" dirty="0"/>
              <a:t>SBC</a:t>
            </a:r>
            <a:r>
              <a:rPr lang="ru-RU" dirty="0"/>
              <a:t>, </a:t>
            </a:r>
          </a:p>
          <a:p>
            <a:r>
              <a:rPr lang="ru-RU" dirty="0"/>
              <a:t>то их координаты удовлетворяют уравнению 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1504" y="3068960"/>
            <a:ext cx="490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Составим и решим систему уравнений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1934" t="43558" r="40938" b="39462"/>
          <a:stretch>
            <a:fillRect/>
          </a:stretch>
        </p:blipFill>
        <p:spPr bwMode="auto">
          <a:xfrm>
            <a:off x="7176120" y="1916833"/>
            <a:ext cx="3024336" cy="239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7680176" y="1556792"/>
            <a:ext cx="2815554" cy="2889612"/>
            <a:chOff x="5076056" y="1543931"/>
            <a:chExt cx="2815554" cy="2889612"/>
          </a:xfrm>
        </p:grpSpPr>
        <p:grpSp>
          <p:nvGrpSpPr>
            <p:cNvPr id="8" name="Группа 5"/>
            <p:cNvGrpSpPr/>
            <p:nvPr/>
          </p:nvGrpSpPr>
          <p:grpSpPr>
            <a:xfrm>
              <a:off x="5364088" y="1543932"/>
              <a:ext cx="2376264" cy="2664296"/>
              <a:chOff x="899102" y="3767633"/>
              <a:chExt cx="3048429" cy="2918521"/>
            </a:xfrm>
          </p:grpSpPr>
          <p:cxnSp>
            <p:nvCxnSpPr>
              <p:cNvPr id="12" name="Прямая со стрелкой 11"/>
              <p:cNvCxnSpPr/>
              <p:nvPr/>
            </p:nvCxnSpPr>
            <p:spPr>
              <a:xfrm flipH="1">
                <a:off x="899102" y="6212880"/>
                <a:ext cx="739016" cy="47327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>
                <a:off x="1638115" y="6212880"/>
                <a:ext cx="2309416" cy="7887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 flipH="1" flipV="1">
                <a:off x="1638115" y="3767633"/>
                <a:ext cx="3" cy="24452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5076056" y="4064211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/>
                <a:t>х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0152" y="1543931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96336" y="3920195"/>
              <a:ext cx="295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</a:t>
              </a:r>
            </a:p>
          </p:txBody>
        </p:sp>
      </p:grp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775520" y="3789041"/>
          <a:ext cx="1584176" cy="274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Формула" r:id="rId4" imgW="812520" imgH="1409400" progId="Equation.3">
                  <p:embed/>
                </p:oleObj>
              </mc:Choice>
              <mc:Fallback>
                <p:oleObj name="Формула" r:id="rId4" imgW="81252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3789041"/>
                        <a:ext cx="1584176" cy="27475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3719736" y="3501009"/>
          <a:ext cx="3168352" cy="32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Формула" r:id="rId6" imgW="1257120" imgH="1269720" progId="Equation.3">
                  <p:embed/>
                </p:oleObj>
              </mc:Choice>
              <mc:Fallback>
                <p:oleObj name="Формула" r:id="rId6" imgW="125712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6" y="3501009"/>
                        <a:ext cx="3168352" cy="32003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104112" y="4869160"/>
            <a:ext cx="3760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Неизвестных 4, уравнений 3</a:t>
            </a:r>
          </a:p>
          <a:p>
            <a:r>
              <a:rPr lang="ru-RU" sz="2000" dirty="0"/>
              <a:t>Пусть </a:t>
            </a:r>
            <a:r>
              <a:rPr lang="en-US" sz="2000" dirty="0"/>
              <a:t>d=1</a:t>
            </a:r>
            <a:endParaRPr lang="ru-RU" sz="2000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1775520" y="1556792"/>
          <a:ext cx="457970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Формула" r:id="rId8" imgW="2019240" imgH="253800" progId="Equation.3">
                  <p:embed/>
                </p:oleObj>
              </mc:Choice>
              <mc:Fallback>
                <p:oleObj name="Формула" r:id="rId8" imgW="2019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1556792"/>
                        <a:ext cx="4579709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Управляющая кнопка: домой 22">
            <a:hlinkClick r:id="rId10" action="ppaction://hlinksldjump" highlightClick="1"/>
          </p:cNvPr>
          <p:cNvSpPr/>
          <p:nvPr/>
        </p:nvSpPr>
        <p:spPr>
          <a:xfrm>
            <a:off x="10128448" y="6021288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7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0"/>
            <a:ext cx="83058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Решение задачи 3(продолжение)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775520" y="1340768"/>
          <a:ext cx="1512168" cy="2210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Формула" r:id="rId3" imgW="660240" imgH="965160" progId="Equation.3">
                  <p:embed/>
                </p:oleObj>
              </mc:Choice>
              <mc:Fallback>
                <p:oleObj name="Формула" r:id="rId3" imgW="6602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1340768"/>
                        <a:ext cx="1512168" cy="22100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631504" y="3645024"/>
          <a:ext cx="3240360" cy="661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Формула" r:id="rId5" imgW="1244520" imgH="253800" progId="Equation.3">
                  <p:embed/>
                </p:oleObj>
              </mc:Choice>
              <mc:Fallback>
                <p:oleObj name="Формула" r:id="rId5" imgW="1244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3645024"/>
                        <a:ext cx="3240360" cy="6612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39816" y="836712"/>
            <a:ext cx="4004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Аналогично найдем координаты</a:t>
            </a:r>
          </a:p>
          <a:p>
            <a:r>
              <a:rPr lang="ru-RU" dirty="0"/>
              <a:t>Вектора, перпендикулярного</a:t>
            </a:r>
          </a:p>
          <a:p>
            <a:r>
              <a:rPr lang="ru-RU" dirty="0"/>
              <a:t> плоскости </a:t>
            </a:r>
            <a:r>
              <a:rPr lang="en-US" dirty="0"/>
              <a:t>SCD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 l="41934" t="43558" r="40938" b="39462"/>
          <a:stretch>
            <a:fillRect/>
          </a:stretch>
        </p:blipFill>
        <p:spPr bwMode="auto">
          <a:xfrm>
            <a:off x="7348390" y="1700809"/>
            <a:ext cx="3024336" cy="239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7852446" y="1340768"/>
            <a:ext cx="2815554" cy="2889612"/>
            <a:chOff x="5076056" y="1543931"/>
            <a:chExt cx="2815554" cy="2889612"/>
          </a:xfrm>
        </p:grpSpPr>
        <p:grpSp>
          <p:nvGrpSpPr>
            <p:cNvPr id="8" name="Группа 5"/>
            <p:cNvGrpSpPr/>
            <p:nvPr/>
          </p:nvGrpSpPr>
          <p:grpSpPr>
            <a:xfrm>
              <a:off x="5364088" y="1543932"/>
              <a:ext cx="2376264" cy="2664296"/>
              <a:chOff x="899102" y="3767633"/>
              <a:chExt cx="3048429" cy="2918521"/>
            </a:xfrm>
          </p:grpSpPr>
          <p:cxnSp>
            <p:nvCxnSpPr>
              <p:cNvPr id="12" name="Прямая со стрелкой 11"/>
              <p:cNvCxnSpPr/>
              <p:nvPr/>
            </p:nvCxnSpPr>
            <p:spPr>
              <a:xfrm flipH="1">
                <a:off x="899102" y="6212880"/>
                <a:ext cx="739016" cy="47327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>
                <a:off x="1638115" y="6212880"/>
                <a:ext cx="2309416" cy="7887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 flipH="1" flipV="1">
                <a:off x="1638115" y="3767633"/>
                <a:ext cx="3" cy="24452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5076056" y="4064211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/>
                <a:t>х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0152" y="1543931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96336" y="3920195"/>
              <a:ext cx="295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</a:t>
              </a:r>
            </a:p>
          </p:txBody>
        </p:sp>
      </p:grp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Формула" r:id="rId8" imgW="114120" imgH="215640" progId="Equation.3">
                  <p:embed/>
                </p:oleObj>
              </mc:Choice>
              <mc:Fallback>
                <p:oleObj name="Формула" r:id="rId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5231905" y="1772817"/>
          <a:ext cx="1512168" cy="233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Формула" r:id="rId10" imgW="914400" imgH="1409400" progId="Equation.3">
                  <p:embed/>
                </p:oleObj>
              </mc:Choice>
              <mc:Fallback>
                <p:oleObj name="Формула" r:id="rId10" imgW="91440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905" y="1772817"/>
                        <a:ext cx="1512168" cy="23312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807968" y="4236908"/>
          <a:ext cx="2520280" cy="2621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Формула" r:id="rId12" imgW="1269720" imgH="1320480" progId="Equation.3">
                  <p:embed/>
                </p:oleObj>
              </mc:Choice>
              <mc:Fallback>
                <p:oleObj name="Формула" r:id="rId12" imgW="126972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968" y="4236908"/>
                        <a:ext cx="2520280" cy="26210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8688288" y="4221088"/>
          <a:ext cx="1296144" cy="196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Формула" r:id="rId14" imgW="660240" imgH="965160" progId="Equation.3">
                  <p:embed/>
                </p:oleObj>
              </mc:Choice>
              <mc:Fallback>
                <p:oleObj name="Формула" r:id="rId14" imgW="6602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288" y="4221088"/>
                        <a:ext cx="1296144" cy="19663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703512" y="4509120"/>
          <a:ext cx="3096344" cy="65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Формула" r:id="rId16" imgW="1206360" imgH="253800" progId="Equation.3">
                  <p:embed/>
                </p:oleObj>
              </mc:Choice>
              <mc:Fallback>
                <p:oleObj name="Формула" r:id="rId16" imgW="1206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2" y="4509120"/>
                        <a:ext cx="3096344" cy="65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207568" y="5301209"/>
          <a:ext cx="3168352" cy="880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Формула" r:id="rId18" imgW="1600200" imgH="444240" progId="Equation.3">
                  <p:embed/>
                </p:oleObj>
              </mc:Choice>
              <mc:Fallback>
                <p:oleObj name="Формула" r:id="rId18" imgW="1600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5301209"/>
                        <a:ext cx="3168352" cy="880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1703512" y="6072580"/>
          <a:ext cx="1368152" cy="78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Формула" r:id="rId20" imgW="685800" imgH="393480" progId="Equation.3">
                  <p:embed/>
                </p:oleObj>
              </mc:Choice>
              <mc:Fallback>
                <p:oleObj name="Формула" r:id="rId20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2" y="6072580"/>
                        <a:ext cx="1368152" cy="78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Управляющая кнопка: домой 24">
            <a:hlinkClick r:id="rId22" action="ppaction://hlinksldjump" highlightClick="1"/>
          </p:cNvPr>
          <p:cNvSpPr/>
          <p:nvPr/>
        </p:nvSpPr>
        <p:spPr>
          <a:xfrm>
            <a:off x="10128448" y="6021288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305800" cy="5646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Задача 4 (Расстояние от точки до прямой)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 l="43115" t="70136" r="42119" b="10669"/>
          <a:stretch>
            <a:fillRect/>
          </a:stretch>
        </p:blipFill>
        <p:spPr bwMode="auto">
          <a:xfrm>
            <a:off x="7536160" y="1700808"/>
            <a:ext cx="2160240" cy="22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03513" y="764704"/>
            <a:ext cx="9292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правильной шестиугольной пирамиде  </a:t>
            </a:r>
            <a:r>
              <a:rPr lang="en-US" dirty="0"/>
              <a:t>SABCDEF</a:t>
            </a:r>
            <a:r>
              <a:rPr lang="ru-RU" dirty="0"/>
              <a:t>, стороны основания </a:t>
            </a:r>
          </a:p>
          <a:p>
            <a:r>
              <a:rPr lang="ru-RU" dirty="0"/>
              <a:t>которой равны 1, а боковые ребра равны 2, найдите расстояние от точки </a:t>
            </a:r>
            <a:r>
              <a:rPr lang="en-US" dirty="0"/>
              <a:t>F </a:t>
            </a:r>
            <a:r>
              <a:rPr lang="ru-RU" dirty="0"/>
              <a:t>до</a:t>
            </a:r>
          </a:p>
          <a:p>
            <a:r>
              <a:rPr lang="ru-RU" dirty="0"/>
              <a:t>Прямой </a:t>
            </a:r>
            <a:r>
              <a:rPr lang="en-US" dirty="0"/>
              <a:t>BG</a:t>
            </a:r>
            <a:r>
              <a:rPr lang="ru-RU" dirty="0"/>
              <a:t>, где </a:t>
            </a:r>
            <a:r>
              <a:rPr lang="en-US" dirty="0"/>
              <a:t> G</a:t>
            </a:r>
            <a:r>
              <a:rPr lang="ru-RU" dirty="0"/>
              <a:t> – середина ребра</a:t>
            </a:r>
            <a:r>
              <a:rPr lang="en-US" dirty="0"/>
              <a:t> SC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7680176" y="1340769"/>
            <a:ext cx="2815554" cy="2736305"/>
            <a:chOff x="5076056" y="1831963"/>
            <a:chExt cx="2815554" cy="2736305"/>
          </a:xfrm>
        </p:grpSpPr>
        <p:grpSp>
          <p:nvGrpSpPr>
            <p:cNvPr id="9" name="Группа 5"/>
            <p:cNvGrpSpPr/>
            <p:nvPr/>
          </p:nvGrpSpPr>
          <p:grpSpPr>
            <a:xfrm>
              <a:off x="5220072" y="1831964"/>
              <a:ext cx="2520280" cy="2736304"/>
              <a:chOff x="714349" y="4083148"/>
              <a:chExt cx="3233182" cy="2997400"/>
            </a:xfrm>
          </p:grpSpPr>
          <p:cxnSp>
            <p:nvCxnSpPr>
              <p:cNvPr id="13" name="Прямая со стрелкой 12"/>
              <p:cNvCxnSpPr/>
              <p:nvPr/>
            </p:nvCxnSpPr>
            <p:spPr>
              <a:xfrm flipH="1">
                <a:off x="714349" y="6212881"/>
                <a:ext cx="923769" cy="86766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>
                <a:off x="1638115" y="6212880"/>
                <a:ext cx="2309416" cy="7887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 flipH="1" flipV="1">
                <a:off x="1638115" y="4083148"/>
                <a:ext cx="3" cy="21297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5076056" y="4064211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/>
                <a:t>х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0152" y="1831963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96336" y="3920195"/>
              <a:ext cx="295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</a:t>
              </a:r>
            </a:p>
          </p:txBody>
        </p:sp>
      </p:grp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1847528" y="1844824"/>
          <a:ext cx="2570132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Формула" r:id="rId4" imgW="1104840" imgH="1981080" progId="Equation.3">
                  <p:embed/>
                </p:oleObj>
              </mc:Choice>
              <mc:Fallback>
                <p:oleObj name="Формула" r:id="rId4" imgW="110484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8" y="1844824"/>
                        <a:ext cx="2570132" cy="4608512"/>
                      </a:xfrm>
                      <a:prstGeom prst="rect">
                        <a:avLst/>
                      </a:prstGeom>
                      <a:solidFill>
                        <a:srgbClr val="00FFFF">
                          <a:alpha val="25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4655840" y="1916832"/>
          <a:ext cx="2808312" cy="300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Формула" r:id="rId6" imgW="1447560" imgH="1549080" progId="Equation.3">
                  <p:embed/>
                </p:oleObj>
              </mc:Choice>
              <mc:Fallback>
                <p:oleObj name="Формула" r:id="rId6" imgW="1447560" imgH="1549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40" y="1916832"/>
                        <a:ext cx="2808312" cy="3005387"/>
                      </a:xfrm>
                      <a:prstGeom prst="rect">
                        <a:avLst/>
                      </a:prstGeom>
                      <a:solidFill>
                        <a:srgbClr val="00FFFF">
                          <a:alpha val="3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4655840" y="5085185"/>
          <a:ext cx="3384376" cy="124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Формула" r:id="rId8" imgW="1790640" imgH="660240" progId="Equation.3">
                  <p:embed/>
                </p:oleObj>
              </mc:Choice>
              <mc:Fallback>
                <p:oleObj name="Формула" r:id="rId8" imgW="17906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40" y="5085185"/>
                        <a:ext cx="3384376" cy="1248139"/>
                      </a:xfrm>
                      <a:prstGeom prst="rect">
                        <a:avLst/>
                      </a:prstGeom>
                      <a:solidFill>
                        <a:srgbClr val="00FFFF">
                          <a:alpha val="24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8400257" y="5229200"/>
          <a:ext cx="2075525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Формула" r:id="rId10" imgW="888840" imgH="431640" progId="Equation.3">
                  <p:embed/>
                </p:oleObj>
              </mc:Choice>
              <mc:Fallback>
                <p:oleObj name="Формула" r:id="rId10" imgW="888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0257" y="5229200"/>
                        <a:ext cx="2075525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Управляющая кнопка: домой 18">
            <a:hlinkClick r:id="rId12" action="ppaction://hlinksldjump" highlightClick="1"/>
          </p:cNvPr>
          <p:cNvSpPr/>
          <p:nvPr/>
        </p:nvSpPr>
        <p:spPr>
          <a:xfrm>
            <a:off x="10128448" y="6309320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9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305800" cy="578328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Задача 5 (Расстояние от точки до плоскости)</a:t>
            </a:r>
          </a:p>
        </p:txBody>
      </p:sp>
      <p:pic>
        <p:nvPicPr>
          <p:cNvPr id="5" name="Рисунок 4" descr="p001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69" t="14844" r="29551" b="63542"/>
          <a:stretch>
            <a:fillRect/>
          </a:stretch>
        </p:blipFill>
        <p:spPr>
          <a:xfrm>
            <a:off x="6888088" y="1556792"/>
            <a:ext cx="3528392" cy="2868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528" y="908720"/>
            <a:ext cx="895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единичном кубе А…</a:t>
            </a:r>
            <a:r>
              <a:rPr lang="en-US" dirty="0"/>
              <a:t>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найдите расстояние от точки А до плоскости В</a:t>
            </a:r>
            <a:r>
              <a:rPr lang="en-US" dirty="0"/>
              <a:t>DA</a:t>
            </a:r>
            <a:r>
              <a:rPr lang="en-US" baseline="-25000" dirty="0"/>
              <a:t>1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7032105" y="1268760"/>
            <a:ext cx="3240361" cy="3321660"/>
            <a:chOff x="4860032" y="1399915"/>
            <a:chExt cx="3240361" cy="3321660"/>
          </a:xfrm>
        </p:grpSpPr>
        <p:grpSp>
          <p:nvGrpSpPr>
            <p:cNvPr id="8" name="Группа 5"/>
            <p:cNvGrpSpPr/>
            <p:nvPr/>
          </p:nvGrpSpPr>
          <p:grpSpPr>
            <a:xfrm>
              <a:off x="4860032" y="1543932"/>
              <a:ext cx="3240361" cy="2880318"/>
              <a:chOff x="252465" y="3767633"/>
              <a:chExt cx="4156950" cy="3155156"/>
            </a:xfrm>
          </p:grpSpPr>
          <p:cxnSp>
            <p:nvCxnSpPr>
              <p:cNvPr id="12" name="Прямая со стрелкой 11"/>
              <p:cNvCxnSpPr/>
              <p:nvPr/>
            </p:nvCxnSpPr>
            <p:spPr>
              <a:xfrm flipH="1">
                <a:off x="252465" y="6212880"/>
                <a:ext cx="1385650" cy="70990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 flipV="1">
                <a:off x="1638115" y="6212880"/>
                <a:ext cx="2771300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 flipH="1" flipV="1">
                <a:off x="1638115" y="3767633"/>
                <a:ext cx="3" cy="24452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4860032" y="4352243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/>
                <a:t>х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0152" y="1399915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68344" y="384818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</a:t>
              </a:r>
            </a:p>
          </p:txBody>
        </p:sp>
      </p:grpSp>
      <p:sp>
        <p:nvSpPr>
          <p:cNvPr id="18" name="Управляющая кнопка: домой 17">
            <a:hlinkClick r:id="rId4" action="ppaction://hlinksldjump" highlightClick="1"/>
          </p:cNvPr>
          <p:cNvSpPr/>
          <p:nvPr/>
        </p:nvSpPr>
        <p:spPr>
          <a:xfrm>
            <a:off x="10128448" y="6309320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847528" y="1988841"/>
          <a:ext cx="1466850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Формула" r:id="rId5" imgW="571320" imgH="888840" progId="Equation.3">
                  <p:embed/>
                </p:oleObj>
              </mc:Choice>
              <mc:Fallback>
                <p:oleObj name="Формула" r:id="rId5" imgW="57132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8" y="1988841"/>
                        <a:ext cx="1466850" cy="228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47529" y="1268761"/>
            <a:ext cx="5307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/>
              <a:t>Решение:</a:t>
            </a:r>
          </a:p>
          <a:p>
            <a:r>
              <a:rPr lang="ru-RU" dirty="0"/>
              <a:t>Введем прямоугольную систему координат</a:t>
            </a: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3719736" y="1916832"/>
          <a:ext cx="1923642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Формула" r:id="rId7" imgW="863280" imgH="711000" progId="Equation.3">
                  <p:embed/>
                </p:oleObj>
              </mc:Choice>
              <mc:Fallback>
                <p:oleObj name="Формула" r:id="rId7" imgW="8632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6" y="1916832"/>
                        <a:ext cx="1923642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1775520" y="4221089"/>
          <a:ext cx="1224136" cy="2259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Формула" r:id="rId9" imgW="495000" imgH="914400" progId="Equation.3">
                  <p:embed/>
                </p:oleObj>
              </mc:Choice>
              <mc:Fallback>
                <p:oleObj name="Формула" r:id="rId9" imgW="4950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4221089"/>
                        <a:ext cx="1224136" cy="22599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3791744" y="4581128"/>
          <a:ext cx="3024336" cy="113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Формула" r:id="rId11" imgW="1218960" imgH="457200" progId="Equation.3">
                  <p:embed/>
                </p:oleObj>
              </mc:Choice>
              <mc:Fallback>
                <p:oleObj name="Формула" r:id="rId11" imgW="1218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744" y="4581128"/>
                        <a:ext cx="3024336" cy="1134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7896200" y="4797152"/>
          <a:ext cx="1872208" cy="101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Формула" r:id="rId13" imgW="799920" imgH="431640" progId="Equation.3">
                  <p:embed/>
                </p:oleObj>
              </mc:Choice>
              <mc:Fallback>
                <p:oleObj name="Формула" r:id="rId13" imgW="799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00" y="4797152"/>
                        <a:ext cx="1872208" cy="10103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20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</TotalTime>
  <Words>358</Words>
  <Application>Microsoft Office PowerPoint</Application>
  <PresentationFormat>Широкоэкранный</PresentationFormat>
  <Paragraphs>99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Формула</vt:lpstr>
      <vt:lpstr>Задача 1 (угол между прямыми)</vt:lpstr>
      <vt:lpstr>Решение задачи 1</vt:lpstr>
      <vt:lpstr>Задача 2 (угол между прямой и плоскостью).</vt:lpstr>
      <vt:lpstr>Решение задачи 2</vt:lpstr>
      <vt:lpstr>Задача 3.Угол между плоскостями</vt:lpstr>
      <vt:lpstr>Решение задачи 3</vt:lpstr>
      <vt:lpstr>Решение задачи 3(продолжение)</vt:lpstr>
      <vt:lpstr>Задача 4 (Расстояние от точки до прямой)</vt:lpstr>
      <vt:lpstr>Задача 5 (Расстояние от точки до плоскости)</vt:lpstr>
      <vt:lpstr>Задача 6 (Расстояние от точки до плоскости)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1 (угол между прямыми)</dc:title>
  <dc:creator>Ирина</dc:creator>
  <cp:lastModifiedBy>Ирина</cp:lastModifiedBy>
  <cp:revision>3</cp:revision>
  <dcterms:created xsi:type="dcterms:W3CDTF">2013-12-01T18:02:42Z</dcterms:created>
  <dcterms:modified xsi:type="dcterms:W3CDTF">2013-12-01T18:10:10Z</dcterms:modified>
</cp:coreProperties>
</file>