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78" r:id="rId10"/>
    <p:sldId id="280" r:id="rId11"/>
    <p:sldId id="276" r:id="rId12"/>
    <p:sldId id="279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43" y="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17FEF-6D1C-4318-A343-F71ADACC78C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6355A1A-9F4B-4490-9FC6-0197D74BEEF2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l"/>
          <a:r>
            <a:rPr lang="ru-RU" sz="1800" dirty="0" smtClean="0"/>
            <a:t>1. Ввести прямоугольную систему координат (выбор зависит от объекта).</a:t>
          </a:r>
          <a:endParaRPr lang="ru-RU" sz="1800" dirty="0"/>
        </a:p>
      </dgm:t>
    </dgm:pt>
    <dgm:pt modelId="{B5915C95-610E-46FE-8939-F6A317FA37BA}" type="parTrans" cxnId="{7849B7A8-96E1-4614-A217-98E8334D6980}">
      <dgm:prSet/>
      <dgm:spPr/>
      <dgm:t>
        <a:bodyPr/>
        <a:lstStyle/>
        <a:p>
          <a:pPr algn="l"/>
          <a:endParaRPr lang="ru-RU" sz="1800"/>
        </a:p>
      </dgm:t>
    </dgm:pt>
    <dgm:pt modelId="{2EBC553F-73CB-439A-A8C0-7A186898B691}" type="sibTrans" cxnId="{7849B7A8-96E1-4614-A217-98E8334D6980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l"/>
          <a:endParaRPr lang="ru-RU" sz="1800"/>
        </a:p>
      </dgm:t>
    </dgm:pt>
    <dgm:pt modelId="{F215FA93-EECE-48F4-875C-C534538000B1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l"/>
          <a:r>
            <a:rPr lang="ru-RU" sz="1800" dirty="0" smtClean="0"/>
            <a:t>2. Выписать координаты всех необходимых точек.</a:t>
          </a:r>
          <a:endParaRPr lang="ru-RU" sz="1800" dirty="0"/>
        </a:p>
      </dgm:t>
    </dgm:pt>
    <dgm:pt modelId="{19F43A2E-25BE-484E-A208-B4F0561F75E9}" type="parTrans" cxnId="{8D726329-23DD-4E9E-964F-7E56D53BF20A}">
      <dgm:prSet/>
      <dgm:spPr/>
      <dgm:t>
        <a:bodyPr/>
        <a:lstStyle/>
        <a:p>
          <a:pPr algn="l"/>
          <a:endParaRPr lang="ru-RU" sz="1800"/>
        </a:p>
      </dgm:t>
    </dgm:pt>
    <dgm:pt modelId="{93FBF9B0-922E-477A-A1A1-B7B24B7F2936}" type="sibTrans" cxnId="{8D726329-23DD-4E9E-964F-7E56D53BF20A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l"/>
          <a:endParaRPr lang="ru-RU" sz="1800"/>
        </a:p>
      </dgm:t>
    </dgm:pt>
    <dgm:pt modelId="{9B53738E-4007-44E8-8827-1333FE47E608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l"/>
          <a:r>
            <a:rPr lang="ru-RU" sz="1800" dirty="0" smtClean="0"/>
            <a:t>3. Вычислить координаты необходимых векторов.</a:t>
          </a:r>
          <a:endParaRPr lang="ru-RU" sz="1800" dirty="0"/>
        </a:p>
      </dgm:t>
    </dgm:pt>
    <dgm:pt modelId="{26709A36-FAB6-4228-B5C4-DDF0542E00D5}" type="parTrans" cxnId="{18587818-3A85-4C97-B2DC-559EA59E4A81}">
      <dgm:prSet/>
      <dgm:spPr/>
      <dgm:t>
        <a:bodyPr/>
        <a:lstStyle/>
        <a:p>
          <a:pPr algn="l"/>
          <a:endParaRPr lang="ru-RU" sz="1800"/>
        </a:p>
      </dgm:t>
    </dgm:pt>
    <dgm:pt modelId="{CB258EA7-7F3C-4E06-B108-C828132FF9FF}" type="sibTrans" cxnId="{18587818-3A85-4C97-B2DC-559EA59E4A81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l"/>
          <a:endParaRPr lang="ru-RU" sz="1800"/>
        </a:p>
      </dgm:t>
    </dgm:pt>
    <dgm:pt modelId="{A27C62DC-818E-400B-AE71-9CCB97410134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l"/>
          <a:r>
            <a:rPr lang="ru-RU" sz="1800" dirty="0" smtClean="0"/>
            <a:t>4. Применить формулу, выполнить вычисления.</a:t>
          </a:r>
          <a:endParaRPr lang="ru-RU" sz="1800" dirty="0"/>
        </a:p>
      </dgm:t>
    </dgm:pt>
    <dgm:pt modelId="{AAEB4C55-EB1A-4785-873A-3DE1971C593B}" type="parTrans" cxnId="{D787D4FB-2233-4287-A6B5-2B66F05F439F}">
      <dgm:prSet/>
      <dgm:spPr/>
      <dgm:t>
        <a:bodyPr/>
        <a:lstStyle/>
        <a:p>
          <a:pPr algn="l"/>
          <a:endParaRPr lang="ru-RU" sz="1800"/>
        </a:p>
      </dgm:t>
    </dgm:pt>
    <dgm:pt modelId="{41EBC4C2-423C-4A69-9D26-E8D5156C66E0}" type="sibTrans" cxnId="{D787D4FB-2233-4287-A6B5-2B66F05F439F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l"/>
          <a:endParaRPr lang="ru-RU" sz="1800"/>
        </a:p>
      </dgm:t>
    </dgm:pt>
    <dgm:pt modelId="{48C2E0DF-2C44-488D-8C13-1C77B9D237E4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l"/>
          <a:r>
            <a:rPr lang="ru-RU" sz="1800" dirty="0" smtClean="0"/>
            <a:t>5. Записать ответ.</a:t>
          </a:r>
          <a:endParaRPr lang="ru-RU" sz="1800" dirty="0"/>
        </a:p>
      </dgm:t>
    </dgm:pt>
    <dgm:pt modelId="{98F95D0B-51E7-4A2A-AFFC-F522D028AAAE}" type="parTrans" cxnId="{A5B671D3-0206-496F-A02C-9F4A90CED707}">
      <dgm:prSet/>
      <dgm:spPr/>
      <dgm:t>
        <a:bodyPr/>
        <a:lstStyle/>
        <a:p>
          <a:pPr algn="l"/>
          <a:endParaRPr lang="ru-RU" sz="1800"/>
        </a:p>
      </dgm:t>
    </dgm:pt>
    <dgm:pt modelId="{72F65D93-5AB9-4E29-94A5-4F5320CAF09D}" type="sibTrans" cxnId="{A5B671D3-0206-496F-A02C-9F4A90CED707}">
      <dgm:prSet/>
      <dgm:spPr/>
      <dgm:t>
        <a:bodyPr/>
        <a:lstStyle/>
        <a:p>
          <a:pPr algn="l"/>
          <a:endParaRPr lang="ru-RU" sz="1800"/>
        </a:p>
      </dgm:t>
    </dgm:pt>
    <dgm:pt modelId="{0289A8E4-22D5-43FE-A7AD-DF401E466555}" type="pres">
      <dgm:prSet presAssocID="{EC717FEF-6D1C-4318-A343-F71ADACC78C6}" presName="linearFlow" presStyleCnt="0">
        <dgm:presLayoutVars>
          <dgm:resizeHandles val="exact"/>
        </dgm:presLayoutVars>
      </dgm:prSet>
      <dgm:spPr/>
    </dgm:pt>
    <dgm:pt modelId="{C83F0C26-B427-4E32-8B85-E616D5F0CC88}" type="pres">
      <dgm:prSet presAssocID="{56355A1A-9F4B-4490-9FC6-0197D74BEEF2}" presName="node" presStyleLbl="node1" presStyleIdx="0" presStyleCnt="5" custScaleX="25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3E426-6C84-491A-9040-0D55DF6EC457}" type="pres">
      <dgm:prSet presAssocID="{2EBC553F-73CB-439A-A8C0-7A186898B69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78E85DB-A3E1-4E3A-9B9E-EC0A35C62103}" type="pres">
      <dgm:prSet presAssocID="{2EBC553F-73CB-439A-A8C0-7A186898B69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C5C6968-803F-414E-A3BE-089ED295D35E}" type="pres">
      <dgm:prSet presAssocID="{F215FA93-EECE-48F4-875C-C534538000B1}" presName="node" presStyleLbl="node1" presStyleIdx="1" presStyleCnt="5" custScaleX="25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B135D-DBE6-4FAE-A025-C93E934DF0D6}" type="pres">
      <dgm:prSet presAssocID="{93FBF9B0-922E-477A-A1A1-B7B24B7F293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F5CA83C-216E-4B2B-9D8A-D97BE2BF737F}" type="pres">
      <dgm:prSet presAssocID="{93FBF9B0-922E-477A-A1A1-B7B24B7F293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30BE31A-512D-4012-9300-5704200D8C80}" type="pres">
      <dgm:prSet presAssocID="{9B53738E-4007-44E8-8827-1333FE47E608}" presName="node" presStyleLbl="node1" presStyleIdx="2" presStyleCnt="5" custScaleX="25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15398-7481-4F6A-8337-262FC6E45D68}" type="pres">
      <dgm:prSet presAssocID="{CB258EA7-7F3C-4E06-B108-C828132FF9F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52493C2-33A0-4D96-8A74-66FD16DEBDA0}" type="pres">
      <dgm:prSet presAssocID="{CB258EA7-7F3C-4E06-B108-C828132FF9F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8700410-488D-4777-B56F-31B419F3F337}" type="pres">
      <dgm:prSet presAssocID="{A27C62DC-818E-400B-AE71-9CCB97410134}" presName="node" presStyleLbl="node1" presStyleIdx="3" presStyleCnt="5" custScaleX="25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E342A-A3BB-4907-9BB1-1FDCC5CED390}" type="pres">
      <dgm:prSet presAssocID="{41EBC4C2-423C-4A69-9D26-E8D5156C66E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150A381-C127-4A03-88F8-C664D6D229AC}" type="pres">
      <dgm:prSet presAssocID="{41EBC4C2-423C-4A69-9D26-E8D5156C66E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31A4B8D-D792-4892-8CB6-19ABDCA66233}" type="pres">
      <dgm:prSet presAssocID="{48C2E0DF-2C44-488D-8C13-1C77B9D237E4}" presName="node" presStyleLbl="node1" presStyleIdx="4" presStyleCnt="5" custScaleX="25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FFA66-C1AD-44CE-80BC-929C72B3A8E1}" type="presOf" srcId="{41EBC4C2-423C-4A69-9D26-E8D5156C66E0}" destId="{6150A381-C127-4A03-88F8-C664D6D229AC}" srcOrd="1" destOrd="0" presId="urn:microsoft.com/office/officeart/2005/8/layout/process2"/>
    <dgm:cxn modelId="{121E021E-CACD-4F15-A215-8727E3AB8BF5}" type="presOf" srcId="{41EBC4C2-423C-4A69-9D26-E8D5156C66E0}" destId="{58EE342A-A3BB-4907-9BB1-1FDCC5CED390}" srcOrd="0" destOrd="0" presId="urn:microsoft.com/office/officeart/2005/8/layout/process2"/>
    <dgm:cxn modelId="{4CEC4516-DFE3-4490-B6D9-19F176992D31}" type="presOf" srcId="{F215FA93-EECE-48F4-875C-C534538000B1}" destId="{EC5C6968-803F-414E-A3BE-089ED295D35E}" srcOrd="0" destOrd="0" presId="urn:microsoft.com/office/officeart/2005/8/layout/process2"/>
    <dgm:cxn modelId="{E173C89B-EC6F-4812-A2AA-048C5D17DD1E}" type="presOf" srcId="{EC717FEF-6D1C-4318-A343-F71ADACC78C6}" destId="{0289A8E4-22D5-43FE-A7AD-DF401E466555}" srcOrd="0" destOrd="0" presId="urn:microsoft.com/office/officeart/2005/8/layout/process2"/>
    <dgm:cxn modelId="{A4BAF578-F2C2-4669-AD52-4EFD7EC04D64}" type="presOf" srcId="{93FBF9B0-922E-477A-A1A1-B7B24B7F2936}" destId="{2F5CA83C-216E-4B2B-9D8A-D97BE2BF737F}" srcOrd="1" destOrd="0" presId="urn:microsoft.com/office/officeart/2005/8/layout/process2"/>
    <dgm:cxn modelId="{D6EE98B1-44E8-494F-9D22-FBEB32AE193E}" type="presOf" srcId="{93FBF9B0-922E-477A-A1A1-B7B24B7F2936}" destId="{231B135D-DBE6-4FAE-A025-C93E934DF0D6}" srcOrd="0" destOrd="0" presId="urn:microsoft.com/office/officeart/2005/8/layout/process2"/>
    <dgm:cxn modelId="{06A817D5-8FBE-42AD-AFD0-D03BEE4AED5F}" type="presOf" srcId="{CB258EA7-7F3C-4E06-B108-C828132FF9FF}" destId="{D1215398-7481-4F6A-8337-262FC6E45D68}" srcOrd="0" destOrd="0" presId="urn:microsoft.com/office/officeart/2005/8/layout/process2"/>
    <dgm:cxn modelId="{D787D4FB-2233-4287-A6B5-2B66F05F439F}" srcId="{EC717FEF-6D1C-4318-A343-F71ADACC78C6}" destId="{A27C62DC-818E-400B-AE71-9CCB97410134}" srcOrd="3" destOrd="0" parTransId="{AAEB4C55-EB1A-4785-873A-3DE1971C593B}" sibTransId="{41EBC4C2-423C-4A69-9D26-E8D5156C66E0}"/>
    <dgm:cxn modelId="{10D456D3-DB5E-49CC-A199-5FDD99E84A6B}" type="presOf" srcId="{2EBC553F-73CB-439A-A8C0-7A186898B691}" destId="{B6B3E426-6C84-491A-9040-0D55DF6EC457}" srcOrd="0" destOrd="0" presId="urn:microsoft.com/office/officeart/2005/8/layout/process2"/>
    <dgm:cxn modelId="{70BAF46E-7681-433B-8FC1-800B33F77827}" type="presOf" srcId="{56355A1A-9F4B-4490-9FC6-0197D74BEEF2}" destId="{C83F0C26-B427-4E32-8B85-E616D5F0CC88}" srcOrd="0" destOrd="0" presId="urn:microsoft.com/office/officeart/2005/8/layout/process2"/>
    <dgm:cxn modelId="{18587818-3A85-4C97-B2DC-559EA59E4A81}" srcId="{EC717FEF-6D1C-4318-A343-F71ADACC78C6}" destId="{9B53738E-4007-44E8-8827-1333FE47E608}" srcOrd="2" destOrd="0" parTransId="{26709A36-FAB6-4228-B5C4-DDF0542E00D5}" sibTransId="{CB258EA7-7F3C-4E06-B108-C828132FF9FF}"/>
    <dgm:cxn modelId="{8D726329-23DD-4E9E-964F-7E56D53BF20A}" srcId="{EC717FEF-6D1C-4318-A343-F71ADACC78C6}" destId="{F215FA93-EECE-48F4-875C-C534538000B1}" srcOrd="1" destOrd="0" parTransId="{19F43A2E-25BE-484E-A208-B4F0561F75E9}" sibTransId="{93FBF9B0-922E-477A-A1A1-B7B24B7F2936}"/>
    <dgm:cxn modelId="{49970312-01CA-4924-BBF3-5B7208978E3C}" type="presOf" srcId="{CB258EA7-7F3C-4E06-B108-C828132FF9FF}" destId="{F52493C2-33A0-4D96-8A74-66FD16DEBDA0}" srcOrd="1" destOrd="0" presId="urn:microsoft.com/office/officeart/2005/8/layout/process2"/>
    <dgm:cxn modelId="{503A319A-268A-4801-92FE-2F09FBCA0078}" type="presOf" srcId="{2EBC553F-73CB-439A-A8C0-7A186898B691}" destId="{B78E85DB-A3E1-4E3A-9B9E-EC0A35C62103}" srcOrd="1" destOrd="0" presId="urn:microsoft.com/office/officeart/2005/8/layout/process2"/>
    <dgm:cxn modelId="{7849B7A8-96E1-4614-A217-98E8334D6980}" srcId="{EC717FEF-6D1C-4318-A343-F71ADACC78C6}" destId="{56355A1A-9F4B-4490-9FC6-0197D74BEEF2}" srcOrd="0" destOrd="0" parTransId="{B5915C95-610E-46FE-8939-F6A317FA37BA}" sibTransId="{2EBC553F-73CB-439A-A8C0-7A186898B691}"/>
    <dgm:cxn modelId="{A5B671D3-0206-496F-A02C-9F4A90CED707}" srcId="{EC717FEF-6D1C-4318-A343-F71ADACC78C6}" destId="{48C2E0DF-2C44-488D-8C13-1C77B9D237E4}" srcOrd="4" destOrd="0" parTransId="{98F95D0B-51E7-4A2A-AFFC-F522D028AAAE}" sibTransId="{72F65D93-5AB9-4E29-94A5-4F5320CAF09D}"/>
    <dgm:cxn modelId="{F7260AA2-3483-498A-B611-715D5D91DB4B}" type="presOf" srcId="{A27C62DC-818E-400B-AE71-9CCB97410134}" destId="{08700410-488D-4777-B56F-31B419F3F337}" srcOrd="0" destOrd="0" presId="urn:microsoft.com/office/officeart/2005/8/layout/process2"/>
    <dgm:cxn modelId="{97ED1701-5466-48F4-9EBD-E1E0530F13ED}" type="presOf" srcId="{9B53738E-4007-44E8-8827-1333FE47E608}" destId="{130BE31A-512D-4012-9300-5704200D8C80}" srcOrd="0" destOrd="0" presId="urn:microsoft.com/office/officeart/2005/8/layout/process2"/>
    <dgm:cxn modelId="{A9000CFF-E174-4CDC-8D79-48BF1E7D0032}" type="presOf" srcId="{48C2E0DF-2C44-488D-8C13-1C77B9D237E4}" destId="{B31A4B8D-D792-4892-8CB6-19ABDCA66233}" srcOrd="0" destOrd="0" presId="urn:microsoft.com/office/officeart/2005/8/layout/process2"/>
    <dgm:cxn modelId="{8DD2F549-D86E-4BD2-B68F-48913835B03F}" type="presParOf" srcId="{0289A8E4-22D5-43FE-A7AD-DF401E466555}" destId="{C83F0C26-B427-4E32-8B85-E616D5F0CC88}" srcOrd="0" destOrd="0" presId="urn:microsoft.com/office/officeart/2005/8/layout/process2"/>
    <dgm:cxn modelId="{A51896D0-7F10-47CD-9826-216E1A3ABD05}" type="presParOf" srcId="{0289A8E4-22D5-43FE-A7AD-DF401E466555}" destId="{B6B3E426-6C84-491A-9040-0D55DF6EC457}" srcOrd="1" destOrd="0" presId="urn:microsoft.com/office/officeart/2005/8/layout/process2"/>
    <dgm:cxn modelId="{61E18856-7371-4B6F-92CC-A5D8A79966AE}" type="presParOf" srcId="{B6B3E426-6C84-491A-9040-0D55DF6EC457}" destId="{B78E85DB-A3E1-4E3A-9B9E-EC0A35C62103}" srcOrd="0" destOrd="0" presId="urn:microsoft.com/office/officeart/2005/8/layout/process2"/>
    <dgm:cxn modelId="{B49FCFA4-896A-4235-AD57-6490AC286BCA}" type="presParOf" srcId="{0289A8E4-22D5-43FE-A7AD-DF401E466555}" destId="{EC5C6968-803F-414E-A3BE-089ED295D35E}" srcOrd="2" destOrd="0" presId="urn:microsoft.com/office/officeart/2005/8/layout/process2"/>
    <dgm:cxn modelId="{655641A8-72B7-4E91-961A-E6A6FDC938E4}" type="presParOf" srcId="{0289A8E4-22D5-43FE-A7AD-DF401E466555}" destId="{231B135D-DBE6-4FAE-A025-C93E934DF0D6}" srcOrd="3" destOrd="0" presId="urn:microsoft.com/office/officeart/2005/8/layout/process2"/>
    <dgm:cxn modelId="{31DC4555-4AA6-489B-877D-6E187D72A666}" type="presParOf" srcId="{231B135D-DBE6-4FAE-A025-C93E934DF0D6}" destId="{2F5CA83C-216E-4B2B-9D8A-D97BE2BF737F}" srcOrd="0" destOrd="0" presId="urn:microsoft.com/office/officeart/2005/8/layout/process2"/>
    <dgm:cxn modelId="{2DA9F6CF-3C8C-4D33-B40A-694362182BF0}" type="presParOf" srcId="{0289A8E4-22D5-43FE-A7AD-DF401E466555}" destId="{130BE31A-512D-4012-9300-5704200D8C80}" srcOrd="4" destOrd="0" presId="urn:microsoft.com/office/officeart/2005/8/layout/process2"/>
    <dgm:cxn modelId="{57DA8ABD-4AC1-42BC-87F0-DF1A22101DA1}" type="presParOf" srcId="{0289A8E4-22D5-43FE-A7AD-DF401E466555}" destId="{D1215398-7481-4F6A-8337-262FC6E45D68}" srcOrd="5" destOrd="0" presId="urn:microsoft.com/office/officeart/2005/8/layout/process2"/>
    <dgm:cxn modelId="{69F14A89-CA49-424F-B641-FCA9FD5D6F26}" type="presParOf" srcId="{D1215398-7481-4F6A-8337-262FC6E45D68}" destId="{F52493C2-33A0-4D96-8A74-66FD16DEBDA0}" srcOrd="0" destOrd="0" presId="urn:microsoft.com/office/officeart/2005/8/layout/process2"/>
    <dgm:cxn modelId="{615491A2-E95E-4D0F-A5E8-C1A102A2E0F9}" type="presParOf" srcId="{0289A8E4-22D5-43FE-A7AD-DF401E466555}" destId="{08700410-488D-4777-B56F-31B419F3F337}" srcOrd="6" destOrd="0" presId="urn:microsoft.com/office/officeart/2005/8/layout/process2"/>
    <dgm:cxn modelId="{36C1EAFB-2275-4B71-A062-ECFB0DA476BB}" type="presParOf" srcId="{0289A8E4-22D5-43FE-A7AD-DF401E466555}" destId="{58EE342A-A3BB-4907-9BB1-1FDCC5CED390}" srcOrd="7" destOrd="0" presId="urn:microsoft.com/office/officeart/2005/8/layout/process2"/>
    <dgm:cxn modelId="{2D76779F-EC5A-4354-9BB4-14489ABF3AE8}" type="presParOf" srcId="{58EE342A-A3BB-4907-9BB1-1FDCC5CED390}" destId="{6150A381-C127-4A03-88F8-C664D6D229AC}" srcOrd="0" destOrd="0" presId="urn:microsoft.com/office/officeart/2005/8/layout/process2"/>
    <dgm:cxn modelId="{25564073-31F3-4DA7-8732-4DF6A761930B}" type="presParOf" srcId="{0289A8E4-22D5-43FE-A7AD-DF401E466555}" destId="{B31A4B8D-D792-4892-8CB6-19ABDCA6623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7F340-9F35-4AA5-B3CD-259C69521D1A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AED8-972E-44C0-8B75-802653C54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AF82C4B-C8A6-4C7C-9155-4389939436E6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2752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1D66-651B-4902-A7F2-04DDED6B802C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1205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1D66-651B-4902-A7F2-04DDED6B802C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29261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1D66-651B-4902-A7F2-04DDED6B802C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03229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1D66-651B-4902-A7F2-04DDED6B802C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80985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1D66-651B-4902-A7F2-04DDED6B802C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03698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1D66-651B-4902-A7F2-04DDED6B802C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6426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45B7-DA70-4531-9D53-8EEFC50B1314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8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2D5D-E2E9-48F1-8049-75B9F5EA5BE6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D70FC4B-292F-45E4-9011-A7A49046CFFE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2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BB3-AFD7-4F66-A679-E9E43F5EFD21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7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386A-FDA9-493E-9D21-626EC59C3EC1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2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4FA0-1037-4E03-BF6C-515EA5B4DF93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1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9685-A4AA-4B28-A834-953E94870453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4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D12-A6C9-4466-8BF3-3164294DF893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1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455-5B84-4C0C-A8C9-234F8344806C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5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EF66-D6C9-45C3-A804-1EBABFBD27AE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9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061D66-651B-4902-A7F2-04DDED6B802C}" type="datetime1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автор презентации - Г.А.Ларькина -учитель школы№91 города Нижнего Новгорода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0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slide" Target="slide2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slide" Target="slide2.xml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slide" Target="slide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slide" Target="slide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slide" Target="slide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3011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координат как универсальный способ решения  заданий С-2 ЕГЭ по математике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5800" cy="6503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Угол между плоскостями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72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 между плоскостями равен углу между перпендикулярами к этим плоскостям</a:t>
            </a:r>
            <a:endParaRPr lang="ru-RU" dirty="0"/>
          </a:p>
        </p:txBody>
      </p:sp>
      <p:pic>
        <p:nvPicPr>
          <p:cNvPr id="6" name="Picture 2" descr="Угол между плоскостя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2376264" cy="1947377"/>
          </a:xfrm>
          <a:prstGeom prst="rect">
            <a:avLst/>
          </a:prstGeom>
          <a:solidFill>
            <a:schemeClr val="accent1"/>
          </a:solidFill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23528" y="3284984"/>
          <a:ext cx="5040560" cy="224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Формула" r:id="rId4" imgW="2361960" imgH="1054080" progId="Equation.3">
                  <p:embed/>
                </p:oleObj>
              </mc:Choice>
              <mc:Fallback>
                <p:oleObj name="Формула" r:id="rId4" imgW="2361960" imgH="1054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84984"/>
                        <a:ext cx="5040560" cy="2249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51519" y="1844824"/>
          <a:ext cx="828892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Формула" r:id="rId6" imgW="3288960" imgH="457200" progId="Equation.3">
                  <p:embed/>
                </p:oleObj>
              </mc:Choice>
              <mc:Fallback>
                <p:oleObj name="Формула" r:id="rId6" imgW="3288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1844824"/>
                        <a:ext cx="828892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8532440" y="6237312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Расстояние от точки до прямой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764704"/>
            <a:ext cx="357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Пусть АН – искомое расстояние.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0" y="3861048"/>
            <a:ext cx="3888432" cy="1872208"/>
          </a:xfrm>
          <a:prstGeom prst="triangle">
            <a:avLst>
              <a:gd name="adj" fmla="val 75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0"/>
            <a:endCxn id="8" idx="3"/>
          </p:cNvCxnSpPr>
          <p:nvPr/>
        </p:nvCxnSpPr>
        <p:spPr>
          <a:xfrm>
            <a:off x="3544060" y="3861048"/>
            <a:ext cx="0" cy="18722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47864" y="350100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6024" y="551723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566124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580526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60508"/>
              </p:ext>
            </p:extLst>
          </p:nvPr>
        </p:nvGraphicFramePr>
        <p:xfrm>
          <a:off x="683567" y="1268760"/>
          <a:ext cx="341921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Формула" r:id="rId3" imgW="1168200" imgH="393480" progId="Equation.3">
                  <p:embed/>
                </p:oleObj>
              </mc:Choice>
              <mc:Fallback>
                <p:oleObj name="Формула" r:id="rId3" imgW="11682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1268760"/>
                        <a:ext cx="3419217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65751"/>
              </p:ext>
            </p:extLst>
          </p:nvPr>
        </p:nvGraphicFramePr>
        <p:xfrm>
          <a:off x="755576" y="2564904"/>
          <a:ext cx="1728192" cy="97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9" name="Формула" r:id="rId5" imgW="698400" imgH="393480" progId="Equation.3">
                  <p:embed/>
                </p:oleObj>
              </mc:Choice>
              <mc:Fallback>
                <p:oleObj name="Формула" r:id="rId5" imgW="6984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564904"/>
                        <a:ext cx="1728192" cy="974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340767"/>
            <a:ext cx="3096344" cy="132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563888" y="5589240"/>
            <a:ext cx="288032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9"/>
          <p:cNvSpPr/>
          <p:nvPr/>
        </p:nvSpPr>
        <p:spPr>
          <a:xfrm>
            <a:off x="3635896" y="4293096"/>
            <a:ext cx="3744416" cy="1152128"/>
          </a:xfrm>
          <a:prstGeom prst="parallelogram">
            <a:avLst>
              <a:gd name="adj" fmla="val 73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5800" cy="5646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Расстояние от точки до плоскости</a:t>
            </a:r>
            <a:endParaRPr lang="ru-RU" sz="40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97339"/>
              </p:ext>
            </p:extLst>
          </p:nvPr>
        </p:nvGraphicFramePr>
        <p:xfrm>
          <a:off x="827584" y="1196752"/>
          <a:ext cx="4680520" cy="146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Формула" r:id="rId3" imgW="1460160" imgH="457200" progId="Equation.3">
                  <p:embed/>
                </p:oleObj>
              </mc:Choice>
              <mc:Fallback>
                <p:oleObj name="Формула" r:id="rId3" imgW="14601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96752"/>
                        <a:ext cx="4680520" cy="1465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3928" y="5013176"/>
            <a:ext cx="244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a</a:t>
            </a:r>
            <a:r>
              <a:rPr lang="ru-RU" sz="2800" dirty="0" err="1" smtClean="0">
                <a:solidFill>
                  <a:schemeClr val="bg1"/>
                </a:solidFill>
              </a:rPr>
              <a:t>х+</a:t>
            </a:r>
            <a:r>
              <a:rPr lang="en-US" sz="2800" dirty="0" err="1" smtClean="0">
                <a:solidFill>
                  <a:schemeClr val="bg1"/>
                </a:solidFill>
              </a:rPr>
              <a:t>by+cz+d</a:t>
            </a:r>
            <a:r>
              <a:rPr lang="en-US" sz="2800" dirty="0" smtClean="0">
                <a:solidFill>
                  <a:schemeClr val="bg1"/>
                </a:solidFill>
              </a:rPr>
              <a:t>=</a:t>
            </a:r>
            <a:r>
              <a:rPr lang="ru-RU" sz="2800" dirty="0" smtClean="0">
                <a:solidFill>
                  <a:schemeClr val="bg1"/>
                </a:solidFill>
              </a:rPr>
              <a:t>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924944"/>
            <a:ext cx="184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А(</a:t>
            </a:r>
            <a:r>
              <a:rPr lang="ru-RU" sz="2400" dirty="0" err="1" smtClean="0"/>
              <a:t>х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0</a:t>
            </a:r>
            <a:r>
              <a:rPr lang="ru-RU" sz="2400" dirty="0" smtClean="0"/>
              <a:t>,у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0</a:t>
            </a:r>
            <a:r>
              <a:rPr lang="ru-RU" sz="2400" dirty="0" smtClean="0"/>
              <a:t>,</a:t>
            </a:r>
            <a:r>
              <a:rPr lang="en-US" sz="2400" dirty="0" smtClean="0"/>
              <a:t>z 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92080" y="3212976"/>
            <a:ext cx="0" cy="158417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48064" y="4581128"/>
            <a:ext cx="144016" cy="21602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460432" y="6165304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Расстояние между скрещивающимися прямыми</a:t>
            </a:r>
            <a:endParaRPr lang="ru-RU" sz="3200" b="1" dirty="0"/>
          </a:p>
        </p:txBody>
      </p:sp>
      <p:pic>
        <p:nvPicPr>
          <p:cNvPr id="5" name="Picture 2" descr="Файл:Расстояние между скрещивающимися прямыми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11138"/>
            <a:ext cx="3744416" cy="3076807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31979"/>
              </p:ext>
            </p:extLst>
          </p:nvPr>
        </p:nvGraphicFramePr>
        <p:xfrm>
          <a:off x="251519" y="908721"/>
          <a:ext cx="2247677" cy="185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Формула" r:id="rId4" imgW="647640" imgH="533160" progId="Equation.3">
                  <p:embed/>
                </p:oleObj>
              </mc:Choice>
              <mc:Fallback>
                <p:oleObj name="Формула" r:id="rId4" imgW="64764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908721"/>
                        <a:ext cx="2247677" cy="1851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283968" y="836712"/>
          <a:ext cx="4602814" cy="304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" name="Формула" r:id="rId6" imgW="2031840" imgH="1346040" progId="Equation.3">
                  <p:embed/>
                </p:oleObj>
              </mc:Choice>
              <mc:Fallback>
                <p:oleObj name="Формула" r:id="rId6" imgW="2031840" imgH="1346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836712"/>
                        <a:ext cx="4602814" cy="3049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416425" y="4076700"/>
          <a:ext cx="2470150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9" name="Формула" r:id="rId8" imgW="711000" imgH="558720" progId="Equation.3">
                  <p:embed/>
                </p:oleObj>
              </mc:Choice>
              <mc:Fallback>
                <p:oleObj name="Формула" r:id="rId8" imgW="711000" imgH="55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4076700"/>
                        <a:ext cx="2470150" cy="194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76672"/>
            <a:ext cx="822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Способ решения А.Правдина – учителя математики Нижегородской области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852936"/>
            <a:ext cx="336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Точки А</a:t>
            </a:r>
            <a:r>
              <a:rPr lang="ru-RU" baseline="-25000" dirty="0" smtClean="0"/>
              <a:t>1</a:t>
            </a:r>
            <a:r>
              <a:rPr lang="ru-RU" dirty="0" smtClean="0"/>
              <a:t> и В</a:t>
            </a:r>
            <a:r>
              <a:rPr lang="ru-RU" baseline="-25000" dirty="0" smtClean="0"/>
              <a:t>1</a:t>
            </a:r>
            <a:r>
              <a:rPr lang="ru-RU" dirty="0" smtClean="0"/>
              <a:t> выбираем любые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6021288"/>
            <a:ext cx="339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Находим </a:t>
            </a:r>
            <a:r>
              <a:rPr lang="ru-RU" dirty="0" err="1" smtClean="0"/>
              <a:t>х</a:t>
            </a:r>
            <a:r>
              <a:rPr lang="ru-RU" dirty="0" smtClean="0"/>
              <a:t> и у, затем длину  АВ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Общий алгоритм для решения С2 методом координат</a:t>
            </a:r>
            <a:endParaRPr lang="ru-RU" sz="4000" b="1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1259632" y="1772816"/>
          <a:ext cx="720080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Примеры «удобного» задания системы координат для разных объектов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Прямоугольный параллелепипед</a:t>
            </a:r>
            <a:endParaRPr lang="ru-RU" sz="2400" b="1" dirty="0"/>
          </a:p>
        </p:txBody>
      </p:sp>
      <p:sp>
        <p:nvSpPr>
          <p:cNvPr id="3" name="Куб 2"/>
          <p:cNvSpPr/>
          <p:nvPr/>
        </p:nvSpPr>
        <p:spPr>
          <a:xfrm>
            <a:off x="611560" y="1916832"/>
            <a:ext cx="2448272" cy="33843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87624" y="1916832"/>
            <a:ext cx="0" cy="338437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1560" y="4725144"/>
            <a:ext cx="252028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07504" y="5301208"/>
            <a:ext cx="50405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11560" y="4437112"/>
            <a:ext cx="864096" cy="8640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88024" y="2924944"/>
            <a:ext cx="27363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58052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4644008" y="2780928"/>
            <a:ext cx="3823666" cy="2673588"/>
            <a:chOff x="4860032" y="3933056"/>
            <a:chExt cx="3823666" cy="267358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860032" y="3933056"/>
              <a:ext cx="3816424" cy="2592288"/>
              <a:chOff x="4860032" y="3933056"/>
              <a:chExt cx="3816424" cy="2592288"/>
            </a:xfrm>
          </p:grpSpPr>
          <p:cxnSp>
            <p:nvCxnSpPr>
              <p:cNvPr id="11" name="Прямая со стрелкой 10"/>
              <p:cNvCxnSpPr/>
              <p:nvPr/>
            </p:nvCxnSpPr>
            <p:spPr>
              <a:xfrm>
                <a:off x="5004048" y="3933056"/>
                <a:ext cx="0" cy="25922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4860032" y="4077072"/>
                <a:ext cx="381642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004048" y="623731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х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8424" y="400506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59832" y="47971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99592" y="17008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Правильная треугольная призма</a:t>
            </a:r>
            <a:endParaRPr lang="ru-RU" sz="3600" b="1" dirty="0"/>
          </a:p>
        </p:txBody>
      </p:sp>
      <p:grpSp>
        <p:nvGrpSpPr>
          <p:cNvPr id="4" name="Группа 22"/>
          <p:cNvGrpSpPr/>
          <p:nvPr/>
        </p:nvGrpSpPr>
        <p:grpSpPr>
          <a:xfrm>
            <a:off x="5148064" y="2852936"/>
            <a:ext cx="3096344" cy="2736304"/>
            <a:chOff x="4860032" y="3933056"/>
            <a:chExt cx="3823666" cy="2673588"/>
          </a:xfrm>
        </p:grpSpPr>
        <p:grpSp>
          <p:nvGrpSpPr>
            <p:cNvPr id="6" name="Группа 15"/>
            <p:cNvGrpSpPr/>
            <p:nvPr/>
          </p:nvGrpSpPr>
          <p:grpSpPr>
            <a:xfrm>
              <a:off x="4860032" y="3933056"/>
              <a:ext cx="3816424" cy="2592288"/>
              <a:chOff x="4860032" y="3933056"/>
              <a:chExt cx="3816424" cy="2592288"/>
            </a:xfrm>
          </p:grpSpPr>
          <p:cxnSp>
            <p:nvCxnSpPr>
              <p:cNvPr id="11" name="Прямая со стрелкой 10"/>
              <p:cNvCxnSpPr/>
              <p:nvPr/>
            </p:nvCxnSpPr>
            <p:spPr>
              <a:xfrm>
                <a:off x="5004048" y="3933056"/>
                <a:ext cx="0" cy="25922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4860032" y="4077072"/>
                <a:ext cx="381642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004048" y="623731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х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8424" y="400506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99592" y="1412776"/>
            <a:ext cx="3355106" cy="4752528"/>
            <a:chOff x="0" y="1700808"/>
            <a:chExt cx="3355106" cy="4473788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1187624" y="1916832"/>
              <a:ext cx="0" cy="338437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611560" y="4725144"/>
              <a:ext cx="25202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107504" y="5301208"/>
              <a:ext cx="504056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11560" y="4437112"/>
              <a:ext cx="864096" cy="86409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0" y="580526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х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479715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9592" y="170080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ru-RU" dirty="0"/>
            </a:p>
          </p:txBody>
        </p:sp>
      </p:grpSp>
      <p:sp>
        <p:nvSpPr>
          <p:cNvPr id="23" name="Равнобедренный треугольник 22"/>
          <p:cNvSpPr/>
          <p:nvPr/>
        </p:nvSpPr>
        <p:spPr>
          <a:xfrm>
            <a:off x="107504" y="4653136"/>
            <a:ext cx="2160240" cy="1008112"/>
          </a:xfrm>
          <a:prstGeom prst="triangle">
            <a:avLst>
              <a:gd name="adj" fmla="val 91844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07504" y="2996952"/>
            <a:ext cx="2160240" cy="1008112"/>
          </a:xfrm>
          <a:prstGeom prst="triangle">
            <a:avLst>
              <a:gd name="adj" fmla="val 91844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5" idx="4"/>
            <a:endCxn id="23" idx="4"/>
          </p:cNvCxnSpPr>
          <p:nvPr/>
        </p:nvCxnSpPr>
        <p:spPr>
          <a:xfrm>
            <a:off x="2267744" y="4005064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7504" y="4005064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3" idx="0"/>
          </p:cNvCxnSpPr>
          <p:nvPr/>
        </p:nvCxnSpPr>
        <p:spPr>
          <a:xfrm flipH="1">
            <a:off x="2091555" y="2996952"/>
            <a:ext cx="1108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бедренный треугольник 36"/>
          <p:cNvSpPr/>
          <p:nvPr/>
        </p:nvSpPr>
        <p:spPr>
          <a:xfrm>
            <a:off x="4139952" y="2996952"/>
            <a:ext cx="2304256" cy="1440160"/>
          </a:xfrm>
          <a:prstGeom prst="triangle">
            <a:avLst>
              <a:gd name="adj" fmla="val 49157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788024" y="3501008"/>
          <a:ext cx="38575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Формула" r:id="rId3" imgW="253800" imgH="431640" progId="Equation.3">
                  <p:embed/>
                </p:oleObj>
              </mc:Choice>
              <mc:Fallback>
                <p:oleObj name="Формула" r:id="rId3" imgW="2538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501008"/>
                        <a:ext cx="385757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868144" y="3356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656263" y="4397375"/>
          <a:ext cx="231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Формула" r:id="rId5" imgW="152280" imgH="393480" progId="Equation.3">
                  <p:embed/>
                </p:oleObj>
              </mc:Choice>
              <mc:Fallback>
                <p:oleObj name="Формула" r:id="rId5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4397375"/>
                        <a:ext cx="2317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Управляющая кнопка: домой 30">
            <a:hlinkClick r:id="rId7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503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Правильная шестиугольная призма</a:t>
            </a:r>
            <a:endParaRPr lang="ru-RU" sz="3600" b="1" dirty="0"/>
          </a:p>
        </p:txBody>
      </p:sp>
      <p:grpSp>
        <p:nvGrpSpPr>
          <p:cNvPr id="4" name="Группа 31"/>
          <p:cNvGrpSpPr/>
          <p:nvPr/>
        </p:nvGrpSpPr>
        <p:grpSpPr>
          <a:xfrm>
            <a:off x="395536" y="1916832"/>
            <a:ext cx="4572031" cy="3786190"/>
            <a:chOff x="714349" y="3071810"/>
            <a:chExt cx="4572031" cy="3786190"/>
          </a:xfrm>
        </p:grpSpPr>
        <p:pic>
          <p:nvPicPr>
            <p:cNvPr id="5" name="Рисунок 4" descr="Изображение 039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89" t="32292" r="47075" b="52083"/>
            <a:stretch>
              <a:fillRect/>
            </a:stretch>
          </p:blipFill>
          <p:spPr>
            <a:xfrm rot="16200000">
              <a:off x="1178695" y="2607464"/>
              <a:ext cx="3500463" cy="4429156"/>
            </a:xfrm>
            <a:prstGeom prst="rect">
              <a:avLst/>
            </a:prstGeom>
          </p:spPr>
        </p:pic>
        <p:cxnSp>
          <p:nvCxnSpPr>
            <p:cNvPr id="6" name="Прямая со стрелкой 5"/>
            <p:cNvCxnSpPr/>
            <p:nvPr/>
          </p:nvCxnSpPr>
          <p:spPr>
            <a:xfrm rot="5400000">
              <a:off x="1000112" y="5786442"/>
              <a:ext cx="1214422" cy="9286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643042" y="6215082"/>
              <a:ext cx="364333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5400000" flipH="1" flipV="1">
              <a:off x="178960" y="4678768"/>
              <a:ext cx="292816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Шестиугольник 8"/>
          <p:cNvSpPr/>
          <p:nvPr/>
        </p:nvSpPr>
        <p:spPr>
          <a:xfrm>
            <a:off x="5292080" y="2564904"/>
            <a:ext cx="2428892" cy="207170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10" name="Группа 22"/>
          <p:cNvGrpSpPr/>
          <p:nvPr/>
        </p:nvGrpSpPr>
        <p:grpSpPr>
          <a:xfrm>
            <a:off x="5724128" y="2420888"/>
            <a:ext cx="3096344" cy="2736304"/>
            <a:chOff x="4860032" y="3933056"/>
            <a:chExt cx="3823666" cy="2673588"/>
          </a:xfrm>
        </p:grpSpPr>
        <p:grpSp>
          <p:nvGrpSpPr>
            <p:cNvPr id="11" name="Группа 15"/>
            <p:cNvGrpSpPr/>
            <p:nvPr/>
          </p:nvGrpSpPr>
          <p:grpSpPr>
            <a:xfrm>
              <a:off x="4860032" y="3933056"/>
              <a:ext cx="3816424" cy="2592288"/>
              <a:chOff x="4860032" y="3933056"/>
              <a:chExt cx="3816424" cy="2592288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>
                <a:off x="5004048" y="3933056"/>
                <a:ext cx="0" cy="25922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4860032" y="4077072"/>
                <a:ext cx="381642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5004048" y="623731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х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8424" y="400506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</p:grpSp>
      <p:cxnSp>
        <p:nvCxnSpPr>
          <p:cNvPr id="23" name="Прямая соединительная линия 22"/>
          <p:cNvCxnSpPr>
            <a:stCxn id="9" idx="3"/>
          </p:cNvCxnSpPr>
          <p:nvPr/>
        </p:nvCxnSpPr>
        <p:spPr>
          <a:xfrm flipV="1">
            <a:off x="5292080" y="3573016"/>
            <a:ext cx="576064" cy="27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68144" y="3645024"/>
          <a:ext cx="38575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Формула" r:id="rId4" imgW="253800" imgH="431640" progId="Equation.3">
                  <p:embed/>
                </p:oleObj>
              </mc:Choice>
              <mc:Fallback>
                <p:oleObj name="Формула" r:id="rId4" imgW="2538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645024"/>
                        <a:ext cx="385757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92080" y="414908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5508104" y="2996952"/>
          <a:ext cx="231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996952"/>
                        <a:ext cx="2317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Управляющая кнопка: домой 20">
            <a:hlinkClick r:id="rId8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2843808" y="4581128"/>
          <a:ext cx="410445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736304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 правильном треугольнике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правильном шестиугольнике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правильном четырехугольнике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343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Правильная пирамида</a:t>
            </a:r>
            <a:endParaRPr lang="ru-RU" sz="3600" b="1" dirty="0"/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137423" y="3355170"/>
            <a:ext cx="4369755" cy="937926"/>
          </a:xfrm>
          <a:prstGeom prst="triangle">
            <a:avLst>
              <a:gd name="adj" fmla="val 69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332656"/>
            <a:ext cx="4075186" cy="4752528"/>
            <a:chOff x="-720080" y="1700808"/>
            <a:chExt cx="4075186" cy="4473788"/>
          </a:xfrm>
        </p:grpSpPr>
        <p:cxnSp>
          <p:nvCxnSpPr>
            <p:cNvPr id="6" name="Прямая со стрелкой 5"/>
            <p:cNvCxnSpPr/>
            <p:nvPr/>
          </p:nvCxnSpPr>
          <p:spPr>
            <a:xfrm flipV="1">
              <a:off x="1187624" y="1916832"/>
              <a:ext cx="0" cy="338437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-720080" y="4725144"/>
              <a:ext cx="3851920" cy="2597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107504" y="5301208"/>
              <a:ext cx="504056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11560" y="4437112"/>
              <a:ext cx="864096" cy="86409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0" y="580526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х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59832" y="479715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9592" y="170080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ru-RU" dirty="0"/>
            </a:p>
          </p:txBody>
        </p:sp>
      </p:grpSp>
      <p:cxnSp>
        <p:nvCxnSpPr>
          <p:cNvPr id="14" name="Прямая соединительная линия 13"/>
          <p:cNvCxnSpPr>
            <a:endCxn id="4" idx="4"/>
          </p:cNvCxnSpPr>
          <p:nvPr/>
        </p:nvCxnSpPr>
        <p:spPr>
          <a:xfrm flipH="1">
            <a:off x="137423" y="1052736"/>
            <a:ext cx="1986305" cy="2302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4" idx="0"/>
          </p:cNvCxnSpPr>
          <p:nvPr/>
        </p:nvCxnSpPr>
        <p:spPr>
          <a:xfrm flipH="1">
            <a:off x="1467707" y="1052736"/>
            <a:ext cx="656021" cy="3240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</p:cNvCxnSpPr>
          <p:nvPr/>
        </p:nvCxnSpPr>
        <p:spPr>
          <a:xfrm flipH="1" flipV="1">
            <a:off x="2123728" y="1052736"/>
            <a:ext cx="2383450" cy="2302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07904" y="476672"/>
            <a:ext cx="5136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1. Начало координат в центре описанной</a:t>
            </a:r>
          </a:p>
          <a:p>
            <a:r>
              <a:rPr lang="ru-RU" sz="2000" dirty="0" smtClean="0"/>
              <a:t>(вписанной) около основания окружности</a:t>
            </a:r>
          </a:p>
          <a:p>
            <a:endParaRPr lang="ru-RU" sz="2000" dirty="0" smtClean="0"/>
          </a:p>
          <a:p>
            <a:r>
              <a:rPr lang="ru-RU" sz="2000" dirty="0" smtClean="0"/>
              <a:t>2. Ось О</a:t>
            </a:r>
            <a:r>
              <a:rPr lang="en-US" sz="2000" dirty="0" smtClean="0"/>
              <a:t>z</a:t>
            </a:r>
            <a:r>
              <a:rPr lang="ru-RU" sz="2000" dirty="0" smtClean="0"/>
              <a:t> – проходит по высоте пирамиды</a:t>
            </a:r>
            <a:endParaRPr lang="ru-RU" sz="2000" dirty="0"/>
          </a:p>
        </p:txBody>
      </p:sp>
      <p:grpSp>
        <p:nvGrpSpPr>
          <p:cNvPr id="26" name="Группа 22"/>
          <p:cNvGrpSpPr/>
          <p:nvPr/>
        </p:nvGrpSpPr>
        <p:grpSpPr>
          <a:xfrm>
            <a:off x="5148064" y="2276872"/>
            <a:ext cx="3600400" cy="2322212"/>
            <a:chOff x="4059730" y="3440554"/>
            <a:chExt cx="4623968" cy="2268987"/>
          </a:xfrm>
        </p:grpSpPr>
        <p:grpSp>
          <p:nvGrpSpPr>
            <p:cNvPr id="27" name="Группа 15"/>
            <p:cNvGrpSpPr/>
            <p:nvPr/>
          </p:nvGrpSpPr>
          <p:grpSpPr>
            <a:xfrm>
              <a:off x="4059730" y="3440554"/>
              <a:ext cx="4616726" cy="2040369"/>
              <a:chOff x="4059730" y="3440554"/>
              <a:chExt cx="4616726" cy="2040369"/>
            </a:xfrm>
          </p:grpSpPr>
          <p:cxnSp>
            <p:nvCxnSpPr>
              <p:cNvPr id="30" name="Прямая со стрелкой 29"/>
              <p:cNvCxnSpPr/>
              <p:nvPr/>
            </p:nvCxnSpPr>
            <p:spPr>
              <a:xfrm>
                <a:off x="5037877" y="3440554"/>
                <a:ext cx="0" cy="204036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4059730" y="4073771"/>
                <a:ext cx="4616726" cy="330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077003" y="534020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х</a:t>
              </a:r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8424" y="400506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</p:grpSp>
      <p:sp>
        <p:nvSpPr>
          <p:cNvPr id="32" name="Равнобедренный треугольник 31"/>
          <p:cNvSpPr/>
          <p:nvPr/>
        </p:nvSpPr>
        <p:spPr>
          <a:xfrm rot="10800000">
            <a:off x="4716016" y="2564904"/>
            <a:ext cx="2304256" cy="1440160"/>
          </a:xfrm>
          <a:prstGeom prst="triangle">
            <a:avLst>
              <a:gd name="adj" fmla="val 49157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5508104" y="3068960"/>
          <a:ext cx="38575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Формула" r:id="rId3" imgW="253800" imgH="431640" progId="Equation.3">
                  <p:embed/>
                </p:oleObj>
              </mc:Choice>
              <mc:Fallback>
                <p:oleObj name="Формула" r:id="rId3" imgW="2538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068960"/>
                        <a:ext cx="385757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3722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6228184" y="1916832"/>
          <a:ext cx="231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Формула" r:id="rId5" imgW="152280" imgH="393480" progId="Equation.3">
                  <p:embed/>
                </p:oleObj>
              </mc:Choice>
              <mc:Fallback>
                <p:oleObj name="Формула" r:id="rId5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916832"/>
                        <a:ext cx="2317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403648" y="429309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195736" y="350100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51520" y="5229200"/>
            <a:ext cx="2556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ОА </a:t>
            </a:r>
            <a:r>
              <a:rPr lang="en-US" dirty="0" smtClean="0"/>
              <a:t>=R</a:t>
            </a:r>
            <a:r>
              <a:rPr lang="ru-RU" dirty="0" smtClean="0"/>
              <a:t>, где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R - </a:t>
            </a:r>
            <a:r>
              <a:rPr lang="ru-RU" dirty="0" smtClean="0"/>
              <a:t>радиус описанной </a:t>
            </a:r>
            <a:br>
              <a:rPr lang="ru-RU" dirty="0" smtClean="0"/>
            </a:br>
            <a:r>
              <a:rPr lang="ru-RU" dirty="0" smtClean="0"/>
              <a:t>окружности 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987824" y="5373216"/>
          <a:ext cx="7683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Формула" r:id="rId7" imgW="380880" imgH="177480" progId="Equation.3">
                  <p:embed/>
                </p:oleObj>
              </mc:Choice>
              <mc:Fallback>
                <p:oleObj name="Формула" r:id="rId7" imgW="3808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373216"/>
                        <a:ext cx="7683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987824" y="6021288"/>
          <a:ext cx="11509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Формула" r:id="rId9" imgW="571320" imgH="215640" progId="Equation.3">
                  <p:embed/>
                </p:oleObj>
              </mc:Choice>
              <mc:Fallback>
                <p:oleObj name="Формула" r:id="rId9" imgW="5713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6021288"/>
                        <a:ext cx="11509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403648" y="5380672"/>
            <a:ext cx="268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2987824" y="4653136"/>
          <a:ext cx="1152128" cy="46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Формула" r:id="rId11" imgW="571320" imgH="228600" progId="Equation.3">
                  <p:embed/>
                </p:oleObj>
              </mc:Choice>
              <mc:Fallback>
                <p:oleObj name="Формула" r:id="rId11" imgW="571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653136"/>
                        <a:ext cx="1152128" cy="460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Управляющая кнопка: домой 38">
            <a:hlinkClick r:id="rId13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Угол между прямыми </a:t>
            </a:r>
            <a:r>
              <a:rPr lang="ru-RU" sz="3600" b="1" dirty="0" smtClean="0"/>
              <a:t>(обозначим  </a:t>
            </a:r>
            <a:r>
              <a:rPr lang="el-GR" sz="3600" b="1" dirty="0" smtClean="0"/>
              <a:t>α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0825" y="1773238"/>
          <a:ext cx="51689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3" imgW="2209680" imgH="469800" progId="Equation.3">
                  <p:embed/>
                </p:oleObj>
              </mc:Choice>
              <mc:Fallback>
                <p:oleObj name="Формула" r:id="rId3" imgW="220968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3238"/>
                        <a:ext cx="5168900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412776"/>
            <a:ext cx="243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 формулу: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5268" y="3068960"/>
            <a:ext cx="89487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Где </a:t>
            </a:r>
          </a:p>
          <a:p>
            <a:r>
              <a:rPr lang="en-US" sz="2400" dirty="0" smtClean="0"/>
              <a:t>{x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;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;</a:t>
            </a:r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} – </a:t>
            </a:r>
            <a:r>
              <a:rPr lang="ru-RU" sz="2400" dirty="0" smtClean="0"/>
              <a:t>координаты направляющего вектора первой прямой</a:t>
            </a:r>
          </a:p>
          <a:p>
            <a:r>
              <a:rPr lang="en-US" sz="2400" dirty="0" smtClean="0"/>
              <a:t>{x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;</a:t>
            </a:r>
            <a:r>
              <a:rPr lang="en-US" sz="2400" dirty="0" smtClean="0"/>
              <a:t>y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;</a:t>
            </a:r>
            <a:r>
              <a:rPr lang="en-US" sz="2400" dirty="0" smtClean="0"/>
              <a:t>z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} – </a:t>
            </a:r>
            <a:r>
              <a:rPr lang="ru-RU" sz="2400" dirty="0" smtClean="0"/>
              <a:t>координаты направляющего вектора второй прямой</a:t>
            </a:r>
          </a:p>
          <a:p>
            <a:endParaRPr lang="ru-RU" sz="2400" dirty="0" smtClean="0"/>
          </a:p>
          <a:p>
            <a:r>
              <a:rPr lang="ru-RU" sz="2400" dirty="0" smtClean="0"/>
              <a:t>Так как угол между прямыми выбираем острый, </a:t>
            </a:r>
          </a:p>
          <a:p>
            <a:r>
              <a:rPr lang="ru-RU" sz="2400" dirty="0" smtClean="0"/>
              <a:t>то косинус положителен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589240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noaction"/>
              </a:rPr>
              <a:t>К решению примера 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6021288"/>
            <a:ext cx="250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noaction"/>
              </a:rPr>
              <a:t>К решению примера 2</a:t>
            </a:r>
            <a:endParaRPr lang="ru-RU" dirty="0"/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611560" y="1628800"/>
            <a:ext cx="3240360" cy="3600400"/>
            <a:chOff x="611560" y="1628800"/>
            <a:chExt cx="3240360" cy="36004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187624" y="1628800"/>
              <a:ext cx="1872208" cy="36004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611560" y="1628800"/>
              <a:ext cx="3240360" cy="3168352"/>
              <a:chOff x="611560" y="1628800"/>
              <a:chExt cx="3240360" cy="3168352"/>
            </a:xfrm>
          </p:grpSpPr>
          <p:sp>
            <p:nvSpPr>
              <p:cNvPr id="4" name="Параллелограмм 3"/>
              <p:cNvSpPr/>
              <p:nvPr/>
            </p:nvSpPr>
            <p:spPr>
              <a:xfrm>
                <a:off x="611560" y="3789040"/>
                <a:ext cx="3240360" cy="1008112"/>
              </a:xfrm>
              <a:prstGeom prst="parallelogram">
                <a:avLst>
                  <a:gd name="adj" fmla="val 107577"/>
                </a:avLst>
              </a:prstGeom>
              <a:solidFill>
                <a:schemeClr val="accent1"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059832" y="1628800"/>
                <a:ext cx="0" cy="2592288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1691680" y="4221088"/>
                <a:ext cx="1368152" cy="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Дуга 21"/>
              <p:cNvSpPr/>
              <p:nvPr/>
            </p:nvSpPr>
            <p:spPr>
              <a:xfrm rot="8771072">
                <a:off x="2743681" y="2170369"/>
                <a:ext cx="288032" cy="504056"/>
              </a:xfrm>
              <a:prstGeom prst="arc">
                <a:avLst>
                  <a:gd name="adj1" fmla="val 15468800"/>
                  <a:gd name="adj2" fmla="val 289005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63688" y="3789040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 smtClean="0"/>
                  <a:t>α</a:t>
                </a:r>
                <a:endParaRPr lang="ru-RU" sz="2400" b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699792" y="2132856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β</a:t>
              </a:r>
              <a:endParaRPr lang="ru-RU" sz="2000" b="1" dirty="0"/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60648"/>
            <a:ext cx="8305800" cy="710952"/>
          </a:xfrm>
          <a:prstGeom prst="rect">
            <a:avLst/>
          </a:prstGeom>
        </p:spPr>
        <p:txBody>
          <a:bodyPr vert="horz" lIns="0" tIns="45720" rIns="0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Угол между прямой и плоскостью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Дуга 19"/>
          <p:cNvSpPr/>
          <p:nvPr/>
        </p:nvSpPr>
        <p:spPr>
          <a:xfrm>
            <a:off x="1835696" y="3861048"/>
            <a:ext cx="288032" cy="504056"/>
          </a:xfrm>
          <a:prstGeom prst="arc">
            <a:avLst>
              <a:gd name="adj1" fmla="val 15468800"/>
              <a:gd name="adj2" fmla="val 24118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1907704" y="3789040"/>
            <a:ext cx="288032" cy="504056"/>
          </a:xfrm>
          <a:prstGeom prst="arc">
            <a:avLst>
              <a:gd name="adj1" fmla="val 15123516"/>
              <a:gd name="adj2" fmla="val 30725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779912" y="1124744"/>
            <a:ext cx="4500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α</a:t>
            </a:r>
            <a:r>
              <a:rPr lang="ru-RU" sz="2000" dirty="0" smtClean="0"/>
              <a:t>  - угол между прямой и плоскостью</a:t>
            </a:r>
            <a:endParaRPr lang="ru-RU" sz="2000" dirty="0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3851920" y="1772816"/>
          <a:ext cx="468052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Формула" r:id="rId3" imgW="1650960" imgH="203040" progId="Equation.3">
                  <p:embed/>
                </p:oleObj>
              </mc:Choice>
              <mc:Fallback>
                <p:oleObj name="Формула" r:id="rId3" imgW="16509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772816"/>
                        <a:ext cx="468052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85573" y="2564904"/>
            <a:ext cx="525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β</a:t>
            </a:r>
            <a:r>
              <a:rPr lang="ru-RU" sz="2000" dirty="0" smtClean="0"/>
              <a:t> – угол между прямой и перпендикуляром </a:t>
            </a:r>
          </a:p>
          <a:p>
            <a:r>
              <a:rPr lang="ru-RU" sz="2000" dirty="0" smtClean="0"/>
              <a:t>к плоскости</a:t>
            </a:r>
            <a:endParaRPr lang="ru-RU" sz="2000" dirty="0"/>
          </a:p>
        </p:txBody>
      </p:sp>
      <p:sp>
        <p:nvSpPr>
          <p:cNvPr id="19" name="Управляющая кнопка: домой 18">
            <a:hlinkClick r:id="rId5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70724" y="3645024"/>
            <a:ext cx="5173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найти синус угла между прямой </a:t>
            </a:r>
          </a:p>
          <a:p>
            <a:r>
              <a:rPr lang="ru-RU" dirty="0" smtClean="0"/>
              <a:t>и плоскостью можно найти косинус угла между </a:t>
            </a:r>
            <a:br>
              <a:rPr lang="ru-RU" dirty="0" smtClean="0"/>
            </a:br>
            <a:r>
              <a:rPr lang="ru-RU" dirty="0" smtClean="0"/>
              <a:t>прямой и перпендикуляром к плоскости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05800" cy="722344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Уравнение плоскости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8631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(1)</a:t>
            </a:r>
            <a:r>
              <a:rPr lang="ru-RU" sz="2800" i="1" dirty="0" smtClean="0"/>
              <a:t> </a:t>
            </a:r>
            <a:r>
              <a:rPr lang="en-US" sz="2800" i="1" dirty="0" smtClean="0"/>
              <a:t>a</a:t>
            </a:r>
            <a:r>
              <a:rPr lang="ru-RU" sz="2800" dirty="0" err="1" smtClean="0"/>
              <a:t>х+</a:t>
            </a:r>
            <a:r>
              <a:rPr lang="en-US" sz="2800" dirty="0" err="1" smtClean="0"/>
              <a:t>by+cz+d</a:t>
            </a:r>
            <a:r>
              <a:rPr lang="en-US" sz="2800" dirty="0" smtClean="0"/>
              <a:t>=</a:t>
            </a:r>
            <a:r>
              <a:rPr lang="ru-RU" sz="2800" dirty="0" smtClean="0"/>
              <a:t>0</a:t>
            </a:r>
            <a:r>
              <a:rPr lang="en-US" sz="2800" dirty="0" smtClean="0"/>
              <a:t> – </a:t>
            </a:r>
            <a:r>
              <a:rPr lang="ru-RU" sz="2800" dirty="0" smtClean="0"/>
              <a:t>общий вид уравнения плоскости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24944"/>
            <a:ext cx="518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Т.к. точки принадлежат плоскости, </a:t>
            </a:r>
          </a:p>
          <a:p>
            <a:r>
              <a:rPr lang="ru-RU" dirty="0" smtClean="0"/>
              <a:t>то их координаты удовлетворяют уравнению (1)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456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Составляем  и решаем систему уравнений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51519" y="1556792"/>
          <a:ext cx="457970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Формула" r:id="rId3" imgW="2019240" imgH="253800" progId="Equation.3">
                  <p:embed/>
                </p:oleObj>
              </mc:Choice>
              <mc:Fallback>
                <p:oleObj name="Формула" r:id="rId3" imgW="201924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1556792"/>
                        <a:ext cx="4579709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Управляющая кнопка: домой 22">
            <a:hlinkClick r:id="rId5" action="ppaction://hlinksldjump" highlightClick="1"/>
          </p:cNvPr>
          <p:cNvSpPr/>
          <p:nvPr/>
        </p:nvSpPr>
        <p:spPr>
          <a:xfrm>
            <a:off x="8604448" y="6021288"/>
            <a:ext cx="432048" cy="432048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5536" y="49411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Находим коэффициенты </a:t>
            </a:r>
            <a:r>
              <a:rPr lang="en-US" i="1" dirty="0" smtClean="0"/>
              <a:t>a</a:t>
            </a:r>
            <a:r>
              <a:rPr lang="ru-RU" dirty="0" smtClean="0"/>
              <a:t>,</a:t>
            </a:r>
            <a:r>
              <a:rPr lang="en-US" dirty="0" smtClean="0"/>
              <a:t> b</a:t>
            </a:r>
            <a:r>
              <a:rPr lang="ru-RU" dirty="0" smtClean="0"/>
              <a:t>, </a:t>
            </a:r>
            <a:r>
              <a:rPr lang="en-US" dirty="0" smtClean="0"/>
              <a:t>c</a:t>
            </a:r>
            <a:r>
              <a:rPr lang="ru-RU" dirty="0" smtClean="0"/>
              <a:t>,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2348880"/>
            <a:ext cx="636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Через три точки проходит плоскость и притом только одна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4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979</TotalTime>
  <Words>352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Параллакс</vt:lpstr>
      <vt:lpstr>Формула</vt:lpstr>
      <vt:lpstr>Метод координат как универсальный способ решения  заданий С-2 ЕГЭ по математике</vt:lpstr>
      <vt:lpstr>Общий алгоритм для решения С2 методом координат</vt:lpstr>
      <vt:lpstr>Примеры «удобного» задания системы координат для разных объектов Прямоугольный параллелепипед</vt:lpstr>
      <vt:lpstr>Правильная треугольная призма</vt:lpstr>
      <vt:lpstr>Правильная шестиугольная призма</vt:lpstr>
      <vt:lpstr>Правильная пирамида</vt:lpstr>
      <vt:lpstr>Угол между прямыми (обозначим  α)</vt:lpstr>
      <vt:lpstr>Презентация PowerPoint</vt:lpstr>
      <vt:lpstr>Уравнение плоскости</vt:lpstr>
      <vt:lpstr>Угол между плоскостями</vt:lpstr>
      <vt:lpstr>Расстояние от точки до прямой</vt:lpstr>
      <vt:lpstr>Расстояние от точки до плоскости</vt:lpstr>
      <vt:lpstr>Расстояние между скрещивающимися прямыми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координат в задачах С-2 ЕГЭ по математике</dc:title>
  <dc:creator>Г.А.Ларькина</dc:creator>
  <cp:lastModifiedBy>Ирина</cp:lastModifiedBy>
  <cp:revision>121</cp:revision>
  <dcterms:created xsi:type="dcterms:W3CDTF">2012-11-12T17:28:40Z</dcterms:created>
  <dcterms:modified xsi:type="dcterms:W3CDTF">2013-12-01T18:07:30Z</dcterms:modified>
</cp:coreProperties>
</file>