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2" r:id="rId2"/>
    <p:sldId id="257" r:id="rId3"/>
    <p:sldId id="258" r:id="rId4"/>
    <p:sldId id="279" r:id="rId5"/>
    <p:sldId id="280" r:id="rId6"/>
    <p:sldId id="259" r:id="rId7"/>
    <p:sldId id="281" r:id="rId8"/>
    <p:sldId id="282" r:id="rId9"/>
    <p:sldId id="267" r:id="rId10"/>
    <p:sldId id="268" r:id="rId11"/>
    <p:sldId id="275" r:id="rId12"/>
    <p:sldId id="283" r:id="rId13"/>
    <p:sldId id="285" r:id="rId14"/>
    <p:sldId id="286" r:id="rId15"/>
    <p:sldId id="288" r:id="rId16"/>
    <p:sldId id="290" r:id="rId17"/>
    <p:sldId id="293" r:id="rId18"/>
    <p:sldId id="29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  <a:srgbClr val="CF9F6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65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B1F26-AB21-4AED-82B2-49531279292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0FAF9-BC56-468E-9F0D-A2791097EF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0609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45538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383302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805852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66454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043253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625000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58834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22060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13157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266279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5643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3CB0-A7C5-4FAA-AA17-C9F49D4BE66D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9D85A-6F23-486B-AA92-BAE95B524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285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EtudesRu_Pifagor.ex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908720"/>
            <a:ext cx="7092280" cy="2847297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663300"/>
                </a:solidFill>
                <a:latin typeface="Moonlight" pitchFamily="2" charset="0"/>
              </a:rPr>
              <a:t/>
            </a:r>
            <a:br>
              <a:rPr lang="en-US" sz="3200" b="1" i="1" dirty="0" smtClean="0">
                <a:solidFill>
                  <a:srgbClr val="663300"/>
                </a:solidFill>
                <a:latin typeface="Moonlight" pitchFamily="2" charset="0"/>
              </a:rPr>
            </a:br>
            <a: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ПРИМЕНЕНИЕ </a:t>
            </a:r>
            <a:b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теоремы Пифаго</a:t>
            </a:r>
            <a: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ра</a:t>
            </a:r>
            <a:b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</a:br>
            <a:endParaRPr lang="ru-RU" sz="5400" i="1" dirty="0">
              <a:solidFill>
                <a:schemeClr val="tx2">
                  <a:lumMod val="60000"/>
                  <a:lumOff val="40000"/>
                </a:schemeClr>
              </a:solidFill>
              <a:latin typeface="Moonligh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301208"/>
            <a:ext cx="5214974" cy="1342502"/>
          </a:xfrm>
        </p:spPr>
        <p:txBody>
          <a:bodyPr>
            <a:normAutofit fontScale="92500"/>
          </a:bodyPr>
          <a:lstStyle/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Moonlight" pitchFamily="2" charset="0"/>
              </a:rPr>
              <a:t>Выполнила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Moonlight" pitchFamily="2" charset="0"/>
              </a:rPr>
              <a:t>учитель математики МБОУ Александровской ООШ Ливенцева С. Н.</a:t>
            </a:r>
            <a:endParaRPr lang="ru-RU" sz="2400" dirty="0">
              <a:solidFill>
                <a:srgbClr val="002060"/>
              </a:solidFill>
              <a:latin typeface="Moonlight" pitchFamily="2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72462" y="6429396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img-fotki.yandex.ru/get/3303/janet1981.8/0_18b02_3225d7b8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140968"/>
            <a:ext cx="2762269" cy="207170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0" name="Picture 8" descr="http://www.deutscheforschungsakademie.de/pictures/Komponisten_uA/Pythagoras_B20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332656"/>
            <a:ext cx="1799362" cy="24336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C:\Users\ЛА\Desktop\Новая папка\еу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573016"/>
            <a:ext cx="3135176" cy="20717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12" descr="http://i079.radikal.ru/1108/8b/295c0cfa2e8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10161" y="3501008"/>
            <a:ext cx="3833839" cy="2875380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37528141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8" descr="Папирус_3"/>
          <p:cNvPicPr>
            <a:picLocks noChangeAspect="1" noChangeArrowheads="1"/>
          </p:cNvPicPr>
          <p:nvPr/>
        </p:nvPicPr>
        <p:blipFill>
          <a:blip r:embed="rId2" cstate="print">
            <a:lum bright="34000" contrast="-3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80975"/>
            <a:ext cx="9144000" cy="719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1" name="Picture 49" descr="Папирус_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2988" y="338138"/>
            <a:ext cx="40513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4" descr="kingdoms 2010-10-22 00-51-33-69_1"/>
          <p:cNvPicPr>
            <a:picLocks noChangeAspect="1" noChangeArrowheads="1"/>
          </p:cNvPicPr>
          <p:nvPr/>
        </p:nvPicPr>
        <p:blipFill>
          <a:blip r:embed="rId4" cstate="print">
            <a:lum bright="18000" contrast="3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938" y="500063"/>
            <a:ext cx="4330700" cy="608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9" name="Picture 17" descr="Мужик_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3863" y="4551363"/>
            <a:ext cx="63182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0" name="Picture 18" descr="Мужик_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8788" y="4554538"/>
            <a:ext cx="78422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976813" y="1898650"/>
            <a:ext cx="3760787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800" b="1">
                <a:solidFill>
                  <a:srgbClr val="663300"/>
                </a:solidFill>
                <a:latin typeface="Monotype Corsiva" pitchFamily="66" charset="0"/>
              </a:rPr>
              <a:t>               "Случися некому человеку к стене лестницу прибрати, стены же тоя высота есть 117 стоп. И обреете лестницу долготью 125 стоп. И ведати хочет, колико стоп сея лестницы нижний конец от стены отстояти имать."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251450" y="666750"/>
            <a:ext cx="330358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5000"/>
              </a:lnSpc>
            </a:pPr>
            <a:r>
              <a:rPr lang="ru-RU" sz="2400" b="1">
                <a:latin typeface="Times New Roman" pitchFamily="18" charset="0"/>
              </a:rPr>
              <a:t>Задача из учебника «Арифметика»</a:t>
            </a:r>
          </a:p>
          <a:p>
            <a:pPr algn="ctr" eaLnBrk="1" hangingPunct="1">
              <a:lnSpc>
                <a:spcPct val="75000"/>
              </a:lnSpc>
            </a:pPr>
            <a:r>
              <a:rPr lang="ru-RU" sz="2400" b="1">
                <a:latin typeface="Times New Roman" pitchFamily="18" charset="0"/>
              </a:rPr>
              <a:t>Леонтия Магницкого</a:t>
            </a:r>
          </a:p>
        </p:txBody>
      </p:sp>
      <p:pic>
        <p:nvPicPr>
          <p:cNvPr id="38931" name="Picture 19" descr="Мужик_3"/>
          <p:cNvPicPr>
            <a:picLocks noChangeAspect="1" noChangeArrowheads="1"/>
          </p:cNvPicPr>
          <p:nvPr/>
        </p:nvPicPr>
        <p:blipFill>
          <a:blip r:embed="rId7" cstate="print">
            <a:lum bright="-12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8650" y="4432300"/>
            <a:ext cx="901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55" name="Group 43"/>
          <p:cNvGrpSpPr>
            <a:grpSpLocks/>
          </p:cNvGrpSpPr>
          <p:nvPr/>
        </p:nvGrpSpPr>
        <p:grpSpPr bwMode="auto">
          <a:xfrm rot="-1827561">
            <a:off x="1123950" y="777875"/>
            <a:ext cx="2195513" cy="5216525"/>
            <a:chOff x="1672" y="662"/>
            <a:chExt cx="1383" cy="3346"/>
          </a:xfrm>
        </p:grpSpPr>
        <p:sp>
          <p:nvSpPr>
            <p:cNvPr id="19474" name="Line 17"/>
            <p:cNvSpPr>
              <a:spLocks noChangeShapeType="1"/>
            </p:cNvSpPr>
            <p:nvPr/>
          </p:nvSpPr>
          <p:spPr bwMode="auto">
            <a:xfrm flipH="1">
              <a:off x="1672" y="746"/>
              <a:ext cx="1199" cy="3053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Line 17"/>
            <p:cNvSpPr>
              <a:spLocks noChangeShapeType="1"/>
            </p:cNvSpPr>
            <p:nvPr/>
          </p:nvSpPr>
          <p:spPr bwMode="auto">
            <a:xfrm flipH="1">
              <a:off x="1739" y="662"/>
              <a:ext cx="1316" cy="3346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Line 24"/>
            <p:cNvSpPr>
              <a:spLocks noChangeShapeType="1"/>
            </p:cNvSpPr>
            <p:nvPr/>
          </p:nvSpPr>
          <p:spPr bwMode="auto">
            <a:xfrm>
              <a:off x="1745" y="3606"/>
              <a:ext cx="50" cy="23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7" name="Line 25"/>
            <p:cNvSpPr>
              <a:spLocks noChangeShapeType="1"/>
            </p:cNvSpPr>
            <p:nvPr/>
          </p:nvSpPr>
          <p:spPr bwMode="auto">
            <a:xfrm>
              <a:off x="1812" y="3473"/>
              <a:ext cx="50" cy="23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8" name="Line 26"/>
            <p:cNvSpPr>
              <a:spLocks noChangeShapeType="1"/>
            </p:cNvSpPr>
            <p:nvPr/>
          </p:nvSpPr>
          <p:spPr bwMode="auto">
            <a:xfrm>
              <a:off x="1887" y="3289"/>
              <a:ext cx="67" cy="192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9" name="Line 27"/>
            <p:cNvSpPr>
              <a:spLocks noChangeShapeType="1"/>
            </p:cNvSpPr>
            <p:nvPr/>
          </p:nvSpPr>
          <p:spPr bwMode="auto">
            <a:xfrm>
              <a:off x="1954" y="3096"/>
              <a:ext cx="67" cy="176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0" name="Line 28"/>
            <p:cNvSpPr>
              <a:spLocks noChangeShapeType="1"/>
            </p:cNvSpPr>
            <p:nvPr/>
          </p:nvSpPr>
          <p:spPr bwMode="auto">
            <a:xfrm>
              <a:off x="2021" y="2963"/>
              <a:ext cx="66" cy="12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1" name="Line 29"/>
            <p:cNvSpPr>
              <a:spLocks noChangeShapeType="1"/>
            </p:cNvSpPr>
            <p:nvPr/>
          </p:nvSpPr>
          <p:spPr bwMode="auto">
            <a:xfrm>
              <a:off x="2079" y="2746"/>
              <a:ext cx="79" cy="150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2" name="Line 30"/>
            <p:cNvSpPr>
              <a:spLocks noChangeShapeType="1"/>
            </p:cNvSpPr>
            <p:nvPr/>
          </p:nvSpPr>
          <p:spPr bwMode="auto">
            <a:xfrm>
              <a:off x="2146" y="2553"/>
              <a:ext cx="91" cy="128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3" name="Line 31"/>
            <p:cNvSpPr>
              <a:spLocks noChangeShapeType="1"/>
            </p:cNvSpPr>
            <p:nvPr/>
          </p:nvSpPr>
          <p:spPr bwMode="auto">
            <a:xfrm>
              <a:off x="2213" y="2420"/>
              <a:ext cx="102" cy="89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4" name="Line 32"/>
            <p:cNvSpPr>
              <a:spLocks noChangeShapeType="1"/>
            </p:cNvSpPr>
            <p:nvPr/>
          </p:nvSpPr>
          <p:spPr bwMode="auto">
            <a:xfrm>
              <a:off x="2283" y="2266"/>
              <a:ext cx="115" cy="5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5" name="Line 33"/>
            <p:cNvSpPr>
              <a:spLocks noChangeShapeType="1"/>
            </p:cNvSpPr>
            <p:nvPr/>
          </p:nvSpPr>
          <p:spPr bwMode="auto">
            <a:xfrm>
              <a:off x="2314" y="2151"/>
              <a:ext cx="151" cy="8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6" name="Line 34"/>
            <p:cNvSpPr>
              <a:spLocks noChangeShapeType="1"/>
            </p:cNvSpPr>
            <p:nvPr/>
          </p:nvSpPr>
          <p:spPr bwMode="auto">
            <a:xfrm flipV="1">
              <a:off x="2363" y="1987"/>
              <a:ext cx="180" cy="13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7" name="Line 35"/>
            <p:cNvSpPr>
              <a:spLocks noChangeShapeType="1"/>
            </p:cNvSpPr>
            <p:nvPr/>
          </p:nvSpPr>
          <p:spPr bwMode="auto">
            <a:xfrm flipV="1">
              <a:off x="2417" y="1849"/>
              <a:ext cx="174" cy="37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8" name="Line 36"/>
            <p:cNvSpPr>
              <a:spLocks noChangeShapeType="1"/>
            </p:cNvSpPr>
            <p:nvPr/>
          </p:nvSpPr>
          <p:spPr bwMode="auto">
            <a:xfrm flipV="1">
              <a:off x="2463" y="1660"/>
              <a:ext cx="211" cy="78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9" name="Line 37"/>
            <p:cNvSpPr>
              <a:spLocks noChangeShapeType="1"/>
            </p:cNvSpPr>
            <p:nvPr/>
          </p:nvSpPr>
          <p:spPr bwMode="auto">
            <a:xfrm flipV="1">
              <a:off x="2554" y="1499"/>
              <a:ext cx="187" cy="6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0" name="Line 38"/>
            <p:cNvSpPr>
              <a:spLocks noChangeShapeType="1"/>
            </p:cNvSpPr>
            <p:nvPr/>
          </p:nvSpPr>
          <p:spPr bwMode="auto">
            <a:xfrm flipV="1">
              <a:off x="2591" y="1327"/>
              <a:ext cx="228" cy="11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1" name="Line 39"/>
            <p:cNvSpPr>
              <a:spLocks noChangeShapeType="1"/>
            </p:cNvSpPr>
            <p:nvPr/>
          </p:nvSpPr>
          <p:spPr bwMode="auto">
            <a:xfrm flipV="1">
              <a:off x="2663" y="1123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2" name="Line 40"/>
            <p:cNvSpPr>
              <a:spLocks noChangeShapeType="1"/>
            </p:cNvSpPr>
            <p:nvPr/>
          </p:nvSpPr>
          <p:spPr bwMode="auto">
            <a:xfrm flipV="1">
              <a:off x="2735" y="955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3" name="Line 41"/>
            <p:cNvSpPr>
              <a:spLocks noChangeShapeType="1"/>
            </p:cNvSpPr>
            <p:nvPr/>
          </p:nvSpPr>
          <p:spPr bwMode="auto">
            <a:xfrm flipV="1">
              <a:off x="2789" y="805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4" name="Line 42"/>
            <p:cNvSpPr>
              <a:spLocks noChangeShapeType="1"/>
            </p:cNvSpPr>
            <p:nvPr/>
          </p:nvSpPr>
          <p:spPr bwMode="auto">
            <a:xfrm flipV="1">
              <a:off x="2831" y="697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56" name="Text Box 44"/>
          <p:cNvSpPr txBox="1">
            <a:spLocks noChangeArrowheads="1"/>
          </p:cNvSpPr>
          <p:nvPr/>
        </p:nvSpPr>
        <p:spPr bwMode="auto">
          <a:xfrm rot="-5400000">
            <a:off x="3882231" y="2959895"/>
            <a:ext cx="1044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B82300"/>
                </a:solidFill>
              </a:rPr>
              <a:t>117</a:t>
            </a:r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1089025" y="2082800"/>
            <a:ext cx="866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0A81E4"/>
                </a:solidFill>
              </a:rPr>
              <a:t>125</a:t>
            </a:r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H="1">
            <a:off x="2287588" y="695325"/>
            <a:ext cx="1890712" cy="4846638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58" name="Text Box 46"/>
          <p:cNvSpPr txBox="1">
            <a:spLocks noChangeArrowheads="1"/>
          </p:cNvSpPr>
          <p:nvPr/>
        </p:nvSpPr>
        <p:spPr bwMode="auto">
          <a:xfrm rot="-4086661">
            <a:off x="2370931" y="3137695"/>
            <a:ext cx="866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0A81E4"/>
                </a:solidFill>
              </a:rPr>
              <a:t>125</a:t>
            </a: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 flipV="1">
            <a:off x="2297113" y="5521325"/>
            <a:ext cx="1871662" cy="7938"/>
          </a:xfrm>
          <a:prstGeom prst="line">
            <a:avLst/>
          </a:prstGeom>
          <a:noFill/>
          <a:ln w="5080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59" name="Text Box 47"/>
          <p:cNvSpPr txBox="1">
            <a:spLocks noChangeArrowheads="1"/>
          </p:cNvSpPr>
          <p:nvPr/>
        </p:nvSpPr>
        <p:spPr bwMode="auto">
          <a:xfrm>
            <a:off x="3616325" y="3886200"/>
            <a:ext cx="498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>
                <a:solidFill>
                  <a:srgbClr val="006600"/>
                </a:solidFill>
              </a:rPr>
              <a:t>?</a:t>
            </a:r>
          </a:p>
        </p:txBody>
      </p:sp>
      <p:sp>
        <p:nvSpPr>
          <p:cNvPr id="5" name="Line 17"/>
          <p:cNvSpPr>
            <a:spLocks noChangeShapeType="1"/>
          </p:cNvSpPr>
          <p:nvPr/>
        </p:nvSpPr>
        <p:spPr bwMode="auto">
          <a:xfrm flipH="1" flipV="1">
            <a:off x="4171950" y="685800"/>
            <a:ext cx="4763" cy="48021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4976813" y="6261100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5729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66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4" dur="30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12639 -0.03704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0.06666 0.2314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1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  <p:bldP spid="38956" grpId="0"/>
      <p:bldP spid="38957" grpId="0"/>
      <p:bldP spid="38957" grpId="1"/>
      <p:bldP spid="16401" grpId="0" animBg="1"/>
      <p:bldP spid="38958" grpId="0"/>
      <p:bldP spid="4" grpId="0" animBg="1"/>
      <p:bldP spid="38959" grpId="0"/>
      <p:bldP spid="38959" grpId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Практические применение теоремы Пифагора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i="1" dirty="0" smtClean="0">
                <a:solidFill>
                  <a:srgbClr val="782812"/>
                </a:solidFill>
                <a:latin typeface="Times New Roman" pitchFamily="18" charset="0"/>
                <a:cs typeface="Times New Roman" pitchFamily="18" charset="0"/>
              </a:rPr>
              <a:t>Теорема Пифагора встречается в разных областях науки. Например,  в физике, астрономии, архитектуре и в других.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http://cdn.dipity.com/uploads/timelines/93d6c087e60e8c680ccf300b3e823b91_1M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0"/>
            <a:ext cx="2195500" cy="2142977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5" name="Picture 14" descr="http://forum.vgd.ru/file.php?a=preview&amp;fid=68970&amp;key=1120062269"/>
          <p:cNvPicPr>
            <a:picLocks noChangeAspect="1" noChangeArrowheads="1"/>
          </p:cNvPicPr>
          <p:nvPr/>
        </p:nvPicPr>
        <p:blipFill>
          <a:blip r:embed="rId3" cstate="print"/>
          <a:srcRect b="7843"/>
          <a:stretch>
            <a:fillRect/>
          </a:stretch>
        </p:blipFill>
        <p:spPr bwMode="auto">
          <a:xfrm>
            <a:off x="5724128" y="3212976"/>
            <a:ext cx="3071834" cy="338437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2" descr="http://static.diary.ru/userdir/2/9/4/5/2945392/7422259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221088"/>
            <a:ext cx="1781572" cy="178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11148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56992"/>
            <a:ext cx="8229600" cy="31683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61210F"/>
                </a:solidFill>
              </a:rPr>
              <a:t>В архитектуре при конструировании рамы окон, зная радиус большого круга, можно с помощью теоремы Пифагора рассчитать радиус малого круга.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60648"/>
            <a:ext cx="855366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tainy.net/wp-content/uploads/2012/12/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43371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357686" y="692696"/>
            <a:ext cx="4572032" cy="596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i="1" dirty="0" smtClean="0">
                <a:solidFill>
                  <a:srgbClr val="002060"/>
                </a:solidFill>
              </a:rPr>
              <a:t>12 апреля 1961 г.   космический корабль с Юрием Алексеевичем Гагариным на борту был поднят над Землей  на максимальную высоту 327км.</a:t>
            </a:r>
          </a:p>
          <a:p>
            <a:pPr>
              <a:lnSpc>
                <a:spcPct val="80000"/>
              </a:lnSpc>
            </a:pPr>
            <a:r>
              <a:rPr lang="ru-RU" sz="2800" b="1" i="1" dirty="0" smtClean="0">
                <a:solidFill>
                  <a:srgbClr val="002060"/>
                </a:solidFill>
              </a:rPr>
              <a:t>С помощью теоремы Пифагора можно рассчитать, на каком расстоянии от корабля находились наиболее отдаленные от него и видимые космонавтом участки поверхности Земли?</a:t>
            </a:r>
          </a:p>
          <a:p>
            <a:pPr>
              <a:lnSpc>
                <a:spcPct val="80000"/>
              </a:lnSpc>
            </a:pPr>
            <a:endParaRPr lang="ru-RU" sz="2800" b="1" i="1" dirty="0" smtClean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071810"/>
            <a:ext cx="3571900" cy="330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9" name="Picture 5" descr="http://www.profi-forex.org/system/news/A06-5_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857224" y="214290"/>
            <a:ext cx="2143140" cy="279008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http://blogs-images.forbes.com/billsinger/files/2011/02/Pythagoras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74840">
            <a:off x="7842688" y="5541160"/>
            <a:ext cx="1112730" cy="119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 теоремы Пифагора в строительстве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C:\Users\ЛА\Desktop\Новая папка\еу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135176" cy="20717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276" name="Picture 12" descr="http://i079.radikal.ru/1108/8b/295c0cfa2e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3786190"/>
            <a:ext cx="3833839" cy="287538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4" descr="http://discovery-intour.com.ua/images/news.1310972302.1.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286124"/>
            <a:ext cx="352427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278" name="Picture 14" descr="http://club.foto.ru/gallery/images/photo/2006/06/19/6390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0" y="1785926"/>
            <a:ext cx="2214578" cy="276822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80" name="Picture 16" descr="http://smotra.ru/data/img/users_imgs/7166/sm_users_img-3122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57884" y="857232"/>
            <a:ext cx="2928958" cy="307183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929718" cy="2998022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b="1" i="1" dirty="0" smtClean="0">
                <a:solidFill>
                  <a:srgbClr val="61210F"/>
                </a:solidFill>
              </a:rPr>
              <a:t>Разметка фундамента – серьёзное дело, которое требует высокой точности. Вот тут то и пригодятся школьные знания. С помощью теоремы Пифагора можно выставлять прямые углы в разметке фундамента.</a:t>
            </a: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61210F"/>
                </a:solidFill>
              </a:rPr>
              <a:t>	</a:t>
            </a:r>
            <a:endParaRPr lang="ru-RU" dirty="0"/>
          </a:p>
        </p:txBody>
      </p:sp>
      <p:pic>
        <p:nvPicPr>
          <p:cNvPr id="5" name="Picture 10" descr="http://www.symbolsbook.ru/images/T/PifagorTriangle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4286256"/>
            <a:ext cx="2000254" cy="220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" name="Picture 2" descr="http://www.facade-project.ru/images/cms/content/slovar/treugolnik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671546">
            <a:off x="928662" y="4429132"/>
            <a:ext cx="2786082" cy="182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7737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Разметка фундамента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7737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Строительство крыши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214554"/>
            <a:ext cx="4186238" cy="31432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>
                <a:solidFill>
                  <a:srgbClr val="782812"/>
                </a:solidFill>
              </a:rPr>
              <a:t>При строительстве домов, коттеджей часто встает вопрос о длине стропил для крыши, если уже изготовлены балки. </a:t>
            </a:r>
            <a:endParaRPr lang="ru-RU" b="1" i="1" dirty="0">
              <a:solidFill>
                <a:srgbClr val="782812"/>
              </a:solidFill>
            </a:endParaRPr>
          </a:p>
        </p:txBody>
      </p:sp>
      <p:pic>
        <p:nvPicPr>
          <p:cNvPr id="10244" name="Picture 4" descr="http://krovla.ucoz.com/librery/5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00808"/>
            <a:ext cx="5076056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 самостоятельной работы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Оценка «2» - менее  двух верно выполненных  заданий;</a:t>
            </a:r>
          </a:p>
          <a:p>
            <a:r>
              <a:rPr lang="ru-RU" dirty="0" smtClean="0"/>
              <a:t>Оценка «3» – 3 любых верно выполненных заданий;</a:t>
            </a:r>
          </a:p>
          <a:p>
            <a:r>
              <a:rPr lang="ru-RU" dirty="0" smtClean="0"/>
              <a:t>Оценка «4» - 4 любых верно выполненных заданий;</a:t>
            </a:r>
          </a:p>
          <a:p>
            <a:r>
              <a:rPr lang="ru-RU" dirty="0" smtClean="0"/>
              <a:t>Оценка «5» – 5 </a:t>
            </a:r>
            <a:r>
              <a:rPr lang="ru-RU" smtClean="0"/>
              <a:t>и более верно </a:t>
            </a:r>
            <a:r>
              <a:rPr lang="ru-RU" dirty="0" smtClean="0"/>
              <a:t>выполненных заданий.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908720"/>
            <a:ext cx="7092280" cy="2847297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663300"/>
                </a:solidFill>
                <a:latin typeface="Moonlight" pitchFamily="2" charset="0"/>
              </a:rPr>
              <a:t/>
            </a:r>
            <a:br>
              <a:rPr lang="en-US" sz="3200" b="1" i="1" dirty="0" smtClean="0">
                <a:solidFill>
                  <a:srgbClr val="663300"/>
                </a:solidFill>
                <a:latin typeface="Moonlight" pitchFamily="2" charset="0"/>
              </a:rPr>
            </a:br>
            <a: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ПРИМЕНЕНИЕ </a:t>
            </a:r>
            <a:b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теоремы Пифаго</a:t>
            </a:r>
            <a: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ра</a:t>
            </a:r>
            <a:br>
              <a:rPr lang="ru-RU" sz="5400" b="1" cap="all" dirty="0" smtClean="0">
                <a:ln w="28575" cmpd="sng">
                  <a:solidFill>
                    <a:srgbClr val="69512D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</a:br>
            <a:endParaRPr lang="ru-RU" sz="5400" i="1" dirty="0">
              <a:solidFill>
                <a:schemeClr val="tx2">
                  <a:lumMod val="60000"/>
                  <a:lumOff val="40000"/>
                </a:schemeClr>
              </a:solidFill>
              <a:latin typeface="Moonligh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86454"/>
            <a:ext cx="5214974" cy="857256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endParaRPr lang="ru-RU" sz="2400" dirty="0">
              <a:solidFill>
                <a:srgbClr val="CF9F6F"/>
              </a:solidFill>
              <a:latin typeface="Moonlight" pitchFamily="2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72462" y="6429396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img-fotki.yandex.ru/get/3303/janet1981.8/0_18b02_3225d7b8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140968"/>
            <a:ext cx="2762269" cy="207170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0" name="Picture 8" descr="http://www.deutscheforschungsakademie.de/pictures/Komponisten_uA/Pythagoras_B20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332656"/>
            <a:ext cx="1799362" cy="24336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C:\Users\ЛА\Desktop\Новая папка\еу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437112"/>
            <a:ext cx="3135176" cy="20717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12" descr="http://i079.radikal.ru/1108/8b/295c0cfa2e8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10161" y="3645024"/>
            <a:ext cx="3833839" cy="2875380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37528141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Закрепить умения применять теорему Пифагора и теорему, обратную теореме Пифагора, при решении задач.</a:t>
            </a:r>
          </a:p>
          <a:p>
            <a:pPr algn="ctr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40352" y="5826428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ЛА\Desktop\Новая папка\teorema_pifagor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4869160"/>
            <a:ext cx="3569840" cy="1214446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7743155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План урока:</a:t>
            </a: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563072" cy="4525963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Повторение вопросов теории, решение задач по готовым чертежам.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теоремы Пифагора, различные доказательства теоремы Пифагора. (Сообщения)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практических и древних задач 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Проверочная работа  с самоконтролем </a:t>
            </a:r>
          </a:p>
        </p:txBody>
      </p:sp>
      <p:pic>
        <p:nvPicPr>
          <p:cNvPr id="5" name="Picture 11" descr="Песок_1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068960"/>
            <a:ext cx="2938463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40352" y="5826428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3" name="Picture 1" descr="C:\Users\Света\Pictures\KONTROLNYE_KURSOVYE_DIPLOMNYE_raboty_OTChETY_po_prakti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764704"/>
            <a:ext cx="1768973" cy="2790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06854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Геометрическая разминка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folHlink"/>
                </a:solidFill>
                <a:latin typeface="Georgia" pitchFamily="18" charset="0"/>
              </a:rPr>
              <a:t>Найти неизвестную сторону треугольника 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475656" y="2852936"/>
            <a:ext cx="4321175" cy="2663825"/>
          </a:xfrm>
          <a:prstGeom prst="rtTriangle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755650" y="3573463"/>
            <a:ext cx="40163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3</a:t>
            </a: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3203575" y="5373688"/>
            <a:ext cx="431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995936" y="3284984"/>
            <a:ext cx="5762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х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Геометрическая разминка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folHlink"/>
                </a:solidFill>
                <a:latin typeface="Georgia" pitchFamily="18" charset="0"/>
              </a:rPr>
              <a:t>Найти неизвестную сторону треугольника 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 rot="9718615">
            <a:off x="1431501" y="3839315"/>
            <a:ext cx="4321175" cy="2663825"/>
          </a:xfrm>
          <a:prstGeom prst="rtTriangle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907704" y="3501007"/>
            <a:ext cx="504056" cy="596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3203575" y="5373688"/>
            <a:ext cx="431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7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5868144" y="3789040"/>
            <a:ext cx="864096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7654"/>
              </a:avLst>
            </a:prstTxWarp>
          </a:bodyPr>
          <a:lstStyle/>
          <a:p>
            <a:pPr algn="ctr"/>
            <a:r>
              <a:rPr lang="ru-RU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х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ru-RU" b="1" i="1" dirty="0" smtClean="0">
                <a:solidFill>
                  <a:schemeClr val="hlink"/>
                </a:solidFill>
                <a:latin typeface="Georgia" pitchFamily="18" charset="0"/>
              </a:rPr>
              <a:t>Какой треугольник является прямоугольным?</a:t>
            </a:r>
          </a:p>
          <a:p>
            <a:pPr marL="609600" indent="-609600" algn="ctr">
              <a:buNone/>
            </a:pPr>
            <a:endParaRPr lang="ru-RU" b="1" i="1" dirty="0" smtClean="0">
              <a:solidFill>
                <a:schemeClr val="hlink"/>
              </a:solidFill>
              <a:latin typeface="Georgia" pitchFamily="18" charset="0"/>
            </a:endParaRPr>
          </a:p>
          <a:p>
            <a:pPr marL="609600" indent="-609600">
              <a:buFontTx/>
              <a:buAutoNum type="arabicParenR"/>
            </a:pPr>
            <a:r>
              <a:rPr lang="ru-RU" b="1" dirty="0" smtClean="0">
                <a:solidFill>
                  <a:schemeClr val="folHlink"/>
                </a:solidFill>
              </a:rPr>
              <a:t>5 м;  7 м;   6 м;</a:t>
            </a:r>
          </a:p>
          <a:p>
            <a:pPr marL="609600" indent="-609600">
              <a:buNone/>
            </a:pPr>
            <a:endParaRPr lang="ru-RU" b="1" dirty="0" smtClean="0">
              <a:solidFill>
                <a:schemeClr val="folHlink"/>
              </a:solidFill>
            </a:endParaRPr>
          </a:p>
          <a:p>
            <a:pPr marL="609600" indent="-609600">
              <a:buNone/>
            </a:pPr>
            <a:r>
              <a:rPr lang="ru-RU" b="1" dirty="0" smtClean="0">
                <a:solidFill>
                  <a:schemeClr val="folHlink"/>
                </a:solidFill>
              </a:rPr>
              <a:t>2) 6 см;  8 см;  1 дм. </a:t>
            </a:r>
          </a:p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40352" y="5826428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6905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976313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Tx/>
              <a:buNone/>
            </a:pPr>
            <a:r>
              <a:rPr lang="ru-RU" dirty="0" smtClean="0"/>
              <a:t>                   </a:t>
            </a:r>
            <a:r>
              <a:rPr lang="ru-RU" b="1" dirty="0" smtClean="0"/>
              <a:t>Дано</a:t>
            </a:r>
            <a:r>
              <a:rPr lang="ru-RU" dirty="0" smtClean="0"/>
              <a:t>: </a:t>
            </a:r>
            <a:r>
              <a:rPr lang="en-US" dirty="0" smtClean="0">
                <a:solidFill>
                  <a:schemeClr val="folHlink"/>
                </a:solidFill>
              </a:rPr>
              <a:t>ABCD</a:t>
            </a:r>
            <a:r>
              <a:rPr lang="ru-RU" dirty="0" smtClean="0">
                <a:solidFill>
                  <a:schemeClr val="folHlink"/>
                </a:solidFill>
              </a:rPr>
              <a:t> – ромб,     </a:t>
            </a:r>
          </a:p>
          <a:p>
            <a:pPr algn="r" eaLnBrk="1" hangingPunct="1">
              <a:buFontTx/>
              <a:buNone/>
            </a:pPr>
            <a:r>
              <a:rPr lang="ru-RU" dirty="0" smtClean="0">
                <a:solidFill>
                  <a:schemeClr val="folHlink"/>
                </a:solidFill>
              </a:rPr>
              <a:t>  АС = 12 см, </a:t>
            </a:r>
            <a:r>
              <a:rPr lang="en-US" dirty="0" smtClean="0">
                <a:solidFill>
                  <a:schemeClr val="folHlink"/>
                </a:solidFill>
              </a:rPr>
              <a:t>BD</a:t>
            </a:r>
            <a:r>
              <a:rPr lang="ru-RU" dirty="0" smtClean="0">
                <a:solidFill>
                  <a:schemeClr val="folHlink"/>
                </a:solidFill>
              </a:rPr>
              <a:t> = 16 см.</a:t>
            </a:r>
          </a:p>
          <a:p>
            <a:pPr algn="r" eaLnBrk="1" hangingPunct="1">
              <a:buFontTx/>
              <a:buNone/>
            </a:pPr>
            <a:r>
              <a:rPr lang="en-US" dirty="0" smtClean="0"/>
              <a:t> </a:t>
            </a:r>
            <a:r>
              <a:rPr lang="ru-RU" b="1" dirty="0" smtClean="0"/>
              <a:t>Найти</a:t>
            </a:r>
            <a:r>
              <a:rPr lang="ru-RU" dirty="0" smtClean="0"/>
              <a:t>: </a:t>
            </a:r>
            <a:r>
              <a:rPr lang="en-US" dirty="0" smtClean="0">
                <a:solidFill>
                  <a:schemeClr val="tx2"/>
                </a:solidFill>
              </a:rPr>
              <a:t>P</a:t>
            </a:r>
            <a:r>
              <a:rPr lang="en-US" baseline="-25000" dirty="0" smtClean="0">
                <a:solidFill>
                  <a:schemeClr val="tx2"/>
                </a:solidFill>
              </a:rPr>
              <a:t>ABCD</a:t>
            </a:r>
            <a:r>
              <a:rPr lang="en-US" baseline="-25000" dirty="0" smtClean="0"/>
              <a:t>    </a:t>
            </a:r>
            <a:r>
              <a:rPr lang="ru-RU" dirty="0" smtClean="0"/>
              <a:t> 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331640" y="2132856"/>
            <a:ext cx="2303462" cy="3744913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484438" y="2060575"/>
            <a:ext cx="0" cy="3744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1331913" y="3933825"/>
            <a:ext cx="2303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484438" y="37163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2700338" y="3716338"/>
            <a:ext cx="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684213" y="3789363"/>
            <a:ext cx="414337" cy="388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A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1979613" y="1773238"/>
            <a:ext cx="342900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B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8203" name="WordArt 11"/>
          <p:cNvSpPr>
            <a:spLocks noChangeArrowheads="1" noChangeShapeType="1" noTextEdit="1"/>
          </p:cNvSpPr>
          <p:nvPr/>
        </p:nvSpPr>
        <p:spPr bwMode="auto">
          <a:xfrm>
            <a:off x="3779838" y="3789363"/>
            <a:ext cx="323850" cy="388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C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8204" name="WordArt 12"/>
          <p:cNvSpPr>
            <a:spLocks noChangeArrowheads="1" noChangeShapeType="1" noTextEdit="1"/>
          </p:cNvSpPr>
          <p:nvPr/>
        </p:nvSpPr>
        <p:spPr bwMode="auto">
          <a:xfrm>
            <a:off x="2700338" y="5734050"/>
            <a:ext cx="381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D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2124075" y="3429000"/>
            <a:ext cx="287338" cy="388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O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Georgi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 animBg="1"/>
      <p:bldP spid="8201" grpId="0" animBg="1"/>
      <p:bldP spid="8202" grpId="0" animBg="1"/>
      <p:bldP spid="8203" grpId="0" animBg="1"/>
      <p:bldP spid="82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hlinkClick r:id="rId2" action="ppaction://hlinkfile"/>
              </a:rPr>
              <a:t>Математический этюд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740352" y="5826428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1" descr="Песок_1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068960"/>
            <a:ext cx="2938463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702900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2" name="Picture 30" descr="Paper 01"/>
          <p:cNvPicPr>
            <a:picLocks noChangeAspect="1" noChangeArrowheads="1"/>
          </p:cNvPicPr>
          <p:nvPr/>
        </p:nvPicPr>
        <p:blipFill>
          <a:blip r:embed="rId2" cstate="print">
            <a:lum bright="20000" contrast="-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2763" y="-171450"/>
            <a:ext cx="4921250" cy="723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7" name="Picture 35" descr="Папирус_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454818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7" descr="1"/>
          <p:cNvPicPr>
            <a:picLocks noChangeAspect="1" noChangeArrowheads="1" noCrop="1"/>
          </p:cNvPicPr>
          <p:nvPr/>
        </p:nvPicPr>
        <p:blipFill>
          <a:blip r:embed="rId4" cstate="print">
            <a:lum bright="24000" contrast="-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33488"/>
            <a:ext cx="4284663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3" descr="Дерево_тополь_3_3"/>
          <p:cNvPicPr>
            <a:picLocks noChangeAspect="1" noChangeArrowheads="1"/>
          </p:cNvPicPr>
          <p:nvPr/>
        </p:nvPicPr>
        <p:blipFill>
          <a:blip r:embed="rId5" cstate="print">
            <a:lum bright="10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89475"/>
            <a:ext cx="11239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Picture 18" descr="Дерево_тополь_3_2"/>
          <p:cNvPicPr>
            <a:picLocks noChangeAspect="1" noChangeArrowheads="1"/>
          </p:cNvPicPr>
          <p:nvPr/>
        </p:nvPicPr>
        <p:blipFill>
          <a:blip r:embed="rId6" cstate="print">
            <a:lum bright="48000" contrast="-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38" y="1268413"/>
            <a:ext cx="1463675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 descr="Дерево_тополь_3_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38" y="1341438"/>
            <a:ext cx="1463675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792163" y="5984875"/>
            <a:ext cx="3167062" cy="0"/>
          </a:xfrm>
          <a:prstGeom prst="line">
            <a:avLst/>
          </a:prstGeom>
          <a:noFill/>
          <a:ln w="50800">
            <a:solidFill>
              <a:srgbClr val="00E2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 flipH="1" flipV="1">
            <a:off x="787400" y="4699000"/>
            <a:ext cx="4763" cy="128587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781050" y="4695825"/>
            <a:ext cx="3178175" cy="1289050"/>
          </a:xfrm>
          <a:prstGeom prst="line">
            <a:avLst/>
          </a:prstGeom>
          <a:noFill/>
          <a:ln w="50800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9" name="Rectangle 6"/>
          <p:cNvSpPr>
            <a:spLocks noChangeArrowheads="1"/>
          </p:cNvSpPr>
          <p:nvPr/>
        </p:nvSpPr>
        <p:spPr bwMode="auto">
          <a:xfrm>
            <a:off x="4894263" y="5184775"/>
            <a:ext cx="407035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Прошу тебя, скоро теперь мне скажи:</a:t>
            </a:r>
          </a:p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У тополя как велика высота?</a:t>
            </a:r>
          </a:p>
        </p:txBody>
      </p:sp>
      <p:sp>
        <p:nvSpPr>
          <p:cNvPr id="18452" name="Rectangle 6"/>
          <p:cNvSpPr>
            <a:spLocks noChangeArrowheads="1"/>
          </p:cNvSpPr>
          <p:nvPr/>
        </p:nvSpPr>
        <p:spPr bwMode="auto">
          <a:xfrm>
            <a:off x="4859338" y="931863"/>
            <a:ext cx="403225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2200" b="1">
                <a:latin typeface="Monotype Corsiva" pitchFamily="66" charset="0"/>
              </a:rPr>
              <a:t>На берегу реки рос тополь одинокий.</a:t>
            </a:r>
          </a:p>
        </p:txBody>
      </p:sp>
      <p:sp>
        <p:nvSpPr>
          <p:cNvPr id="18454" name="Rectangle 6"/>
          <p:cNvSpPr>
            <a:spLocks noChangeArrowheads="1"/>
          </p:cNvSpPr>
          <p:nvPr/>
        </p:nvSpPr>
        <p:spPr bwMode="auto">
          <a:xfrm>
            <a:off x="4859338" y="1231900"/>
            <a:ext cx="392588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Вдруг ветра порыв его ствол надломал.</a:t>
            </a:r>
          </a:p>
        </p:txBody>
      </p:sp>
      <p:sp>
        <p:nvSpPr>
          <p:cNvPr id="18455" name="Rectangle 6"/>
          <p:cNvSpPr>
            <a:spLocks noChangeArrowheads="1"/>
          </p:cNvSpPr>
          <p:nvPr/>
        </p:nvSpPr>
        <p:spPr bwMode="auto">
          <a:xfrm>
            <a:off x="4894263" y="1809750"/>
            <a:ext cx="39243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Бедный тополь упал. И угол прямой</a:t>
            </a:r>
          </a:p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С теченьем реки его ствол составлял.</a:t>
            </a:r>
          </a:p>
        </p:txBody>
      </p:sp>
      <p:sp>
        <p:nvSpPr>
          <p:cNvPr id="18456" name="Rectangle 6"/>
          <p:cNvSpPr>
            <a:spLocks noChangeArrowheads="1"/>
          </p:cNvSpPr>
          <p:nvPr/>
        </p:nvSpPr>
        <p:spPr bwMode="auto">
          <a:xfrm>
            <a:off x="4894263" y="2951163"/>
            <a:ext cx="37084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Запомни теперь, что в том месте река</a:t>
            </a:r>
          </a:p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В четыре лишь фута была широка.</a:t>
            </a:r>
          </a:p>
        </p:txBody>
      </p:sp>
      <p:sp>
        <p:nvSpPr>
          <p:cNvPr id="18457" name="Rectangle 6"/>
          <p:cNvSpPr>
            <a:spLocks noChangeArrowheads="1"/>
          </p:cNvSpPr>
          <p:nvPr/>
        </p:nvSpPr>
        <p:spPr bwMode="auto">
          <a:xfrm>
            <a:off x="4894263" y="4068763"/>
            <a:ext cx="37084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Верхушка склонилась у края реки.</a:t>
            </a:r>
          </a:p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Осталось три фута всего от ствола,</a:t>
            </a:r>
          </a:p>
        </p:txBody>
      </p:sp>
      <p:sp>
        <p:nvSpPr>
          <p:cNvPr id="18458" name="Rectangle 6"/>
          <p:cNvSpPr>
            <a:spLocks noChangeArrowheads="1"/>
          </p:cNvSpPr>
          <p:nvPr/>
        </p:nvSpPr>
        <p:spPr bwMode="auto">
          <a:xfrm>
            <a:off x="2087563" y="5954713"/>
            <a:ext cx="287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spcBef>
                <a:spcPct val="10000"/>
              </a:spcBef>
              <a:spcAft>
                <a:spcPct val="10000"/>
              </a:spcAft>
            </a:pPr>
            <a:r>
              <a:rPr lang="ru-RU" sz="2800" b="1">
                <a:solidFill>
                  <a:srgbClr val="00E200"/>
                </a:solidFill>
                <a:cs typeface="Times New Roman" pitchFamily="18" charset="0"/>
              </a:rPr>
              <a:t>4</a:t>
            </a:r>
            <a:endParaRPr lang="ru-RU" sz="2800">
              <a:solidFill>
                <a:srgbClr val="00E200"/>
              </a:solidFill>
            </a:endParaRPr>
          </a:p>
        </p:txBody>
      </p:sp>
      <p:sp>
        <p:nvSpPr>
          <p:cNvPr id="18459" name="Rectangle 6"/>
          <p:cNvSpPr>
            <a:spLocks noChangeArrowheads="1"/>
          </p:cNvSpPr>
          <p:nvPr/>
        </p:nvSpPr>
        <p:spPr bwMode="auto">
          <a:xfrm>
            <a:off x="828675" y="5354638"/>
            <a:ext cx="2873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spcBef>
                <a:spcPct val="10000"/>
              </a:spcBef>
              <a:spcAft>
                <a:spcPct val="10000"/>
              </a:spcAft>
            </a:pPr>
            <a:r>
              <a:rPr lang="ru-RU" sz="2800" b="1">
                <a:solidFill>
                  <a:srgbClr val="CC0000"/>
                </a:solidFill>
                <a:cs typeface="Times New Roman" pitchFamily="18" charset="0"/>
              </a:rPr>
              <a:t>3</a:t>
            </a:r>
            <a:endParaRPr lang="ru-RU" sz="2800">
              <a:solidFill>
                <a:srgbClr val="CC0000"/>
              </a:solidFill>
            </a:endParaRPr>
          </a:p>
        </p:txBody>
      </p:sp>
      <p:sp>
        <p:nvSpPr>
          <p:cNvPr id="18460" name="AutoShape 28"/>
          <p:cNvSpPr>
            <a:spLocks/>
          </p:cNvSpPr>
          <p:nvPr/>
        </p:nvSpPr>
        <p:spPr bwMode="auto">
          <a:xfrm>
            <a:off x="287338" y="1341438"/>
            <a:ext cx="504825" cy="4643437"/>
          </a:xfrm>
          <a:prstGeom prst="leftBrace">
            <a:avLst>
              <a:gd name="adj1" fmla="val 76651"/>
              <a:gd name="adj2" fmla="val 50000"/>
            </a:avLst>
          </a:prstGeom>
          <a:noFill/>
          <a:ln w="50800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61" name="Rectangle 6"/>
          <p:cNvSpPr>
            <a:spLocks noChangeArrowheads="1"/>
          </p:cNvSpPr>
          <p:nvPr/>
        </p:nvSpPr>
        <p:spPr bwMode="auto">
          <a:xfrm>
            <a:off x="138113" y="3092450"/>
            <a:ext cx="287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spcBef>
                <a:spcPct val="10000"/>
              </a:spcBef>
              <a:spcAft>
                <a:spcPct val="10000"/>
              </a:spcAft>
            </a:pPr>
            <a:r>
              <a:rPr lang="ru-RU" sz="2800" b="1">
                <a:solidFill>
                  <a:srgbClr val="0066FF"/>
                </a:solidFill>
                <a:cs typeface="Times New Roman" pitchFamily="18" charset="0"/>
              </a:rPr>
              <a:t>?</a:t>
            </a:r>
            <a:endParaRPr lang="ru-RU" sz="2800">
              <a:solidFill>
                <a:srgbClr val="0066FF"/>
              </a:solidFill>
            </a:endParaRPr>
          </a:p>
        </p:txBody>
      </p:sp>
      <p:sp>
        <p:nvSpPr>
          <p:cNvPr id="18463" name="Rectangle 6"/>
          <p:cNvSpPr>
            <a:spLocks noChangeArrowheads="1"/>
          </p:cNvSpPr>
          <p:nvPr/>
        </p:nvSpPr>
        <p:spPr bwMode="auto">
          <a:xfrm rot="-124155">
            <a:off x="4646613" y="112713"/>
            <a:ext cx="4249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000" b="1" dirty="0">
                <a:latin typeface="Monotype Corsiva" pitchFamily="66" charset="0"/>
              </a:rPr>
              <a:t>Задача индийского математика XII века </a:t>
            </a:r>
            <a:r>
              <a:rPr lang="ru-RU" sz="2000" b="1" dirty="0" err="1">
                <a:latin typeface="Monotype Corsiva" pitchFamily="66" charset="0"/>
              </a:rPr>
              <a:t>Бхаскары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6948488" y="6200775"/>
            <a:ext cx="19700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dirty="0"/>
              <a:t>Ответ: 8 футов.</a:t>
            </a:r>
          </a:p>
        </p:txBody>
      </p:sp>
      <p:sp>
        <p:nvSpPr>
          <p:cNvPr id="18466" name="Rectangle 2"/>
          <p:cNvSpPr>
            <a:spLocks noChangeArrowheads="1"/>
          </p:cNvSpPr>
          <p:nvPr/>
        </p:nvSpPr>
        <p:spPr bwMode="auto">
          <a:xfrm>
            <a:off x="444500" y="279400"/>
            <a:ext cx="36179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50000"/>
              </a:lnSpc>
            </a:pPr>
            <a:r>
              <a:rPr lang="ru-RU" sz="3600">
                <a:solidFill>
                  <a:srgbClr val="663300"/>
                </a:solidFill>
                <a:latin typeface="Monotype Corsiva" pitchFamily="66" charset="0"/>
              </a:rPr>
              <a:t>Решение задач по готовым чертежам</a:t>
            </a:r>
            <a:r>
              <a:rPr lang="ru-RU" sz="2400" b="1">
                <a:solidFill>
                  <a:srgbClr val="663300"/>
                </a:solidFill>
              </a:rPr>
              <a:t> </a:t>
            </a:r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779463" y="1338263"/>
            <a:ext cx="17462" cy="4651375"/>
          </a:xfrm>
          <a:prstGeom prst="line">
            <a:avLst/>
          </a:prstGeom>
          <a:noFill/>
          <a:ln w="12700">
            <a:solidFill>
              <a:srgbClr val="3366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4788024" y="6295363"/>
            <a:ext cx="936104" cy="260604"/>
          </a:xfrm>
          <a:prstGeom prst="actionButtonForwardNext">
            <a:avLst/>
          </a:prstGeom>
          <a:solidFill>
            <a:srgbClr val="996633"/>
          </a:solidFill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62095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6600000">
                                      <p:cBhvr>
                                        <p:cTn id="37" dur="3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0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3.7037E-6 L 0.08767 3.7037E-6 C 0.12691 3.7037E-6 0.17587 0.08588 0.17587 0.15694 L 0.17587 0.3162 " pathEditMode="relative" rAng="0" ptsTypes="FfFF">
                                      <p:cBhvr>
                                        <p:cTn id="39" dur="3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5" y="1581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8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8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8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8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 animBg="1"/>
      <p:bldP spid="18447" grpId="0" animBg="1"/>
      <p:bldP spid="18448" grpId="0" animBg="1"/>
      <p:bldP spid="18449" grpId="0" build="p"/>
      <p:bldP spid="18452" grpId="0" build="p"/>
      <p:bldP spid="18455" grpId="0" build="p"/>
      <p:bldP spid="18456" grpId="0" build="p"/>
      <p:bldP spid="18457" grpId="0" build="p"/>
      <p:bldP spid="18458" grpId="0"/>
      <p:bldP spid="18459" grpId="0"/>
      <p:bldP spid="18460" grpId="0" animBg="1"/>
      <p:bldP spid="18461" grpId="0"/>
      <p:bldP spid="18463" grpId="0" build="p"/>
      <p:bldP spid="18464" grpId="0"/>
      <p:bldP spid="18466" grpId="0"/>
      <p:bldP spid="1846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430</Words>
  <Application>Microsoft Office PowerPoint</Application>
  <PresentationFormat>Экран (4:3)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ПРИМЕНЕНИЕ  теоремы Пифагора </vt:lpstr>
      <vt:lpstr>Цель урока:</vt:lpstr>
      <vt:lpstr>План урока:</vt:lpstr>
      <vt:lpstr>Геометрическая разминка</vt:lpstr>
      <vt:lpstr>Геометрическая разминка</vt:lpstr>
      <vt:lpstr>Определите</vt:lpstr>
      <vt:lpstr>Решите задачу</vt:lpstr>
      <vt:lpstr>Математический этюд</vt:lpstr>
      <vt:lpstr>Слайд 9</vt:lpstr>
      <vt:lpstr>Слайд 10</vt:lpstr>
      <vt:lpstr>Практические применение теоремы Пифагора</vt:lpstr>
      <vt:lpstr>В архитектуре при конструировании рамы окон, зная радиус большого круга, можно с помощью теоремы Пифагора рассчитать радиус малого круга.</vt:lpstr>
      <vt:lpstr>Слайд 13</vt:lpstr>
      <vt:lpstr>Применение теоремы Пифагора в строительстве</vt:lpstr>
      <vt:lpstr>Разметка фундамента</vt:lpstr>
      <vt:lpstr>Строительство крыши</vt:lpstr>
      <vt:lpstr>Критерии оценивания самостоятельной работы</vt:lpstr>
      <vt:lpstr> ПРИМЕНЕНИЕ  теоремы Пифагора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ПРЯМАЯ И ОБРАТНАЯ ТЕОРЕМА ПИФАГОРА,  ИХ ПРИМЕНЕНИЕ  К РЕШЕНИЮ ЗАДАЧ.</dc:title>
  <dc:creator>Татьяна</dc:creator>
  <cp:lastModifiedBy>Света</cp:lastModifiedBy>
  <cp:revision>81</cp:revision>
  <dcterms:created xsi:type="dcterms:W3CDTF">2011-12-01T15:17:42Z</dcterms:created>
  <dcterms:modified xsi:type="dcterms:W3CDTF">2013-12-06T11:14:47Z</dcterms:modified>
</cp:coreProperties>
</file>