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72" r:id="rId4"/>
    <p:sldId id="261" r:id="rId5"/>
    <p:sldId id="267" r:id="rId6"/>
    <p:sldId id="265" r:id="rId7"/>
    <p:sldId id="276" r:id="rId8"/>
    <p:sldId id="264" r:id="rId9"/>
    <p:sldId id="277" r:id="rId10"/>
    <p:sldId id="278" r:id="rId11"/>
    <p:sldId id="275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0"/>
  </p:normalViewPr>
  <p:slideViewPr>
    <p:cSldViewPr>
      <p:cViewPr varScale="1">
        <p:scale>
          <a:sx n="86" d="100"/>
          <a:sy n="86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74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F6771-E3D5-49B4-BE5E-3143EB516331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B4C72-BB31-4E77-872C-CA508BE5D8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159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29758-5243-4BE4-B29B-AF7A17DE37C5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4976D-4298-4089-8E80-E9CBF383F6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516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4976D-4298-4089-8E80-E9CBF383F6A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B6DB-BFF5-4F31-BB1D-7409426E6DCA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F4B6-1B50-4D26-86D5-73281AF02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B6DB-BFF5-4F31-BB1D-7409426E6DCA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F4B6-1B50-4D26-86D5-73281AF02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B6DB-BFF5-4F31-BB1D-7409426E6DCA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F4B6-1B50-4D26-86D5-73281AF02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B6DB-BFF5-4F31-BB1D-7409426E6DCA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F4B6-1B50-4D26-86D5-73281AF02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B6DB-BFF5-4F31-BB1D-7409426E6DCA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F4B6-1B50-4D26-86D5-73281AF02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B6DB-BFF5-4F31-BB1D-7409426E6DCA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F4B6-1B50-4D26-86D5-73281AF02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B6DB-BFF5-4F31-BB1D-7409426E6DCA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F4B6-1B50-4D26-86D5-73281AF02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B6DB-BFF5-4F31-BB1D-7409426E6DCA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F4B6-1B50-4D26-86D5-73281AF02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B6DB-BFF5-4F31-BB1D-7409426E6DCA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F4B6-1B50-4D26-86D5-73281AF02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B6DB-BFF5-4F31-BB1D-7409426E6DCA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F4B6-1B50-4D26-86D5-73281AF02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B6DB-BFF5-4F31-BB1D-7409426E6DCA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F4B6-1B50-4D26-86D5-73281AF02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CB6DB-BFF5-4F31-BB1D-7409426E6DCA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BF4B6-1B50-4D26-86D5-73281AF02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edge/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5.xml"/><Relationship Id="rId5" Type="http://schemas.openxmlformats.org/officeDocument/2006/relationships/slide" Target="slide11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slide" Target="slide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slide" Target="slide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Выяснить</a:t>
            </a:r>
            <a:r>
              <a:rPr lang="ru-RU" b="1" dirty="0" smtClean="0"/>
              <a:t>, фамилия какого ученого зашифрована в математических примерах.</a:t>
            </a:r>
            <a:endParaRPr lang="ru-RU" dirty="0" smtClean="0"/>
          </a:p>
          <a:p>
            <a:r>
              <a:rPr lang="ru-RU" b="1" dirty="0" smtClean="0"/>
              <a:t> Г 0,5625 *2,4 =</a:t>
            </a:r>
            <a:r>
              <a:rPr lang="ru-RU" dirty="0" smtClean="0"/>
              <a:t> 1,35   </a:t>
            </a:r>
          </a:p>
          <a:p>
            <a:r>
              <a:rPr lang="ru-RU" b="1" dirty="0" smtClean="0"/>
              <a:t> Ф 0,6156:1,9= </a:t>
            </a:r>
            <a:r>
              <a:rPr lang="ru-RU" dirty="0" smtClean="0"/>
              <a:t>0,324 </a:t>
            </a:r>
          </a:p>
          <a:p>
            <a:r>
              <a:rPr lang="ru-RU" b="1" dirty="0" smtClean="0"/>
              <a:t> И 121,4-29,7= </a:t>
            </a:r>
            <a:r>
              <a:rPr lang="ru-RU" dirty="0" smtClean="0"/>
              <a:t>91,7 </a:t>
            </a:r>
          </a:p>
          <a:p>
            <a:r>
              <a:rPr lang="ru-RU" b="1" dirty="0" smtClean="0"/>
              <a:t> П 132,96+21,4 =</a:t>
            </a:r>
            <a:r>
              <a:rPr lang="ru-RU" dirty="0" smtClean="0"/>
              <a:t>154,36 </a:t>
            </a:r>
          </a:p>
          <a:p>
            <a:r>
              <a:rPr lang="ru-RU" b="1" dirty="0" smtClean="0"/>
              <a:t> А (8,75+3,6) *6,9= </a:t>
            </a:r>
            <a:r>
              <a:rPr lang="ru-RU" dirty="0" smtClean="0"/>
              <a:t>85,215 </a:t>
            </a:r>
          </a:p>
          <a:p>
            <a:r>
              <a:rPr lang="ru-RU" b="1" dirty="0" smtClean="0"/>
              <a:t> Р 7,04:5 +5,624:9,5 =</a:t>
            </a:r>
            <a:r>
              <a:rPr lang="ru-RU" dirty="0" smtClean="0"/>
              <a:t> 2 </a:t>
            </a:r>
          </a:p>
          <a:p>
            <a:r>
              <a:rPr lang="ru-RU" b="1" dirty="0" smtClean="0"/>
              <a:t> О (11,76-9,36)*0,505</a:t>
            </a:r>
            <a:r>
              <a:rPr lang="ru-RU" dirty="0" smtClean="0"/>
              <a:t>1, =1,21224   1,212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154,36     91,7     0,324    85,215     1,35      1,212      2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                    и          </a:t>
            </a:r>
            <a:r>
              <a:rPr lang="ru-RU" b="1" dirty="0" err="1" smtClean="0">
                <a:solidFill>
                  <a:srgbClr val="FF0000"/>
                </a:solidFill>
              </a:rPr>
              <a:t>ф</a:t>
            </a:r>
            <a:r>
              <a:rPr lang="ru-RU" b="1" dirty="0" smtClean="0">
                <a:solidFill>
                  <a:srgbClr val="FF0000"/>
                </a:solidFill>
              </a:rPr>
              <a:t>         а              г            о           </a:t>
            </a:r>
            <a:r>
              <a:rPr lang="ru-RU" b="1" dirty="0" err="1" smtClean="0">
                <a:solidFill>
                  <a:srgbClr val="FF0000"/>
                </a:solidFill>
              </a:rPr>
              <a:t>р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3501008"/>
            <a:ext cx="5771912" cy="646331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открыл </a:t>
            </a: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  <a:hlinkClick r:id="rId4" action="ppaction://hlinksldjump"/>
              </a:rPr>
              <a:t>Пифагор</a:t>
            </a: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933056"/>
            <a:ext cx="8748464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Где в школьном курсе математики мы применяем</a:t>
            </a:r>
            <a:r>
              <a:rPr lang="ru-RU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hlinkClick r:id="rId5" action="ppaction://hlinksldjump"/>
              </a:rPr>
              <a:t> это открытие? </a:t>
            </a:r>
            <a:endParaRPr lang="ru-RU" sz="1600" b="1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hlinkClick r:id="rId6" action="ppaction://hlinksldjump"/>
              </a:rPr>
              <a:t>Когда впервые заговорили об этом открытии?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491880" y="2276872"/>
          <a:ext cx="635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7" imgW="126720" imgH="126720" progId="Equation.3">
                  <p:embed/>
                </p:oleObj>
              </mc:Choice>
              <mc:Fallback>
                <p:oleObj name="Формула" r:id="rId7" imgW="126720" imgH="126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276872"/>
                        <a:ext cx="63500" cy="12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7272808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6948600"/>
      </p:ext>
    </p:extLst>
  </p:cSld>
  <p:clrMapOvr>
    <a:masterClrMapping/>
  </p:clrMapOvr>
  <p:transition>
    <p:wedge/>
    <p:sndAc>
      <p:stSnd>
        <p:snd r:embed="rId2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930" name="Rectangle 50"/>
          <p:cNvSpPr>
            <a:spLocks noGrp="1" noChangeArrowheads="1"/>
          </p:cNvSpPr>
          <p:nvPr>
            <p:ph type="title"/>
          </p:nvPr>
        </p:nvSpPr>
        <p:spPr>
          <a:xfrm>
            <a:off x="1115615" y="0"/>
            <a:ext cx="7582297" cy="126841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ru-RU" sz="18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Где в школьном курсе математики мы применяем</a:t>
            </a:r>
            <a:r>
              <a:rPr lang="ru-RU" sz="18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hlinkClick r:id="rId3" action="ppaction://hlinksldjump"/>
              </a:rPr>
              <a:t> </a:t>
            </a:r>
            <a:r>
              <a:rPr lang="ru-RU" sz="18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  <a:hlinkClick r:id="rId3" action="ppaction://hlinksldjump"/>
              </a:rPr>
              <a:t>это открытие? </a:t>
            </a:r>
            <a:r>
              <a:rPr lang="ru-RU" sz="18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 </a:t>
            </a:r>
            <a:r>
              <a:rPr lang="ru-RU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практических задачах курса «Геометрии»;прямоугольные треугольники можно выделить в разных фигурах,исползуя свойства </a:t>
            </a:r>
            <a:r>
              <a:rPr lang="ru-RU" sz="1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фигур</a:t>
            </a:r>
            <a:endParaRPr lang="ru-RU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250933" name="Group 53"/>
          <p:cNvGraphicFramePr>
            <a:graphicFrameLocks noGrp="1"/>
          </p:cNvGraphicFramePr>
          <p:nvPr/>
        </p:nvGraphicFramePr>
        <p:xfrm>
          <a:off x="611560" y="1268759"/>
          <a:ext cx="7920880" cy="4608514"/>
        </p:xfrm>
        <a:graphic>
          <a:graphicData uri="http://schemas.openxmlformats.org/drawingml/2006/table">
            <a:tbl>
              <a:tblPr/>
              <a:tblGrid>
                <a:gridCol w="3822864"/>
                <a:gridCol w="4098016"/>
              </a:tblGrid>
              <a:tr h="1329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Диагонали ромба перпендикулярны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Диагонали квадрата перпендикулярны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2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Вписанный угол ,опирающийся на полуокружность-прямой.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Радиус, проходящий через середину хорды, перпендикулярен ей.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6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Биссектриса(медиана),проведённая к основанию равнобедренного треугольника, является высотой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Любая биссектриса(медиана) равностороннего треугольника является высотой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50921" name="Picture 41"/>
          <p:cNvPicPr>
            <a:picLocks noChangeAspect="1" noChangeArrowheads="1"/>
          </p:cNvPicPr>
          <p:nvPr/>
        </p:nvPicPr>
        <p:blipFill>
          <a:blip r:embed="rId4" cstate="print"/>
          <a:srcRect l="17419" t="46957" r="57445" b="41061"/>
          <a:stretch>
            <a:fillRect/>
          </a:stretch>
        </p:blipFill>
        <p:spPr bwMode="auto">
          <a:xfrm>
            <a:off x="3419872" y="1916832"/>
            <a:ext cx="72008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0922" name="Picture 42"/>
          <p:cNvPicPr>
            <a:picLocks noChangeAspect="1" noChangeArrowheads="1"/>
          </p:cNvPicPr>
          <p:nvPr/>
        </p:nvPicPr>
        <p:blipFill>
          <a:blip r:embed="rId4" cstate="print"/>
          <a:srcRect l="79037" t="42122" b="43250"/>
          <a:stretch>
            <a:fillRect/>
          </a:stretch>
        </p:blipFill>
        <p:spPr bwMode="auto">
          <a:xfrm>
            <a:off x="4716016" y="1988840"/>
            <a:ext cx="733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2051720" y="3356992"/>
            <a:ext cx="864096" cy="728092"/>
            <a:chOff x="5604" y="10305"/>
            <a:chExt cx="1939" cy="2016"/>
          </a:xfrm>
        </p:grpSpPr>
        <p:sp>
          <p:nvSpPr>
            <p:cNvPr id="250924" name="Oval 44"/>
            <p:cNvSpPr>
              <a:spLocks noChangeArrowheads="1"/>
            </p:cNvSpPr>
            <p:nvPr/>
          </p:nvSpPr>
          <p:spPr bwMode="auto">
            <a:xfrm>
              <a:off x="5604" y="10305"/>
              <a:ext cx="1939" cy="201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0925" name="AutoShape 45"/>
            <p:cNvSpPr>
              <a:spLocks noChangeArrowheads="1"/>
            </p:cNvSpPr>
            <p:nvPr/>
          </p:nvSpPr>
          <p:spPr bwMode="auto">
            <a:xfrm>
              <a:off x="5881" y="10593"/>
              <a:ext cx="1385" cy="1440"/>
            </a:xfrm>
            <a:prstGeom prst="rtTriangl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50926" name="Picture 46"/>
          <p:cNvPicPr>
            <a:picLocks noChangeAspect="1" noChangeArrowheads="1"/>
          </p:cNvPicPr>
          <p:nvPr/>
        </p:nvPicPr>
        <p:blipFill>
          <a:blip r:embed="rId4" cstate="print"/>
          <a:srcRect l="79037" t="62855" b="16879"/>
          <a:stretch>
            <a:fillRect/>
          </a:stretch>
        </p:blipFill>
        <p:spPr bwMode="auto">
          <a:xfrm>
            <a:off x="5940152" y="3429000"/>
            <a:ext cx="1247775" cy="78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0927" name="Picture 47"/>
          <p:cNvPicPr>
            <a:picLocks noChangeAspect="1" noChangeArrowheads="1"/>
          </p:cNvPicPr>
          <p:nvPr/>
        </p:nvPicPr>
        <p:blipFill>
          <a:blip r:embed="rId4" cstate="print"/>
          <a:srcRect l="17375" t="75687" r="63671" b="3882"/>
          <a:stretch>
            <a:fillRect/>
          </a:stretch>
        </p:blipFill>
        <p:spPr bwMode="auto">
          <a:xfrm>
            <a:off x="1187624" y="5229200"/>
            <a:ext cx="864096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0934" name="Rectangle 54"/>
          <p:cNvSpPr>
            <a:spLocks noChangeArrowheads="1"/>
          </p:cNvSpPr>
          <p:nvPr/>
        </p:nvSpPr>
        <p:spPr bwMode="auto">
          <a:xfrm>
            <a:off x="106363" y="5563832"/>
            <a:ext cx="893286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И </a:t>
            </a:r>
            <a:r>
              <a:rPr lang="ru-RU" sz="2000" dirty="0"/>
              <a:t>здесь можно применить теорему Пифагора  при вычислении элементов</a:t>
            </a:r>
          </a:p>
          <a:p>
            <a:r>
              <a:rPr lang="ru-RU" sz="2000" dirty="0"/>
              <a:t> данных фигур</a:t>
            </a:r>
            <a:r>
              <a:rPr lang="ru-RU" dirty="0"/>
              <a:t>. </a:t>
            </a:r>
            <a:r>
              <a:rPr lang="ru-RU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5" action="ppaction://hlinksldjump"/>
              </a:rPr>
              <a:t>Нажми сюда</a:t>
            </a:r>
            <a:endParaRPr lang="ru-RU" b="1" i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5" name="Picture 48"/>
          <p:cNvPicPr>
            <a:picLocks noChangeAspect="1" noChangeArrowheads="1"/>
          </p:cNvPicPr>
          <p:nvPr/>
        </p:nvPicPr>
        <p:blipFill>
          <a:blip r:embed="rId4" cstate="print"/>
          <a:srcRect l="79037" t="83121" r="4026"/>
          <a:stretch>
            <a:fillRect/>
          </a:stretch>
        </p:blipFill>
        <p:spPr bwMode="auto">
          <a:xfrm>
            <a:off x="7092280" y="5157192"/>
            <a:ext cx="1008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Рисунок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1340768"/>
            <a:ext cx="1238250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509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509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509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509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09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09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09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09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9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323528" y="260350"/>
            <a:ext cx="6048672" cy="633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ru-RU" sz="2400" dirty="0" smtClean="0"/>
              <a:t>С </a:t>
            </a:r>
            <a:r>
              <a:rPr lang="ru-RU" sz="2400" dirty="0"/>
              <a:t>глубокой древности математики находят все новые и новые доказательства теоремы Пифагора, все новые и новые замыслы ее доказательств. Таких доказательств – более или менее строгих, более или менее наглядных – известно более полутора сотен (по другим источникам, более пятисот), но стремление к преумножению их числа сохранилось. Поэтому теорема Пифагора занесена в «Книгу рекордов Гиннеса». Самостоятельное «открытие» доказательства теоремы Пифагора будет полезно и </a:t>
            </a:r>
            <a:r>
              <a:rPr lang="ru-RU" sz="2400" smtClean="0"/>
              <a:t>современным школьникам.</a:t>
            </a:r>
            <a:endParaRPr lang="ru-RU" sz="2400" dirty="0"/>
          </a:p>
        </p:txBody>
      </p:sp>
      <p:pic>
        <p:nvPicPr>
          <p:cNvPr id="3" name="Рисунок 2" descr="1263659595_maup-prorok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628800"/>
            <a:ext cx="1970045" cy="4921736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Пифагор Самосский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55942096_pythagora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72326" y="1600200"/>
            <a:ext cx="2999348" cy="4525963"/>
          </a:xfrm>
        </p:spPr>
      </p:pic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15888"/>
            <a:ext cx="7772400" cy="20177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Да, я Пифагор.</a:t>
            </a:r>
            <a:r>
              <a:rPr lang="ru-RU" sz="2400" dirty="0" smtClean="0">
                <a:cs typeface="Arial" charset="0"/>
              </a:rPr>
              <a:t> Родился около 570 г. до н. э.  </a:t>
            </a:r>
            <a:br>
              <a:rPr lang="ru-RU" sz="2400" dirty="0" smtClean="0">
                <a:cs typeface="Arial" charset="0"/>
              </a:rPr>
            </a:br>
            <a:r>
              <a:rPr lang="ru-RU" sz="2400" dirty="0" smtClean="0">
                <a:cs typeface="Arial" charset="0"/>
              </a:rPr>
              <a:t>На самосском острове</a:t>
            </a:r>
            <a:r>
              <a:rPr lang="ru-RU" sz="2400" dirty="0" smtClean="0">
                <a:latin typeface="Calibri" pitchFamily="34" charset="0"/>
              </a:rPr>
              <a:t> Я посетил множество стран и учился у многих мыслителей того времени.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052737"/>
            <a:ext cx="6030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cs typeface="Arial" charset="0"/>
              </a:rPr>
              <a:t>. </a:t>
            </a:r>
            <a:endParaRPr lang="ru-RU" dirty="0">
              <a:cs typeface="Arial" charset="0"/>
            </a:endParaRPr>
          </a:p>
        </p:txBody>
      </p:sp>
      <p:pic>
        <p:nvPicPr>
          <p:cNvPr id="7" name="Рисунок 6" descr="Samian_wa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2852936"/>
            <a:ext cx="4464496" cy="3333685"/>
          </a:xfrm>
          <a:prstGeom prst="rect">
            <a:avLst/>
          </a:prstGeom>
        </p:spPr>
      </p:pic>
      <p:pic>
        <p:nvPicPr>
          <p:cNvPr id="5" name="Рисунок 4" descr="image0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700808"/>
            <a:ext cx="3923928" cy="5445224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94900" y="404616"/>
            <a:ext cx="7848467" cy="2448272"/>
            <a:chOff x="154" y="386"/>
            <a:chExt cx="5402" cy="2993"/>
          </a:xfrm>
        </p:grpSpPr>
        <p:sp>
          <p:nvSpPr>
            <p:cNvPr id="92167" name="AutoShape 7"/>
            <p:cNvSpPr>
              <a:spLocks noChangeArrowheads="1"/>
            </p:cNvSpPr>
            <p:nvPr/>
          </p:nvSpPr>
          <p:spPr bwMode="auto">
            <a:xfrm>
              <a:off x="154" y="386"/>
              <a:ext cx="5352" cy="2993"/>
            </a:xfrm>
            <a:prstGeom prst="horizontalScroll">
              <a:avLst>
                <a:gd name="adj" fmla="val 12500"/>
              </a:avLst>
            </a:prstGeom>
            <a:solidFill>
              <a:schemeClr val="accent1">
                <a:alpha val="0"/>
              </a:schemeClr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164" name="Text Box 4"/>
            <p:cNvSpPr txBox="1">
              <a:spLocks noChangeArrowheads="1"/>
            </p:cNvSpPr>
            <p:nvPr/>
          </p:nvSpPr>
          <p:spPr bwMode="auto">
            <a:xfrm>
              <a:off x="658" y="674"/>
              <a:ext cx="4898" cy="1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2400" i="1" dirty="0"/>
                <a:t>«Геометрия владеет </a:t>
              </a:r>
            </a:p>
            <a:p>
              <a:pPr algn="ctr"/>
              <a:r>
                <a:rPr lang="ru-RU" sz="2400" i="1" dirty="0"/>
                <a:t>двумя сокровищами: </a:t>
              </a:r>
            </a:p>
            <a:p>
              <a:pPr algn="ctr"/>
              <a:r>
                <a:rPr lang="ru-RU" sz="2400" i="1" dirty="0"/>
                <a:t>одно из них – </a:t>
              </a:r>
            </a:p>
            <a:p>
              <a:pPr algn="ctr"/>
              <a:r>
                <a:rPr lang="ru-RU" sz="2400" i="1" dirty="0"/>
                <a:t>это теорема Пифагора»</a:t>
              </a:r>
              <a:endParaRPr lang="ru-RU" sz="2400" dirty="0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611560" y="116632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открыл Пифагор? 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44208" y="1988840"/>
            <a:ext cx="1655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Иоганн Кеплер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63888" y="3501008"/>
            <a:ext cx="415820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dirty="0" smtClean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000000"/>
                </a:solidFill>
              </a:rPr>
              <a:t>Обо мне сохранились десятки легенд и мифов, с моим именем  связано многое в математике, и в первую очередь, конечно,  теорема носящая моё имя, которая занимает важнейшее место в школьном курсе геометрии.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026" name="Picture 2" descr="C:\Users\Наташа\Desktop\617px-Matemdlabank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450" y="3068960"/>
            <a:ext cx="2596406" cy="309054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148064" y="630932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4" action="ppaction://hlinksldjump"/>
              </a:rPr>
              <a:t>Нажми сюда</a:t>
            </a:r>
            <a:endParaRPr lang="ru-RU" sz="2000" b="1" i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332656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Когда впервые заговорили об этом открытии?</a:t>
            </a:r>
            <a:endParaRPr lang="ru-RU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0" y="764704"/>
            <a:ext cx="6408738" cy="5832475"/>
          </a:xfrm>
          <a:prstGeom prst="verticalScroll">
            <a:avLst>
              <a:gd name="adj" fmla="val 12500"/>
            </a:avLst>
          </a:prstGeom>
          <a:solidFill>
            <a:srgbClr val="CCCCFF">
              <a:alpha val="70000"/>
            </a:srgb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899592" y="2276871"/>
            <a:ext cx="460851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утверждают все античные авторы, Пифагор первый дал полноценное доказательство теоремы, носящей его имя.   К сожалению, мы не знаем, в чем оно состояло, потому что древние математики и писатели об этом умалчивают,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 от самого Пифагора и ранних пифагорейцев до нас не дошло ни одного письменного документа.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настоящее время известно, что эта теорема не была открыта Пифагором. Однако одни полагают,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что Пифагор первым дал ее полноценное доказательство, а другие отказывают ему и в этой заслуге.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Некоторые приписывают Пифагору доказательство, которое Евклид приводит в первой книге своих "Начал"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1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2852936"/>
            <a:ext cx="2267744" cy="374441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092280" y="908720"/>
            <a:ext cx="1495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5" action="ppaction://hlinksldjump"/>
              </a:rPr>
              <a:t>Нажми сюда</a:t>
            </a:r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323850" y="1700213"/>
            <a:ext cx="4537075" cy="2663825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FFCC">
                  <a:alpha val="50000"/>
                </a:srgbClr>
              </a:gs>
              <a:gs pos="100000">
                <a:srgbClr val="FFFFFF">
                  <a:alpha val="30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 i="1" dirty="0">
              <a:solidFill>
                <a:srgbClr val="FF3300"/>
              </a:solidFill>
              <a:latin typeface="Tahoma" pitchFamily="34" charset="0"/>
            </a:endParaRPr>
          </a:p>
          <a:p>
            <a:pPr algn="ctr"/>
            <a:r>
              <a:rPr lang="ru-RU" sz="2400" b="1" i="1" dirty="0">
                <a:solidFill>
                  <a:srgbClr val="FF3300"/>
                </a:solidFill>
                <a:latin typeface="Tahoma" pitchFamily="34" charset="0"/>
              </a:rPr>
              <a:t>«В прямоугольном </a:t>
            </a:r>
          </a:p>
          <a:p>
            <a:pPr algn="ctr"/>
            <a:r>
              <a:rPr lang="ru-RU" sz="2400" b="1" i="1" dirty="0">
                <a:solidFill>
                  <a:srgbClr val="FF3300"/>
                </a:solidFill>
                <a:latin typeface="Tahoma" pitchFamily="34" charset="0"/>
              </a:rPr>
              <a:t>треугольнике квадрат</a:t>
            </a:r>
          </a:p>
          <a:p>
            <a:pPr algn="ctr"/>
            <a:r>
              <a:rPr lang="ru-RU" sz="2400" b="1" i="1" dirty="0">
                <a:solidFill>
                  <a:srgbClr val="FF3300"/>
                </a:solidFill>
                <a:latin typeface="Tahoma" pitchFamily="34" charset="0"/>
              </a:rPr>
              <a:t> гипотенузы равен </a:t>
            </a:r>
          </a:p>
          <a:p>
            <a:pPr algn="ctr"/>
            <a:r>
              <a:rPr lang="ru-RU" sz="2400" b="1" i="1" dirty="0">
                <a:solidFill>
                  <a:srgbClr val="FF3300"/>
                </a:solidFill>
                <a:latin typeface="Tahoma" pitchFamily="34" charset="0"/>
              </a:rPr>
              <a:t>сумме квадратов </a:t>
            </a:r>
          </a:p>
          <a:p>
            <a:pPr algn="ctr"/>
            <a:r>
              <a:rPr lang="ru-RU" sz="2400" b="1" i="1" dirty="0">
                <a:solidFill>
                  <a:srgbClr val="FF3300"/>
                </a:solidFill>
                <a:latin typeface="Tahoma" pitchFamily="34" charset="0"/>
                <a:hlinkClick r:id="rId3" action="ppaction://hlinksldjump"/>
              </a:rPr>
              <a:t>катетов</a:t>
            </a:r>
            <a:r>
              <a:rPr lang="ru-RU" sz="2400" b="1" i="1" dirty="0">
                <a:solidFill>
                  <a:srgbClr val="FF3300"/>
                </a:solidFill>
                <a:latin typeface="Tahoma" pitchFamily="34" charset="0"/>
                <a:hlinkClick r:id="rId4" action="ppaction://hlinksldjump"/>
              </a:rPr>
              <a:t>».</a:t>
            </a:r>
            <a:endParaRPr lang="ru-RU" sz="2400" b="1" i="1" dirty="0">
              <a:solidFill>
                <a:srgbClr val="FF3300"/>
              </a:solidFill>
              <a:latin typeface="Tahoma" pitchFamily="34" charset="0"/>
            </a:endParaRPr>
          </a:p>
          <a:p>
            <a:pPr algn="ctr"/>
            <a:endParaRPr lang="ru-RU" sz="2400" dirty="0">
              <a:latin typeface="Tahoma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79475" y="639763"/>
            <a:ext cx="7005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95288" y="476250"/>
            <a:ext cx="55451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  </a:t>
            </a:r>
            <a:r>
              <a:rPr lang="ru-RU" sz="2400"/>
              <a:t>Формулировки теоремы Пифагора различны. Общепринятой считается следующая: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508625" y="1557338"/>
            <a:ext cx="316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 </a:t>
            </a:r>
            <a:r>
              <a:rPr lang="ru-RU">
                <a:solidFill>
                  <a:schemeClr val="bg1"/>
                </a:solidFill>
              </a:rPr>
              <a:t> </a:t>
            </a:r>
            <a:r>
              <a:rPr lang="ru-RU"/>
              <a:t>   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4572000" y="2565400"/>
            <a:ext cx="3673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Во времена Пифагора формулировка теоремы звучала так: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348038" y="3789363"/>
            <a:ext cx="5545137" cy="2447925"/>
            <a:chOff x="2064" y="1797"/>
            <a:chExt cx="3493" cy="1951"/>
          </a:xfrm>
        </p:grpSpPr>
        <p:sp>
          <p:nvSpPr>
            <p:cNvPr id="5136" name="AutoShape 16"/>
            <p:cNvSpPr>
              <a:spLocks noChangeArrowheads="1"/>
            </p:cNvSpPr>
            <p:nvPr/>
          </p:nvSpPr>
          <p:spPr bwMode="auto">
            <a:xfrm>
              <a:off x="2064" y="1797"/>
              <a:ext cx="3493" cy="1951"/>
            </a:xfrm>
            <a:prstGeom prst="verticalScroll">
              <a:avLst>
                <a:gd name="adj" fmla="val 12500"/>
              </a:avLst>
            </a:prstGeom>
            <a:gradFill rotWithShape="1">
              <a:gsLst>
                <a:gs pos="0">
                  <a:srgbClr val="FFFFCC">
                    <a:alpha val="50000"/>
                  </a:srgbClr>
                </a:gs>
                <a:gs pos="100000">
                  <a:srgbClr val="FFFFFF">
                    <a:alpha val="30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600">
                <a:latin typeface="Tahoma" pitchFamily="34" charset="0"/>
              </a:endParaRPr>
            </a:p>
            <a:p>
              <a:pPr algn="ctr"/>
              <a:endParaRPr lang="ru-RU">
                <a:solidFill>
                  <a:srgbClr val="A50021"/>
                </a:solidFill>
                <a:latin typeface="Tahoma" pitchFamily="34" charset="0"/>
              </a:endParaRPr>
            </a:p>
          </p:txBody>
        </p: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2381" y="2023"/>
              <a:ext cx="2949" cy="1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 i="1">
                  <a:solidFill>
                    <a:srgbClr val="6600FF"/>
                  </a:solidFill>
                  <a:latin typeface="Tahoma" pitchFamily="34" charset="0"/>
                </a:rPr>
                <a:t>«Квадрат, построенный на гипотенузе прямоугольного треугольника, равновелик сумме квадратов, построенных на </a:t>
              </a:r>
              <a:r>
                <a:rPr lang="ru-RU" sz="2400" b="1" i="1">
                  <a:solidFill>
                    <a:srgbClr val="6600FF"/>
                  </a:solidFill>
                  <a:latin typeface="Tahoma" pitchFamily="34" charset="0"/>
                  <a:hlinkClick r:id="rId5" action="ppaction://hlinksldjump"/>
                </a:rPr>
                <a:t>катетах</a:t>
              </a:r>
              <a:r>
                <a:rPr lang="ru-RU" sz="2400" b="1" i="1">
                  <a:solidFill>
                    <a:srgbClr val="6600FF"/>
                  </a:solidFill>
                  <a:latin typeface="Tahoma" pitchFamily="34" charset="0"/>
                </a:rPr>
                <a:t>».</a:t>
              </a:r>
            </a:p>
          </p:txBody>
        </p:sp>
      </p:grp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3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3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 build="allAtOnce" animBg="1"/>
      <p:bldP spid="5126" grpId="0"/>
      <p:bldP spid="5127" grpId="0"/>
      <p:bldP spid="51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7488832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218763"/>
      </p:ext>
    </p:extLst>
  </p:cSld>
  <p:clrMapOvr>
    <a:masterClrMapping/>
  </p:clrMapOvr>
  <p:transition>
    <p:wedge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879475" y="639763"/>
            <a:ext cx="7005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323850" y="404813"/>
            <a:ext cx="8208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 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/>
              <a:t>  </a:t>
            </a:r>
            <a:r>
              <a:rPr lang="ru-RU" sz="2400" dirty="0"/>
              <a:t>  Доказательство теоремы считалось в кругах учащихся средних веков очень трудным и называлось</a:t>
            </a:r>
            <a:r>
              <a:rPr lang="ru-RU" sz="2400" b="1" dirty="0"/>
              <a:t>:</a:t>
            </a:r>
            <a:r>
              <a:rPr lang="ru-RU" sz="2400" dirty="0"/>
              <a:t> </a:t>
            </a: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179388" y="6165850"/>
            <a:ext cx="8964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dirty="0">
                <a:hlinkClick r:id="" action="ppaction://noaction"/>
              </a:rPr>
              <a:t>Сейчас известно около 150 различных доказательств этой теоремы (геометрических, алгебраических, механических и т.д.)</a:t>
            </a:r>
            <a:endParaRPr lang="ru-RU" dirty="0"/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5796136" y="2565400"/>
            <a:ext cx="2592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/>
              <a:t>а сама теорема –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564904"/>
            <a:ext cx="259228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B050"/>
                </a:solidFill>
                <a:latin typeface="Monotype Corsiva" pitchFamily="66" charset="0"/>
              </a:rPr>
              <a:t>«</a:t>
            </a:r>
            <a:r>
              <a:rPr lang="en-US" sz="2400" dirty="0" smtClean="0">
                <a:solidFill>
                  <a:srgbClr val="00B050"/>
                </a:solidFill>
                <a:latin typeface="Monotype Corsiva" pitchFamily="66" charset="0"/>
              </a:rPr>
              <a:t>Dons </a:t>
            </a:r>
            <a:r>
              <a:rPr lang="en-US" sz="2400" dirty="0" err="1" smtClean="0">
                <a:solidFill>
                  <a:srgbClr val="00B050"/>
                </a:solidFill>
                <a:latin typeface="Monotype Corsiva" pitchFamily="66" charset="0"/>
              </a:rPr>
              <a:t>asinorum</a:t>
            </a:r>
            <a:r>
              <a:rPr lang="ru-RU" sz="2400" dirty="0" smtClean="0">
                <a:solidFill>
                  <a:srgbClr val="00B050"/>
                </a:solidFill>
                <a:latin typeface="Monotype Corsiva" pitchFamily="66" charset="0"/>
              </a:rPr>
              <a:t>»</a:t>
            </a:r>
            <a:r>
              <a:rPr lang="en-US" sz="2400" dirty="0" smtClean="0">
                <a:solidFill>
                  <a:srgbClr val="00B050"/>
                </a:solidFill>
                <a:latin typeface="Monotype Corsiva" pitchFamily="66" charset="0"/>
              </a:rPr>
              <a:t>-</a:t>
            </a:r>
            <a:endParaRPr lang="ru-RU" sz="2400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Tahoma" pitchFamily="34" charset="0"/>
              </a:rPr>
              <a:t>«</a:t>
            </a:r>
            <a:r>
              <a:rPr lang="ru-RU" b="1" dirty="0" smtClean="0">
                <a:solidFill>
                  <a:srgbClr val="00B050"/>
                </a:solidFill>
              </a:rPr>
              <a:t>ослиный </a:t>
            </a:r>
            <a:r>
              <a:rPr lang="ru-RU" b="1" dirty="0" smtClean="0">
                <a:solidFill>
                  <a:srgbClr val="00B050"/>
                </a:solidFill>
                <a:latin typeface="Tahoma" pitchFamily="34" charset="0"/>
              </a:rPr>
              <a:t>мост»</a:t>
            </a:r>
            <a:r>
              <a:rPr lang="ru-RU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</a:p>
          <a:p>
            <a:pPr algn="ctr"/>
            <a:endParaRPr lang="ru-RU" dirty="0" smtClean="0">
              <a:solidFill>
                <a:srgbClr val="00B050"/>
              </a:solidFill>
              <a:latin typeface="Tahoma" pitchFamily="34" charset="0"/>
            </a:endParaRPr>
          </a:p>
          <a:p>
            <a:pPr algn="ctr"/>
            <a:r>
              <a:rPr lang="ru-RU" dirty="0" smtClean="0">
                <a:solidFill>
                  <a:srgbClr val="00B050"/>
                </a:solidFill>
                <a:latin typeface="Tahoma" pitchFamily="34" charset="0"/>
                <a:hlinkClick r:id="" action="ppaction://noaction"/>
              </a:rPr>
              <a:t>или</a:t>
            </a:r>
            <a:endParaRPr lang="en-US" dirty="0" smtClean="0">
              <a:solidFill>
                <a:srgbClr val="00B050"/>
              </a:solidFill>
              <a:latin typeface="Tahoma" pitchFamily="34" charset="0"/>
            </a:endParaRPr>
          </a:p>
          <a:p>
            <a:pPr algn="ctr"/>
            <a:endParaRPr lang="ru-RU" dirty="0" smtClean="0">
              <a:solidFill>
                <a:srgbClr val="00B050"/>
              </a:solidFill>
              <a:latin typeface="Tahoma" pitchFamily="34" charset="0"/>
            </a:endParaRPr>
          </a:p>
          <a:p>
            <a:pPr algn="ctr"/>
            <a:r>
              <a:rPr lang="en-US" sz="2400" dirty="0" smtClean="0">
                <a:solidFill>
                  <a:srgbClr val="00B050"/>
                </a:solidFill>
                <a:latin typeface="Monotype Corsiva" pitchFamily="66" charset="0"/>
              </a:rPr>
              <a:t>“</a:t>
            </a:r>
            <a:r>
              <a:rPr lang="en-US" sz="2400" dirty="0" err="1" smtClean="0">
                <a:solidFill>
                  <a:srgbClr val="00B050"/>
                </a:solidFill>
                <a:latin typeface="Monotype Corsiva" pitchFamily="66" charset="0"/>
              </a:rPr>
              <a:t>elefuga</a:t>
            </a:r>
            <a:r>
              <a:rPr lang="en-US" sz="2400" dirty="0" smtClean="0">
                <a:solidFill>
                  <a:srgbClr val="00B050"/>
                </a:solidFill>
                <a:latin typeface="Monotype Corsiva" pitchFamily="66" charset="0"/>
              </a:rPr>
              <a:t>” -</a:t>
            </a:r>
            <a:endParaRPr lang="ru-RU" sz="2400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pPr algn="ctr"/>
            <a:r>
              <a:rPr lang="ru-RU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r>
              <a:rPr lang="ru-RU" b="1" dirty="0" smtClean="0">
                <a:solidFill>
                  <a:srgbClr val="00B050"/>
                </a:solidFill>
                <a:latin typeface="Tahoma" pitchFamily="34" charset="0"/>
              </a:rPr>
              <a:t>«бегство убогих»</a:t>
            </a:r>
            <a:r>
              <a:rPr lang="ru-RU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endParaRPr lang="ru-RU" b="1" dirty="0">
              <a:solidFill>
                <a:srgbClr val="00B050"/>
              </a:solidFill>
              <a:latin typeface="Tahom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68144" y="3356992"/>
            <a:ext cx="2987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7030A0"/>
                </a:solidFill>
                <a:latin typeface="Tahoma" pitchFamily="34" charset="0"/>
              </a:rPr>
              <a:t>«ветряной мельницей»,</a:t>
            </a:r>
          </a:p>
          <a:p>
            <a:pPr algn="ctr"/>
            <a:r>
              <a:rPr lang="ru-RU" sz="1600" dirty="0" smtClean="0">
                <a:solidFill>
                  <a:srgbClr val="7030A0"/>
                </a:solidFill>
                <a:latin typeface="Tahoma" pitchFamily="34" charset="0"/>
              </a:rPr>
              <a:t> «теоремой – бабочкой»</a:t>
            </a:r>
          </a:p>
          <a:p>
            <a:pPr algn="ctr"/>
            <a:r>
              <a:rPr lang="ru-RU" sz="1600" dirty="0" smtClean="0">
                <a:solidFill>
                  <a:srgbClr val="7030A0"/>
                </a:solidFill>
                <a:latin typeface="Tahoma" pitchFamily="34" charset="0"/>
              </a:rPr>
              <a:t> или </a:t>
            </a:r>
          </a:p>
          <a:p>
            <a:pPr algn="ctr"/>
            <a:r>
              <a:rPr lang="ru-RU" sz="1600" dirty="0" smtClean="0">
                <a:solidFill>
                  <a:srgbClr val="7030A0"/>
                </a:solidFill>
                <a:latin typeface="Tahoma" pitchFamily="34" charset="0"/>
                <a:hlinkClick r:id="" action="ppaction://noaction"/>
              </a:rPr>
              <a:t>«теоремой невесты»</a:t>
            </a:r>
            <a:endParaRPr lang="ru-RU" sz="1600" dirty="0">
              <a:solidFill>
                <a:srgbClr val="7030A0"/>
              </a:solidFill>
              <a:latin typeface="Tahoma" pitchFamily="34" charset="0"/>
            </a:endParaRPr>
          </a:p>
        </p:txBody>
      </p:sp>
      <p:pic>
        <p:nvPicPr>
          <p:cNvPr id="11" name="Рисунок 10" descr="hohmodrom_Kipit nash razum Oleg Veresheagin 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1700808"/>
            <a:ext cx="2536304" cy="3769684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9" grpId="0"/>
      <p:bldP spid="123910" grpId="0"/>
      <p:bldP spid="1239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7992888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9545004"/>
      </p:ext>
    </p:extLst>
  </p:cSld>
  <p:clrMapOvr>
    <a:masterClrMapping/>
  </p:clrMapOvr>
  <p:transition>
    <p:wedge/>
    <p:sndAc>
      <p:stSnd>
        <p:snd r:embed="rId2" name="chimes.wav"/>
      </p:stSnd>
    </p:sndAc>
  </p:transition>
</p:sld>
</file>

<file path=ppt/theme/theme1.xml><?xml version="1.0" encoding="utf-8"?>
<a:theme xmlns:a="http://schemas.openxmlformats.org/drawingml/2006/main" name="CSC(4)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TS101898586</Template>
  <TotalTime>392</TotalTime>
  <Words>472</Words>
  <Application>Microsoft Office PowerPoint</Application>
  <PresentationFormat>Экран (4:3)</PresentationFormat>
  <Paragraphs>77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CSC(4)</vt:lpstr>
      <vt:lpstr>Формула</vt:lpstr>
      <vt:lpstr>Презентация PowerPoint</vt:lpstr>
      <vt:lpstr>  Пифагор Самосский</vt:lpstr>
      <vt:lpstr>Да, я Пифагор. Родился около 570 г. до н. э.   На самосском острове Я посетил множество стран и учился у многих мыслителей того времени.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Где в школьном курсе математики мы применяем это открытие?  В практических задачах курса «Геометрии»;прямоугольные треугольники можно выделить в разных фигурах,исползуя свойства фигур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Татьяна</cp:lastModifiedBy>
  <cp:revision>55</cp:revision>
  <dcterms:created xsi:type="dcterms:W3CDTF">2011-03-27T02:44:03Z</dcterms:created>
  <dcterms:modified xsi:type="dcterms:W3CDTF">2013-12-09T08:38:40Z</dcterms:modified>
</cp:coreProperties>
</file>