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822B-9739-44DA-B6EA-CB51D0B7CE05}" type="datetimeFigureOut">
              <a:rPr lang="ru-RU" smtClean="0"/>
              <a:t>04.05.2014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4A794-4870-423B-9628-CB4B2E261A2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822B-9739-44DA-B6EA-CB51D0B7CE05}" type="datetimeFigureOut">
              <a:rPr lang="ru-RU" smtClean="0"/>
              <a:t>04.05.2014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4A794-4870-423B-9628-CB4B2E261A2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822B-9739-44DA-B6EA-CB51D0B7CE05}" type="datetimeFigureOut">
              <a:rPr lang="ru-RU" smtClean="0"/>
              <a:t>04.05.2014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4A794-4870-423B-9628-CB4B2E261A2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822B-9739-44DA-B6EA-CB51D0B7CE05}" type="datetimeFigureOut">
              <a:rPr lang="ru-RU" smtClean="0"/>
              <a:t>04.05.2014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4A794-4870-423B-9628-CB4B2E261A2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822B-9739-44DA-B6EA-CB51D0B7CE05}" type="datetimeFigureOut">
              <a:rPr lang="ru-RU" smtClean="0"/>
              <a:t>04.05.2014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A54A794-4870-423B-9628-CB4B2E261A25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822B-9739-44DA-B6EA-CB51D0B7CE05}" type="datetimeFigureOut">
              <a:rPr lang="ru-RU" smtClean="0"/>
              <a:t>04.05.2014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4A794-4870-423B-9628-CB4B2E261A2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822B-9739-44DA-B6EA-CB51D0B7CE05}" type="datetimeFigureOut">
              <a:rPr lang="ru-RU" smtClean="0"/>
              <a:t>04.05.2014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4A794-4870-423B-9628-CB4B2E261A2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822B-9739-44DA-B6EA-CB51D0B7CE05}" type="datetimeFigureOut">
              <a:rPr lang="ru-RU" smtClean="0"/>
              <a:t>04.05.2014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4A794-4870-423B-9628-CB4B2E261A2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822B-9739-44DA-B6EA-CB51D0B7CE05}" type="datetimeFigureOut">
              <a:rPr lang="ru-RU" smtClean="0"/>
              <a:t>04.05.2014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4A794-4870-423B-9628-CB4B2E261A2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822B-9739-44DA-B6EA-CB51D0B7CE05}" type="datetimeFigureOut">
              <a:rPr lang="ru-RU" smtClean="0"/>
              <a:t>04.05.2014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4A794-4870-423B-9628-CB4B2E261A2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822B-9739-44DA-B6EA-CB51D0B7CE05}" type="datetimeFigureOut">
              <a:rPr lang="ru-RU" smtClean="0"/>
              <a:t>04.05.2014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4A794-4870-423B-9628-CB4B2E261A2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99B822B-9739-44DA-B6EA-CB51D0B7CE05}" type="datetimeFigureOut">
              <a:rPr lang="ru-RU" smtClean="0"/>
              <a:t>04.05.2014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A54A794-4870-423B-9628-CB4B2E261A25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ru.wikipedia.org/wiki/12_%D1%81%D0%B5%D0%BD%D1%82%D1%8F%D0%B1%D1%80%D1%8F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ru.wikipedia.org/wiki/%D0%A4%D1%80%D0%BE%D0%BD%D1%82%D0%BE%D0%B2%D0%B0%D1%8F_%D0%BD%D0%B0%D1%81%D1%82%D1%83%D0%BF%D0%B0%D1%82%D0%B5%D0%BB%D1%8C%D0%BD%D0%B0%D1%8F_%D0%BE%D0%BF%D0%B5%D1%80%D0%B0%D1%86%D0%B8%D1%8F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398442" cy="133732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Первая мировая 1914-1918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348880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«Забытая война»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Рисунок 3" descr="бр. проры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3429000"/>
            <a:ext cx="5184576" cy="2780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9512" y="273050"/>
            <a:ext cx="3600400" cy="635670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Компьенский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мир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0" y="997968"/>
            <a:ext cx="4032448" cy="5860032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Окончание Первой мировой войны утверждено подписанием перемирия между участниками Первой мировой войны (странами Антанты и Германией) 11 ноября 1918 года. Подписание произошло в железнодорожном вагоне маршала Фердинанда </a:t>
            </a:r>
            <a:r>
              <a:rPr lang="ru-RU" sz="18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Фоша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в </a:t>
            </a:r>
            <a:r>
              <a:rPr lang="ru-RU" sz="18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Компьенском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лесу (во французском регионе Пикардия недалеко от города </a:t>
            </a:r>
            <a:r>
              <a:rPr lang="ru-RU" sz="18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Компьень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). Английский адмирал </a:t>
            </a:r>
            <a:r>
              <a:rPr lang="ru-RU" sz="18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Росслин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Уимисс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и командующий войсками Антанты маршал </a:t>
            </a:r>
            <a:r>
              <a:rPr lang="ru-RU" sz="18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Фош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приняли немецкую делегацию, возглавляемую генерал-майором </a:t>
            </a:r>
            <a:r>
              <a:rPr lang="ru-RU" sz="18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Детлефом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фон </a:t>
            </a:r>
            <a:r>
              <a:rPr lang="ru-RU" sz="18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Винтерфельдтом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В 5 часов 10 минут утра было подписано соглашение. Перемирие вступило в силу в 11 часов утра. Был дан 101 залп – последние залпы Первой мировой войны.</a:t>
            </a:r>
            <a:b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ru-RU" sz="18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ru-RU" sz="1800" dirty="0"/>
          </a:p>
        </p:txBody>
      </p:sp>
      <p:pic>
        <p:nvPicPr>
          <p:cNvPr id="10" name="Содержимое 9" descr="454px-Armisticetrai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3968" y="476672"/>
            <a:ext cx="4436249" cy="5853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Инициатор войны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Содержимое 3" descr="548px-Тире-Боне._Друзья_мира_(Тройственный_союз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852936"/>
            <a:ext cx="3384376" cy="3699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Содержимое 6" descr="0003-003-Trojstvennyj-sojuz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923928" y="2852936"/>
            <a:ext cx="4896544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51520" y="1196752"/>
            <a:ext cx="8640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Тройственный союз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 — 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военно-политический блок Германии, Австро-Венгрии и Италии, сложившийся в 1879-1882гг.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260648"/>
            <a:ext cx="3528392" cy="100811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Образование Антанты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Содержимое 4" descr="Антант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4104456" cy="6264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i (1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4293096"/>
            <a:ext cx="4104456" cy="2251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572000" y="1196752"/>
            <a:ext cx="4572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1891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-Франко-русский союз.</a:t>
            </a:r>
          </a:p>
          <a:p>
            <a:r>
              <a:rPr lang="ru-RU" sz="20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5(17)августа 1892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-подписание секретной военной конвенции между Россией и Францией.</a:t>
            </a:r>
          </a:p>
          <a:p>
            <a:r>
              <a:rPr lang="ru-RU" sz="20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1893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-заключение оборонительного союза России с Францией.</a:t>
            </a:r>
          </a:p>
          <a:p>
            <a:r>
              <a:rPr lang="ru-RU" sz="20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1904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-подписание англо-французского соглашения.</a:t>
            </a:r>
          </a:p>
          <a:p>
            <a:r>
              <a:rPr lang="ru-RU" sz="20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1907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-подписание русско-английского соглашения.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3394720" cy="85169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Повод к войне</a:t>
            </a:r>
            <a:endParaRPr lang="ru-RU" sz="3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484784"/>
            <a:ext cx="3528392" cy="4752528"/>
          </a:xfrm>
        </p:spPr>
        <p:txBody>
          <a:bodyPr>
            <a:noAutofit/>
          </a:bodyPr>
          <a:lstStyle/>
          <a:p>
            <a:r>
              <a:rPr lang="ru-RU" sz="2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Сараевское</a:t>
            </a: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убийство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—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убийство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28 июня 1914 эрцгерцога Франца Фердинанда, 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наследника 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австро-венгерского престола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и его 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жены герцогини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Гогенберг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 Сараево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сербским гимназистом</a:t>
            </a:r>
            <a:r>
              <a:rPr lang="ru-RU" sz="2000" baseline="30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baseline="30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Гаврилой Принципом, 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входившем в 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группу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из 6 террористов (5 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сербов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и 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1босниец) 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 координировавшихся 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Данилой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Иличем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endParaRPr lang="ru-RU" sz="2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ru-RU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Содержимое 4" descr="478217d706397c1a705ce3ebe9a8fd71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635896" y="908720"/>
            <a:ext cx="5293345" cy="50405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476672"/>
            <a:ext cx="3960440" cy="6048672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Первая мировая война началась</a:t>
            </a:r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1 августа 1914 года. 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Она продолжалась более 4 лет (закончилась </a:t>
            </a:r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11 ноября 1918 года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), в ней участвовало </a:t>
            </a:r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38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государств, на ее полях сражалось свыше </a:t>
            </a:r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74 млн. человек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из которых </a:t>
            </a:r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10 млн. 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было убито и </a:t>
            </a:r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20 млн. 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искалечено. </a:t>
            </a:r>
            <a:b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28 июля 1914 г. 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Австро-Венгрия уже через месяц 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после </a:t>
            </a:r>
            <a:r>
              <a:rPr lang="ru-RU" sz="18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Сараевского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убийства объявила 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войну Сербии. </a:t>
            </a:r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1 августа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Германия объявила войну России, </a:t>
            </a:r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3 августа 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— Франции и Бельгии, а </a:t>
            </a:r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4 августа 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Англия объявила войну Германии. 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Военные действия охватили территорию Европы, Азии и Африки, велись на всех океанах и многих морях. Главными сухопутными фронтами в Европе, на которых решался исход войны, были Западный (во Франции) и Восточный (в России). </a:t>
            </a:r>
          </a:p>
          <a:p>
            <a:endParaRPr lang="ru-RU" sz="1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Содержимое 6" descr="map_0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11960" y="980728"/>
            <a:ext cx="4608512" cy="4968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0" y="188640"/>
            <a:ext cx="4067944" cy="3528392"/>
          </a:xfrm>
        </p:spPr>
        <p:txBody>
          <a:bodyPr>
            <a:normAutofit fontScale="62500" lnSpcReduction="20000"/>
          </a:bodyPr>
          <a:lstStyle/>
          <a:p>
            <a:r>
              <a:rPr lang="ru-RU" sz="3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Битва на Сомме</a:t>
            </a:r>
            <a:r>
              <a:rPr lang="en-US" sz="3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— битва на французском театре 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первой мировой войны,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армий 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британской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и 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французской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империй против 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германской империи. 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Состоялась с 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1 июля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по 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18 ноября 1916 года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на обоих берегах 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реки Сомма. 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Битва при Сомме — одна из крупнейших битв в ходе Первой мировой войны, в которой было убито и ранено более 1 000 000 человек, что делает её одной из самых кровопролитных битв в истории человечества</a:t>
            </a:r>
          </a:p>
          <a:p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572000" y="332656"/>
            <a:ext cx="4572000" cy="3312368"/>
          </a:xfrm>
        </p:spPr>
        <p:txBody>
          <a:bodyPr>
            <a:normAutofit fontScale="77500" lnSpcReduction="20000"/>
          </a:bodyPr>
          <a:lstStyle/>
          <a:p>
            <a:r>
              <a:rPr lang="ru-RU" sz="3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Марнское</a:t>
            </a:r>
            <a:r>
              <a:rPr lang="ru-RU" sz="3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сражение</a:t>
            </a:r>
            <a:r>
              <a:rPr lang="ru-RU" sz="3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—</a:t>
            </a:r>
          </a:p>
          <a:p>
            <a:r>
              <a:rPr lang="ru-RU" sz="2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крупное сражение </a:t>
            </a:r>
            <a:r>
              <a:rPr lang="ru-RU" sz="2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между немецкими</a:t>
            </a:r>
            <a:r>
              <a:rPr lang="ru-RU" sz="2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и </a:t>
            </a:r>
            <a:r>
              <a:rPr lang="ru-RU" sz="2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англо-французскими</a:t>
            </a:r>
            <a:r>
              <a:rPr lang="ru-RU" sz="2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войсками, состоявшееся </a:t>
            </a:r>
            <a:r>
              <a:rPr lang="ru-RU" sz="2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5-12</a:t>
            </a:r>
            <a:r>
              <a:rPr lang="ru-RU" sz="2100" dirty="0" smtClean="0">
                <a:solidFill>
                  <a:schemeClr val="bg1">
                    <a:lumMod val="95000"/>
                    <a:lumOff val="5000"/>
                  </a:schemeClr>
                </a:solidFill>
                <a:hlinkClick r:id="rId2" tooltip="12 сентября"/>
              </a:rPr>
              <a:t> </a:t>
            </a:r>
            <a:r>
              <a:rPr lang="ru-RU" sz="2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сентября 1914</a:t>
            </a:r>
            <a:r>
              <a:rPr lang="ru-RU" sz="2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г. на </a:t>
            </a:r>
            <a:r>
              <a:rPr lang="ru-RU" sz="2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реке Марна</a:t>
            </a:r>
            <a:r>
              <a:rPr lang="ru-RU" sz="2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2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закончившееся поражением немецкой армии. В результате битвы был сорван </a:t>
            </a:r>
            <a:r>
              <a:rPr lang="ru-RU" sz="2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стратегический план наступления немецкой армии, </a:t>
            </a:r>
            <a:r>
              <a:rPr lang="ru-RU" sz="2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ориентированный на быструю победу на Западном фронте и вывод Франции из войны.</a:t>
            </a:r>
          </a:p>
          <a:p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" name="Содержимое 9" descr="Сомма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395536" y="3717032"/>
            <a:ext cx="3528392" cy="2910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Содержимое 10" descr="марна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499992" y="3861048"/>
            <a:ext cx="4377521" cy="2779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620688"/>
            <a:ext cx="8219256" cy="252028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22.4.1915   Западный </a:t>
            </a:r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фронт</a:t>
            </a:r>
          </a:p>
          <a:p>
            <a:pPr algn="ctr"/>
            <a:r>
              <a:rPr lang="ru-RU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Германские </a:t>
            </a:r>
            <a:r>
              <a:rPr lang="ru-RU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войска впервые применили под </a:t>
            </a:r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Ипром</a:t>
            </a:r>
            <a:r>
              <a:rPr lang="ru-RU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химическое оружие – </a:t>
            </a:r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хлор</a:t>
            </a:r>
            <a:r>
              <a:rPr lang="ru-RU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ctr"/>
            <a:r>
              <a:rPr lang="ru-RU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Было отравлено </a:t>
            </a:r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15 тыс</a:t>
            </a:r>
            <a:r>
              <a:rPr lang="ru-RU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</a:t>
            </a:r>
            <a:r>
              <a:rPr lang="ru-RU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человек.</a:t>
            </a:r>
            <a:endParaRPr lang="ru-RU" i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860032" y="2636912"/>
            <a:ext cx="4041775" cy="75088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ипр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79512" y="3356992"/>
            <a:ext cx="4464496" cy="3336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Содержимое 7" descr="Hurly_2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76056" y="3356992"/>
            <a:ext cx="3600400" cy="3375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251520" y="260648"/>
            <a:ext cx="3960440" cy="2880320"/>
          </a:xfrm>
        </p:spPr>
        <p:txBody>
          <a:bodyPr>
            <a:noAutofit/>
          </a:bodyPr>
          <a:lstStyle/>
          <a:p>
            <a:r>
              <a:rPr lang="ru-RU" sz="16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Бруси́ловский</a:t>
            </a:r>
            <a:r>
              <a:rPr lang="ru-RU" sz="1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проры́в</a:t>
            </a:r>
            <a:r>
              <a:rPr lang="ru-RU" sz="1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(Луцкий прорыв, 4-я </a:t>
            </a:r>
            <a:r>
              <a:rPr lang="ru-RU" sz="16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Галицийская</a:t>
            </a:r>
            <a:r>
              <a:rPr lang="ru-RU" sz="1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битва)</a:t>
            </a:r>
            <a: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— новый вид (на тот период </a:t>
            </a:r>
            <a: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времени)фронтовой наступательной </a:t>
            </a:r>
            <a: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  <a:hlinkClick r:id="rId2" tooltip="Фронтовая наступательная операция"/>
              </a:rPr>
              <a:t> </a:t>
            </a:r>
            <a: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операции юго-западного фронта русской армии</a:t>
            </a:r>
            <a: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под командованием </a:t>
            </a:r>
            <a: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генерала А.А.Брусилова</a:t>
            </a:r>
            <a: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проведенной </a:t>
            </a:r>
            <a: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3 июня</a:t>
            </a:r>
            <a: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—22 августа 1916  года, </a:t>
            </a:r>
            <a: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 ходе которой было нанесено тяжёлое поражение армиям Австро-Венгрии и Германии, и заняты </a:t>
            </a:r>
            <a:r>
              <a:rPr lang="ru-RU" sz="1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буковина</a:t>
            </a:r>
            <a: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и </a:t>
            </a:r>
            <a: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Восточная </a:t>
            </a:r>
            <a: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Галиция.</a:t>
            </a:r>
            <a:endParaRPr lang="ru-RU" sz="14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ru-RU" sz="1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>
          <a:xfrm>
            <a:off x="4427984" y="188640"/>
            <a:ext cx="4716016" cy="3024336"/>
          </a:xfrm>
        </p:spPr>
        <p:txBody>
          <a:bodyPr>
            <a:normAutofit/>
          </a:bodyPr>
          <a:lstStyle/>
          <a:p>
            <a:pPr lvl="0"/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Битва при Вердене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— </a:t>
            </a:r>
            <a:r>
              <a:rPr lang="ru-RU" sz="15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совокупность боевых действий немецких и французских войск </a:t>
            </a:r>
            <a:r>
              <a:rPr lang="ru-RU" sz="15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</a:t>
            </a:r>
            <a:r>
              <a:rPr lang="ru-RU" sz="1500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15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западном фронте проводившихся </a:t>
            </a:r>
            <a:r>
              <a:rPr lang="ru-RU" sz="15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 21 февраля по 18 декабря 1916 года. Одна из крупнейших и одна из самых кровопролитных военных операций в Первой мировой войне, вошедшая в историю как</a:t>
            </a:r>
            <a:r>
              <a:rPr lang="ru-RU" sz="1500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15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Верденская</a:t>
            </a:r>
            <a:r>
              <a:rPr lang="ru-RU" sz="15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мясорубка</a:t>
            </a:r>
            <a:r>
              <a:rPr lang="ru-RU" sz="15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В ходе сражения французские войска сумели отразить </a:t>
            </a:r>
            <a:r>
              <a:rPr lang="ru-RU" sz="15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широкомасштабное </a:t>
            </a:r>
            <a:r>
              <a:rPr lang="ru-RU" sz="15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наступление немцев в </a:t>
            </a:r>
            <a:r>
              <a:rPr lang="ru-RU" sz="15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районе</a:t>
            </a:r>
            <a:r>
              <a:rPr lang="ru-RU" sz="1500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5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вердена</a:t>
            </a:r>
            <a:r>
              <a:rPr lang="ru-RU" sz="15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endParaRPr lang="ru-RU" sz="15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ru-RU" sz="15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Содержимое 4" descr="Брусилов Алексей Алексеевич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395536" y="3068960"/>
            <a:ext cx="3024336" cy="3523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в. мясорубка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283968" y="3140968"/>
            <a:ext cx="4421317" cy="3436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Военная техника Первой мировой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4221088"/>
            <a:ext cx="3888432" cy="244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töwer_U-Boot_Truppentranspor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628800"/>
            <a:ext cx="4032448" cy="2746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6a14e8c7a7305287a736edf0b337e0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1628800"/>
            <a:ext cx="4485878" cy="2800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88</TotalTime>
  <Words>237</Words>
  <Application>Microsoft Office PowerPoint</Application>
  <PresentationFormat>Экран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Первая мировая 1914-1918</vt:lpstr>
      <vt:lpstr>Инициатор войны</vt:lpstr>
      <vt:lpstr>Образование Антанты</vt:lpstr>
      <vt:lpstr>Повод к войне</vt:lpstr>
      <vt:lpstr>Слайд 5</vt:lpstr>
      <vt:lpstr>Слайд 6</vt:lpstr>
      <vt:lpstr>Слайд 7</vt:lpstr>
      <vt:lpstr>Слайд 8</vt:lpstr>
      <vt:lpstr>Военная техника Первой мировой</vt:lpstr>
      <vt:lpstr>Компьенский мир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Первая мировая 1914-1918</dc:title>
  <dc:creator>777</dc:creator>
  <cp:lastModifiedBy>777</cp:lastModifiedBy>
  <cp:revision>9</cp:revision>
  <dcterms:created xsi:type="dcterms:W3CDTF">2014-05-04T15:04:43Z</dcterms:created>
  <dcterms:modified xsi:type="dcterms:W3CDTF">2014-05-04T16:32:45Z</dcterms:modified>
</cp:coreProperties>
</file>