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0" r:id="rId5"/>
    <p:sldId id="261" r:id="rId6"/>
    <p:sldId id="257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99FF4E6-CECE-42E3-8B0B-2667BA67921B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161991-0C13-492A-8AC3-67A87DD583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Площадь </a:t>
            </a:r>
            <a:r>
              <a:rPr lang="ru-RU" dirty="0" smtClean="0"/>
              <a:t>параллелограмма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Геометрия 8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Площадь квадрата</a:t>
            </a:r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Задача</a:t>
            </a:r>
            <a:endParaRPr lang="ru-RU" dirty="0"/>
          </a:p>
        </p:txBody>
      </p:sp>
      <p:grpSp>
        <p:nvGrpSpPr>
          <p:cNvPr id="4" name="Group 3"/>
          <p:cNvGrpSpPr>
            <a:grpSpLocks noGrp="1"/>
          </p:cNvGrpSpPr>
          <p:nvPr>
            <p:ph idx="1"/>
          </p:nvPr>
        </p:nvGrpSpPr>
        <p:grpSpPr bwMode="auto">
          <a:xfrm>
            <a:off x="457200" y="1481138"/>
            <a:ext cx="4471990" cy="4525962"/>
            <a:chOff x="384" y="1248"/>
            <a:chExt cx="2160" cy="1440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84" y="1248"/>
              <a:ext cx="2160" cy="1440"/>
            </a:xfrm>
            <a:prstGeom prst="foldedCorner">
              <a:avLst>
                <a:gd name="adj" fmla="val 125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nstantia" pitchFamily="18" charset="0"/>
              </a:endParaRPr>
            </a:p>
          </p:txBody>
        </p:sp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 l="29004" t="36093" r="43977" b="41672"/>
            <a:stretch>
              <a:fillRect/>
            </a:stretch>
          </p:blipFill>
          <p:spPr bwMode="auto">
            <a:xfrm>
              <a:off x="576" y="1440"/>
              <a:ext cx="1778" cy="1053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</p:pic>
      </p:grpSp>
      <p:sp>
        <p:nvSpPr>
          <p:cNvPr id="7" name="Прямоугольник 6"/>
          <p:cNvSpPr/>
          <p:nvPr/>
        </p:nvSpPr>
        <p:spPr>
          <a:xfrm>
            <a:off x="5072066" y="2214554"/>
            <a:ext cx="321471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latin typeface="Constantia" pitchFamily="18" charset="0"/>
              </a:rPr>
              <a:t>Найти сторону квадрата, если его площадь равна 16 см</a:t>
            </a:r>
            <a:r>
              <a:rPr lang="ru-RU" sz="3200" b="1" baseline="30000" dirty="0" smtClean="0">
                <a:latin typeface="Constantia" pitchFamily="18" charset="0"/>
              </a:rPr>
              <a:t>2</a:t>
            </a:r>
            <a:endParaRPr lang="ru-RU" sz="3200" b="1" baseline="300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Площадь прямоугольника. Задача</a:t>
            </a:r>
            <a:endParaRPr lang="ru-RU" dirty="0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8999" t="34723" r="46001" b="40277"/>
          <a:stretch>
            <a:fillRect/>
          </a:stretch>
        </p:blipFill>
        <p:spPr bwMode="auto">
          <a:xfrm>
            <a:off x="928662" y="1785926"/>
            <a:ext cx="321471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357686" y="1928802"/>
            <a:ext cx="457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Constantia" pitchFamily="18" charset="0"/>
              </a:rPr>
              <a:t>Найти стороны прямоугольника, если его площадь равна 48см</a:t>
            </a:r>
            <a:r>
              <a:rPr lang="ru-RU" sz="3200" baseline="30000" dirty="0" smtClean="0">
                <a:latin typeface="Constantia" pitchFamily="18" charset="0"/>
              </a:rPr>
              <a:t>2</a:t>
            </a:r>
            <a:r>
              <a:rPr lang="ru-RU" sz="3200" dirty="0" smtClean="0">
                <a:latin typeface="Constantia" pitchFamily="18" charset="0"/>
              </a:rPr>
              <a:t>, а одна сторона в 3 раза больше другой.</a:t>
            </a:r>
            <a:endParaRPr lang="ru-RU" sz="3200" baseline="300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Constantia" pitchFamily="18" charset="0"/>
              </a:rPr>
              <a:t>Площадь параллелограмма равна произведению его основания на высоту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Площадь параллелограмма</a:t>
            </a:r>
            <a:endParaRPr lang="ru-RU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857224" y="2428868"/>
            <a:ext cx="2786053" cy="3395666"/>
            <a:chOff x="480" y="1200"/>
            <a:chExt cx="2494" cy="2267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80" y="1200"/>
              <a:ext cx="2494" cy="2267"/>
            </a:xfrm>
            <a:prstGeom prst="foldedCorner">
              <a:avLst>
                <a:gd name="adj" fmla="val 125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nstantia" pitchFamily="18" charset="0"/>
              </a:endParaRPr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53000" t="34723" r="18001" b="43056"/>
            <a:stretch>
              <a:fillRect/>
            </a:stretch>
          </p:blipFill>
          <p:spPr bwMode="auto">
            <a:xfrm>
              <a:off x="672" y="1728"/>
              <a:ext cx="2112" cy="114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5292080" y="3356992"/>
            <a:ext cx="3276600" cy="1462088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8800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43636" y="3786190"/>
            <a:ext cx="19288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+mn-lt"/>
                <a:cs typeface="+mn-cs"/>
              </a:rPr>
              <a:t>S=ah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Площадь параллелограмма.</a:t>
            </a:r>
            <a:r>
              <a:rPr lang="lv-LV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Задача</a:t>
            </a:r>
            <a:endParaRPr lang="ru-RU" dirty="0"/>
          </a:p>
        </p:txBody>
      </p:sp>
      <p:grpSp>
        <p:nvGrpSpPr>
          <p:cNvPr id="4" name="Group 3"/>
          <p:cNvGrpSpPr>
            <a:grpSpLocks noGrp="1"/>
          </p:cNvGrpSpPr>
          <p:nvPr>
            <p:ph idx="1"/>
          </p:nvPr>
        </p:nvGrpSpPr>
        <p:grpSpPr bwMode="auto">
          <a:xfrm>
            <a:off x="457200" y="1481138"/>
            <a:ext cx="4114800" cy="4525962"/>
            <a:chOff x="480" y="1200"/>
            <a:chExt cx="2494" cy="2267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80" y="1200"/>
              <a:ext cx="2494" cy="2267"/>
            </a:xfrm>
            <a:prstGeom prst="foldedCorner">
              <a:avLst>
                <a:gd name="adj" fmla="val 125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onstantia" pitchFamily="18" charset="0"/>
              </a:endParaRPr>
            </a:p>
          </p:txBody>
        </p:sp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 l="53000" t="34723" r="18001" b="43056"/>
            <a:stretch>
              <a:fillRect/>
            </a:stretch>
          </p:blipFill>
          <p:spPr bwMode="auto">
            <a:xfrm>
              <a:off x="672" y="1728"/>
              <a:ext cx="2112" cy="114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Прямоугольник 6"/>
          <p:cNvSpPr/>
          <p:nvPr/>
        </p:nvSpPr>
        <p:spPr>
          <a:xfrm>
            <a:off x="4572000" y="1928802"/>
            <a:ext cx="41434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 smtClean="0">
                <a:latin typeface="Constantia" pitchFamily="18" charset="0"/>
              </a:rPr>
              <a:t>Сторона параллелограмма равна 12 см. Высота, опущенная на эту сторону равна 2 дм. Найдите площадь параллелограмма.</a:t>
            </a:r>
            <a:endParaRPr lang="ru-RU" sz="32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</a:t>
            </a:r>
            <a:r>
              <a:rPr lang="ru-RU" b="1" dirty="0" err="1" smtClean="0"/>
              <a:t>a</a:t>
            </a:r>
            <a:r>
              <a:rPr lang="ru-RU" dirty="0" smtClean="0"/>
              <a:t>, </a:t>
            </a:r>
            <a:r>
              <a:rPr lang="ru-RU" b="1" dirty="0" err="1" smtClean="0"/>
              <a:t>b</a:t>
            </a:r>
            <a:r>
              <a:rPr lang="ru-RU" dirty="0" smtClean="0"/>
              <a:t> - стороны </a:t>
            </a:r>
            <a:r>
              <a:rPr lang="ru-RU" b="1" dirty="0" smtClean="0"/>
              <a:t>параллелограмма</a:t>
            </a:r>
            <a:endParaRPr lang="ru-RU" dirty="0" smtClean="0"/>
          </a:p>
          <a:p>
            <a:r>
              <a:rPr lang="ru-RU" b="1" dirty="0" err="1" smtClean="0"/>
              <a:t>H</a:t>
            </a:r>
            <a:r>
              <a:rPr lang="ru-RU" baseline="-25000" dirty="0" err="1" smtClean="0"/>
              <a:t>b</a:t>
            </a:r>
            <a:r>
              <a:rPr lang="ru-RU" dirty="0" smtClean="0"/>
              <a:t> -</a:t>
            </a:r>
            <a:r>
              <a:rPr lang="ru-RU" baseline="-25000" dirty="0" smtClean="0"/>
              <a:t> </a:t>
            </a:r>
            <a:r>
              <a:rPr lang="ru-RU" dirty="0" smtClean="0"/>
              <a:t>высота на сторону </a:t>
            </a:r>
            <a:r>
              <a:rPr lang="ru-RU" b="1" dirty="0" err="1" smtClean="0"/>
              <a:t>b</a:t>
            </a:r>
            <a:endParaRPr lang="ru-RU" dirty="0" smtClean="0"/>
          </a:p>
          <a:p>
            <a:r>
              <a:rPr lang="ru-RU" b="1" dirty="0" err="1" smtClean="0"/>
              <a:t>H</a:t>
            </a:r>
            <a:r>
              <a:rPr lang="ru-RU" baseline="-25000" dirty="0" err="1" smtClean="0"/>
              <a:t>a</a:t>
            </a:r>
            <a:r>
              <a:rPr lang="ru-RU" dirty="0" smtClean="0"/>
              <a:t> - высота на сторону </a:t>
            </a:r>
            <a:r>
              <a:rPr lang="ru-RU" b="1" dirty="0" err="1" smtClean="0"/>
              <a:t>a</a:t>
            </a:r>
            <a:r>
              <a:rPr lang="ru-RU" dirty="0" smtClean="0"/>
              <a:t> </a:t>
            </a:r>
          </a:p>
          <a:p>
            <a:r>
              <a:rPr lang="ru-RU" dirty="0" smtClean="0"/>
              <a:t>Формула площади через стороны и высоты параллелограмма, (</a:t>
            </a:r>
            <a:r>
              <a:rPr lang="ru-RU" b="1" dirty="0" smtClean="0"/>
              <a:t>S</a:t>
            </a:r>
            <a:r>
              <a:rPr lang="ru-RU" dirty="0" smtClean="0"/>
              <a:t>):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i="1" u="sng" dirty="0" smtClean="0">
                <a:solidFill>
                  <a:schemeClr val="bg2">
                    <a:lumMod val="50000"/>
                  </a:schemeClr>
                </a:solidFill>
              </a:rPr>
              <a:t>Формула площади параллелограмма через сторону и </a:t>
            </a:r>
            <a:r>
              <a:rPr lang="ru-RU" sz="3100" i="1" u="sng" dirty="0" smtClean="0">
                <a:solidFill>
                  <a:schemeClr val="bg2">
                    <a:lumMod val="50000"/>
                  </a:schemeClr>
                </a:solidFill>
              </a:rPr>
              <a:t>высоту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Формулы параллелограм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500438"/>
            <a:ext cx="3857652" cy="2714644"/>
          </a:xfrm>
          <a:prstGeom prst="rect">
            <a:avLst/>
          </a:prstGeom>
          <a:noFill/>
        </p:spPr>
      </p:pic>
      <p:pic>
        <p:nvPicPr>
          <p:cNvPr id="1028" name="Picture 4" descr="Формулы площади параллелограм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357694"/>
            <a:ext cx="3429024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Вариант </a:t>
            </a: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8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1)Найдите площадь прямоугольника, если его периметр равен 144 см, а стороны относятся как 5:7.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2)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 прямоугольнике одна сторона в 3 раза меньше другой, а площадь равна 48 см. Найдите площадь квадрата, построенного на большей стороне прямоугольника.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3)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Как изменится площадь прямоугольника, если одну его сторону увеличить в 2 раза, а другую в 4 раза?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4)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Стороны параллелограмма равны 8 см и 14 см, а один из углов равен 30</a:t>
            </a:r>
            <a:r>
              <a:rPr 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ْ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Найдите площадь параллелограмма.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Найдите высоту ромба, сторона которого равна 6,5 см, а площадь – 26 см.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Работа в </a:t>
            </a:r>
            <a:r>
              <a:rPr lang="ru-RU" sz="4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группах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Вариант Б.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Расстояние от точки пересечения диагоналей до стороны    прямоугольника на 8 см меньше, чем эта сторона. Найдите площадь прямоугольника, если его периметр равен 88 см.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2)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Площади квадратов, построенных на сторонах прямоугольника, равны 49 см и 144 см. Найдите периметр прямоугольника.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3)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Как изменится площадь прямоугольника, если одну его сторону увеличить в 4 раза, а другую – уменьшить в 8 раз?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4)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Периметр параллелограмма равен  32см. Найдите площадь параллелограмма, если один из углов на  60 больше прямого, а одна из сторон равна 6 см.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5)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Найдите периметр ромба, высота которого равна 7 см, а площадь – 84 см.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§51, стр. 124</a:t>
            </a:r>
          </a:p>
          <a:p>
            <a:r>
              <a:rPr lang="ru-RU" dirty="0" smtClean="0"/>
              <a:t>№459(</a:t>
            </a:r>
            <a:r>
              <a:rPr lang="ru-RU" dirty="0" smtClean="0"/>
              <a:t>а</a:t>
            </a:r>
            <a:r>
              <a:rPr lang="ru-RU" dirty="0" smtClean="0"/>
              <a:t>), 460.</a:t>
            </a:r>
          </a:p>
          <a:p>
            <a:endParaRPr lang="ru-RU" dirty="0" smtClean="0"/>
          </a:p>
          <a:p>
            <a:pPr algn="ctr">
              <a:spcBef>
                <a:spcPts val="0"/>
              </a:spcBef>
              <a:defRPr/>
            </a:pPr>
            <a:endParaRPr lang="ru-RU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</a:t>
            </a: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внимание! 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Всем успехов!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Домашнее задание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340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Площадь параллелограмма</vt:lpstr>
      <vt:lpstr>Площадь квадрата. Задача</vt:lpstr>
      <vt:lpstr>Площадь прямоугольника. Задача</vt:lpstr>
      <vt:lpstr>Площадь параллелограмма</vt:lpstr>
      <vt:lpstr>Площадь параллелограмма. Задача</vt:lpstr>
      <vt:lpstr>Формула площади параллелограмма через сторону и высоту</vt:lpstr>
      <vt:lpstr>Работа в группах</vt:lpstr>
      <vt:lpstr>Слайд 8</vt:lpstr>
      <vt:lpstr>Домашнее задание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 параллелограмма</dc:title>
  <dc:creator>User</dc:creator>
  <cp:lastModifiedBy>User</cp:lastModifiedBy>
  <cp:revision>3</cp:revision>
  <dcterms:created xsi:type="dcterms:W3CDTF">2013-12-05T16:49:48Z</dcterms:created>
  <dcterms:modified xsi:type="dcterms:W3CDTF">2013-12-05T17:16:54Z</dcterms:modified>
</cp:coreProperties>
</file>