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0" r:id="rId2"/>
    <p:sldId id="271" r:id="rId3"/>
    <p:sldId id="278" r:id="rId4"/>
    <p:sldId id="272" r:id="rId5"/>
    <p:sldId id="273" r:id="rId6"/>
    <p:sldId id="258" r:id="rId7"/>
    <p:sldId id="267" r:id="rId8"/>
    <p:sldId id="257" r:id="rId9"/>
    <p:sldId id="259" r:id="rId10"/>
    <p:sldId id="260" r:id="rId11"/>
    <p:sldId id="274" r:id="rId12"/>
    <p:sldId id="261" r:id="rId13"/>
    <p:sldId id="262" r:id="rId14"/>
    <p:sldId id="263" r:id="rId15"/>
    <p:sldId id="269" r:id="rId16"/>
    <p:sldId id="264" r:id="rId17"/>
    <p:sldId id="275" r:id="rId18"/>
    <p:sldId id="265" r:id="rId19"/>
    <p:sldId id="276" r:id="rId20"/>
    <p:sldId id="277" r:id="rId21"/>
    <p:sldId id="26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9966"/>
    <a:srgbClr val="FFCC99"/>
    <a:srgbClr val="CC3300"/>
    <a:srgbClr val="66FF66"/>
    <a:srgbClr val="993366"/>
    <a:srgbClr val="FFFF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77CD-9892-4448-B11F-1FF4BAD1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C88E-EBE3-477D-9196-3047FE233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9A53-808D-42B9-9580-9AF59AC13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C5C1-E884-4C3D-B1D9-668E4A19A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E6AC-1890-45F0-B02A-C5EAA5071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5AC71-1A6D-4A25-87BB-6E36F453B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8939-7B85-485B-B072-FB0BCB01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D45C-4193-4C2F-B329-025A0FA8C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27BF-49A6-4436-ACF5-DB1323B51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349D-D950-4065-9D8B-4B12EC42D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779A-D1CB-4882-99E5-27F66762B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66F3-D51F-4E14-92FD-26AF1186A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A661762-17D5-40B9-8BDE-6EDC4A7B2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slide" Target="slide12.xm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enchantedlearning.com/europe/britain/Flagsequence.G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55\&#1052;&#1086;&#1080;%20&#1076;&#1086;&#1082;&#1091;&#1084;&#1077;&#1085;&#1090;&#1099;\material\&#1089;&#1080;&#1084;&#1074;&#1086;&#1083;&#1099;_&#1074;&#1073;\gm004.mi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slide" Target="slide10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609600"/>
            <a:ext cx="6858000" cy="762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British Symbols</a:t>
            </a:r>
            <a:endParaRPr lang="ru-RU" sz="4800" dirty="0">
              <a:solidFill>
                <a:schemeClr val="bg2">
                  <a:lumMod val="7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17415" name="Picture 7" descr="ros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19240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fthist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1905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shamroc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429000"/>
            <a:ext cx="18034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daffodi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733800"/>
            <a:ext cx="1905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royal_banner_u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7526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flag of Wal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2709863"/>
            <a:ext cx="2438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Britain's Flag"/>
          <p:cNvPicPr>
            <a:picLocks noChangeAspect="1" noChangeArrowheads="1"/>
          </p:cNvPicPr>
          <p:nvPr/>
        </p:nvPicPr>
        <p:blipFill>
          <a:blip r:embed="rId11"/>
          <a:srcRect r="3999" b="6024"/>
          <a:stretch>
            <a:fillRect/>
          </a:stretch>
        </p:blipFill>
        <p:spPr bwMode="auto">
          <a:xfrm>
            <a:off x="6858000" y="2362200"/>
            <a:ext cx="2286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f70635c68c58afaa651d8b9f30eff95f"/>
          <p:cNvPicPr>
            <a:picLocks noChangeAspect="1" noChangeArrowheads="1"/>
          </p:cNvPicPr>
          <p:nvPr/>
        </p:nvPicPr>
        <p:blipFill>
          <a:blip r:embed="rId12">
            <a:lum bright="12000"/>
          </a:blip>
          <a:srcRect/>
          <a:stretch>
            <a:fillRect/>
          </a:stretch>
        </p:blipFill>
        <p:spPr bwMode="auto">
          <a:xfrm>
            <a:off x="6324600" y="4343400"/>
            <a:ext cx="2819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lond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43400" y="5029200"/>
            <a:ext cx="18288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arki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92375"/>
            <a:ext cx="32146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narc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3375"/>
            <a:ext cx="2000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572000" y="2636838"/>
            <a:ext cx="42481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A50021"/>
                </a:solidFill>
                <a:latin typeface="Monotype Corsiva" pitchFamily="66" charset="0"/>
              </a:rPr>
              <a:t>Welsh people are convinced that daffodils opens  as a sign of their love to St.David</a:t>
            </a:r>
            <a:endParaRPr lang="ru-RU" sz="400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525780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Daffodil - </a:t>
            </a:r>
          </a:p>
          <a:p>
            <a:pPr algn="ctr"/>
            <a:r>
              <a:rPr lang="en-US" sz="3600" kern="10">
                <a:ln w="1587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emblem of Wales</a:t>
            </a:r>
            <a:endParaRPr lang="ru-RU" sz="3600" kern="10">
              <a:ln w="15875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P-GB-weather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clrChange>
              <a:clrFrom>
                <a:srgbClr val="8A8DF8"/>
              </a:clrFrom>
              <a:clrTo>
                <a:srgbClr val="8A8D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" y="0"/>
            <a:ext cx="3657600" cy="4525963"/>
          </a:xfr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429000"/>
            <a:ext cx="4038600" cy="1905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GB" altLang="zh-CN" sz="3200" b="1">
                <a:solidFill>
                  <a:srgbClr val="84582C"/>
                </a:solidFill>
                <a:latin typeface="Calisto MT" pitchFamily="18" charset="0"/>
                <a:ea typeface="宋体" charset="-122"/>
              </a:rPr>
              <a:t>The national flower of Northern Ireland is the shamrock, </a:t>
            </a:r>
            <a:r>
              <a:rPr lang="en-GB" altLang="zh-CN" sz="3200">
                <a:solidFill>
                  <a:srgbClr val="84582C"/>
                </a:solidFill>
                <a:latin typeface="Calisto MT" pitchFamily="18" charset="0"/>
                <a:ea typeface="宋体" charset="-122"/>
              </a:rPr>
              <a:t>a three-leaved plant similar to clover. It is a symbol of trinity</a:t>
            </a:r>
            <a:endParaRPr lang="ru-RU" sz="3200">
              <a:solidFill>
                <a:srgbClr val="84582C"/>
              </a:solidFill>
              <a:latin typeface="Calisto MT" pitchFamily="18" charset="0"/>
            </a:endParaRPr>
          </a:p>
        </p:txBody>
      </p:sp>
      <p:pic>
        <p:nvPicPr>
          <p:cNvPr id="13316" name="Picture 6" descr="AG0009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319088" y="4176712"/>
            <a:ext cx="11191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5257800"/>
            <a:ext cx="266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Lucida Sans Typewriter"/>
              </a:rPr>
              <a:t>Northern Ireland </a:t>
            </a:r>
            <a:endParaRPr lang="ru-RU" sz="4000">
              <a:solidFill>
                <a:srgbClr val="0000FF"/>
              </a:solidFill>
              <a:latin typeface="Lucida Sans Typewriter"/>
            </a:endParaRPr>
          </a:p>
        </p:txBody>
      </p:sp>
      <p:pic>
        <p:nvPicPr>
          <p:cNvPr id="15369" name="Picture 9" descr="shamr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09600"/>
            <a:ext cx="2057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6000"/>
          </a:blip>
          <a:srcRect/>
          <a:stretch>
            <a:fillRect/>
          </a:stretch>
        </p:blipFill>
        <p:spPr bwMode="auto">
          <a:xfrm>
            <a:off x="228600" y="2786063"/>
            <a:ext cx="11287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eorges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844675"/>
            <a:ext cx="49466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431800" y="404813"/>
            <a:ext cx="8280400" cy="12239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3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asper"/>
              </a:rPr>
              <a:t>St.George’s flag</a:t>
            </a:r>
            <a:endParaRPr lang="ru-RU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Casper"/>
            </a:endParaRPr>
          </a:p>
        </p:txBody>
      </p:sp>
      <p:sp>
        <p:nvSpPr>
          <p:cNvPr id="14340" name="Text Box 6" descr="Водяные капли"/>
          <p:cNvSpPr txBox="1">
            <a:spLocks noChangeArrowheads="1"/>
          </p:cNvSpPr>
          <p:nvPr/>
        </p:nvSpPr>
        <p:spPr bwMode="auto">
          <a:xfrm>
            <a:off x="611188" y="4581525"/>
            <a:ext cx="7920037" cy="17541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A50021"/>
                </a:solidFill>
                <a:latin typeface="Myriad Pro Light" pitchFamily="34" charset="0"/>
              </a:rPr>
              <a:t>It is the first flag of England. St.George is a patron of England. He won the dragon.</a:t>
            </a:r>
            <a:endParaRPr lang="ru-RU" sz="3600">
              <a:solidFill>
                <a:srgbClr val="A50021"/>
              </a:solidFill>
              <a:latin typeface="Myriad Pro Light" pitchFamily="34" charset="0"/>
            </a:endParaRPr>
          </a:p>
        </p:txBody>
      </p:sp>
      <p:pic>
        <p:nvPicPr>
          <p:cNvPr id="14341" name="Picture 7" descr="saintgeo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844675"/>
            <a:ext cx="1622425" cy="2376488"/>
          </a:xfrm>
          <a:prstGeom prst="rect">
            <a:avLst/>
          </a:prstGeom>
          <a:noFill/>
          <a:ln w="127000" cmpd="tri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ndrew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4508500"/>
            <a:ext cx="3783013" cy="2093913"/>
          </a:xfrm>
          <a:prstGeom prst="rect">
            <a:avLst/>
          </a:prstGeom>
          <a:noFill/>
          <a:ln w="123825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0645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sper"/>
              </a:rPr>
              <a:t>St.Andrew’s flag</a:t>
            </a:r>
            <a:endParaRPr lang="ru-RU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sper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6337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Myriad Pro Light" pitchFamily="34" charset="0"/>
              </a:rPr>
              <a:t>St. Andrew is one of the 12 apostles</a:t>
            </a:r>
            <a:r>
              <a:rPr lang="ru-RU" sz="3200" b="1">
                <a:latin typeface="Myriad Pro Light" pitchFamily="34" charset="0"/>
              </a:rPr>
              <a:t>, </a:t>
            </a:r>
            <a:r>
              <a:rPr lang="en-US" sz="3200" b="1">
                <a:latin typeface="Myriad Pro Light" pitchFamily="34" charset="0"/>
              </a:rPr>
              <a:t>which is known as the patron of Scotland.  He advocated  Christianity.</a:t>
            </a:r>
            <a:endParaRPr lang="ru-RU" sz="3200" b="1">
              <a:latin typeface="Myriad Pro Light" pitchFamily="34" charset="0"/>
            </a:endParaRPr>
          </a:p>
        </p:txBody>
      </p:sp>
      <p:pic>
        <p:nvPicPr>
          <p:cNvPr id="15365" name="Picture 7" descr="Topleft St Andrew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484313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092200" y="620713"/>
            <a:ext cx="69580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St.Patrick’s flag</a:t>
            </a:r>
            <a:endParaRPr lang="ru-RU" sz="3600" kern="10">
              <a:ln w="3810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6387" name="Picture 5" descr="160_nothern_ireland_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3829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790575" y="4437063"/>
            <a:ext cx="75612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A50021"/>
                </a:solidFill>
              </a:rPr>
              <a:t>St.Patrick is the first bishop of the Irish Christian church. This red cross is the </a:t>
            </a:r>
            <a:r>
              <a:rPr lang="ru-RU" sz="2800" b="1">
                <a:solidFill>
                  <a:srgbClr val="A50021"/>
                </a:solidFill>
              </a:rPr>
              <a:t>«</a:t>
            </a:r>
            <a:r>
              <a:rPr lang="en-US" sz="2800" b="1">
                <a:solidFill>
                  <a:srgbClr val="A50021"/>
                </a:solidFill>
              </a:rPr>
              <a:t>part</a:t>
            </a:r>
            <a:r>
              <a:rPr lang="ru-RU" sz="2800" b="1">
                <a:solidFill>
                  <a:srgbClr val="A50021"/>
                </a:solidFill>
              </a:rPr>
              <a:t>»</a:t>
            </a:r>
            <a:r>
              <a:rPr lang="en-US" sz="2800" b="1">
                <a:solidFill>
                  <a:srgbClr val="A50021"/>
                </a:solidFill>
              </a:rPr>
              <a:t> of  Ireland which is represented on the flag of the United Kingdom of Great Britain. </a:t>
            </a:r>
            <a:endParaRPr lang="ru-RU" sz="2800" b="1">
              <a:solidFill>
                <a:srgbClr val="A50021"/>
              </a:solidFill>
            </a:endParaRPr>
          </a:p>
        </p:txBody>
      </p:sp>
      <p:pic>
        <p:nvPicPr>
          <p:cNvPr id="16389" name="Picture 7" descr="stpatf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40243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ritain's Flag sequence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21"/>
          <a:stretch>
            <a:fillRect/>
          </a:stretch>
        </p:blipFill>
        <p:spPr bwMode="auto">
          <a:xfrm>
            <a:off x="152400" y="32004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181100" y="6858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no Pro Caption" pitchFamily="18" charset="0"/>
              </a:rPr>
              <a:t>The flag of the UK is a combination of the flags of England (the cross of St. George), Scotland (the cross of St. Andrew), and Ireland (the cross of St. Patrick).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ritish Fla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820863"/>
            <a:ext cx="53609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557213" y="765175"/>
            <a:ext cx="8027987" cy="3384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93732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101F9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atin typeface="AdverGothic"/>
              </a:rPr>
              <a:t>The British flag</a:t>
            </a:r>
            <a:endParaRPr lang="ru-RU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101F9"/>
                  </a:gs>
                  <a:gs pos="100000">
                    <a:srgbClr val="FF3300"/>
                  </a:gs>
                </a:gsLst>
                <a:lin ang="18900000" scaled="1"/>
              </a:gradFill>
              <a:latin typeface="AdverGothic"/>
            </a:endParaRP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790575" y="3429000"/>
            <a:ext cx="7561263" cy="26638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466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0101F9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lgerian"/>
              </a:rPr>
              <a:t>UNION JACK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0101F9"/>
                  </a:gs>
                  <a:gs pos="100000">
                    <a:srgbClr val="FF3300"/>
                  </a:gs>
                </a:gsLst>
                <a:lin ang="2700000" scaled="1"/>
              </a:gradFill>
              <a:latin typeface="Algeri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84582C"/>
                </a:solidFill>
                <a:latin typeface="Calisto MT" pitchFamily="18" charset="0"/>
              </a:rPr>
              <a:t>UK Royal </a:t>
            </a:r>
            <a:r>
              <a:rPr lang="en-US" sz="3200" dirty="0" smtClean="0">
                <a:solidFill>
                  <a:srgbClr val="84582C"/>
                </a:solidFill>
                <a:latin typeface="Calisto MT" pitchFamily="18" charset="0"/>
              </a:rPr>
              <a:t>Coat of Arms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58938"/>
            <a:ext cx="37242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84325"/>
            <a:ext cx="37338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oat_of_a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1112838"/>
            <a:ext cx="4316412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6071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chemeClr val="hlink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dverGothic"/>
              </a:rPr>
              <a:t>                   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572000" y="126841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the coat of arms you see three yellow leopards on the red background  (coat of arms of England), a red lion on the yellow background (coat of arms of Scotland),  a yellow harp on the blue background (coat of arms of Ireland)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England has a leading role. 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74638"/>
            <a:ext cx="4429125" cy="487362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Calisto MT" pitchFamily="18" charset="0"/>
              </a:rPr>
              <a:t>Other British symbols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latin typeface="Calisto MT" pitchFamily="18" charset="0"/>
            </a:endParaRPr>
          </a:p>
        </p:txBody>
      </p:sp>
      <p:pic>
        <p:nvPicPr>
          <p:cNvPr id="39942" name="Picture 6" descr="Изображение 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4572000"/>
            <a:ext cx="3143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428875"/>
            <a:ext cx="2786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85750"/>
            <a:ext cx="266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643438"/>
            <a:ext cx="2524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2643188"/>
            <a:ext cx="245268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857250"/>
            <a:ext cx="3000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ritishIsles_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717925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1385888"/>
            <a:ext cx="43434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The United Kingdom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of Great Britain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and Northern Ireland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75" y="274638"/>
            <a:ext cx="4200525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A50021"/>
                </a:solidFill>
                <a:latin typeface="Calisto MT" pitchFamily="18" charset="0"/>
              </a:rPr>
              <a:t>British souvenirs</a:t>
            </a:r>
            <a:endParaRPr lang="ru-RU" dirty="0">
              <a:solidFill>
                <a:srgbClr val="A50021"/>
              </a:solidFill>
              <a:latin typeface="Calisto MT" pitchFamily="18" charset="0"/>
            </a:endParaRPr>
          </a:p>
        </p:txBody>
      </p:sp>
      <p:pic>
        <p:nvPicPr>
          <p:cNvPr id="38916" name="Picture 4" descr="bigb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2757488" cy="3776663"/>
          </a:xfrm>
        </p:spPr>
      </p:pic>
      <p:pic>
        <p:nvPicPr>
          <p:cNvPr id="38917" name="Picture 5" descr="towerbrid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267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Изображение 2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429125"/>
            <a:ext cx="34290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The national anthem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of Great Britain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  <p:pic>
        <p:nvPicPr>
          <p:cNvPr id="33796" name="gm004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14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79388" y="4294188"/>
            <a:ext cx="43926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b="1">
                <a:solidFill>
                  <a:srgbClr val="A50021"/>
                </a:solidFill>
              </a:rPr>
              <a:t>God save our gracious Queen</a:t>
            </a:r>
          </a:p>
          <a:p>
            <a:r>
              <a:rPr lang="en-US" b="1">
                <a:solidFill>
                  <a:srgbClr val="A50021"/>
                </a:solidFill>
              </a:rPr>
              <a:t>long live our noble Queen,</a:t>
            </a:r>
          </a:p>
          <a:p>
            <a:r>
              <a:rPr lang="en-US" b="1">
                <a:solidFill>
                  <a:srgbClr val="A50021"/>
                </a:solidFill>
              </a:rPr>
              <a:t>God save the Queen!</a:t>
            </a:r>
          </a:p>
          <a:p>
            <a:r>
              <a:rPr lang="en-US" b="1">
                <a:solidFill>
                  <a:srgbClr val="A50021"/>
                </a:solidFill>
              </a:rPr>
              <a:t>Send her victorious,</a:t>
            </a:r>
          </a:p>
          <a:p>
            <a:r>
              <a:rPr lang="en-US" b="1">
                <a:solidFill>
                  <a:srgbClr val="A50021"/>
                </a:solidFill>
              </a:rPr>
              <a:t>happy and glorious,</a:t>
            </a:r>
          </a:p>
          <a:p>
            <a:r>
              <a:rPr lang="en-US" b="1">
                <a:solidFill>
                  <a:srgbClr val="A50021"/>
                </a:solidFill>
              </a:rPr>
              <a:t>long to reign over us:</a:t>
            </a:r>
          </a:p>
          <a:p>
            <a:r>
              <a:rPr lang="en-US" b="1">
                <a:solidFill>
                  <a:srgbClr val="A50021"/>
                </a:solidFill>
              </a:rPr>
              <a:t>God save the Queen!</a:t>
            </a:r>
          </a:p>
          <a:p>
            <a:r>
              <a:rPr lang="en-US" b="1">
                <a:solidFill>
                  <a:srgbClr val="A50021"/>
                </a:solidFill>
              </a:rPr>
              <a:t>O Lord our God arise,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364163" y="4843463"/>
            <a:ext cx="42481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Thy choicest gifts in store</a:t>
            </a:r>
          </a:p>
          <a:p>
            <a:r>
              <a:rPr lang="en-US" b="1">
                <a:solidFill>
                  <a:srgbClr val="A50021"/>
                </a:solidFill>
              </a:rPr>
              <a:t>on her be pleased to pour;</a:t>
            </a:r>
          </a:p>
          <a:p>
            <a:r>
              <a:rPr lang="en-US" b="1">
                <a:solidFill>
                  <a:srgbClr val="A50021"/>
                </a:solidFill>
              </a:rPr>
              <a:t>long may she reign;</a:t>
            </a:r>
          </a:p>
          <a:p>
            <a:r>
              <a:rPr lang="en-US" b="1">
                <a:solidFill>
                  <a:srgbClr val="A50021"/>
                </a:solidFill>
              </a:rPr>
              <a:t>may she defend our laws,</a:t>
            </a:r>
          </a:p>
          <a:p>
            <a:r>
              <a:rPr lang="en-US" b="1">
                <a:solidFill>
                  <a:srgbClr val="A50021"/>
                </a:solidFill>
              </a:rPr>
              <a:t>and ever give us cause</a:t>
            </a:r>
          </a:p>
          <a:p>
            <a:r>
              <a:rPr lang="en-US" b="1">
                <a:solidFill>
                  <a:srgbClr val="A50021"/>
                </a:solidFill>
              </a:rPr>
              <a:t>to sing with heart and voice</a:t>
            </a:r>
          </a:p>
          <a:p>
            <a:r>
              <a:rPr lang="en-US" b="1">
                <a:solidFill>
                  <a:srgbClr val="A50021"/>
                </a:solidFill>
              </a:rPr>
              <a:t>"God save the Queen!"</a:t>
            </a:r>
            <a:endParaRPr lang="ru-RU" b="1">
              <a:solidFill>
                <a:srgbClr val="A50021"/>
              </a:solidFill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684213" y="1412875"/>
            <a:ext cx="7920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The author of the anthem is Henry Carry. 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People sang it first in 1740.</a:t>
            </a:r>
            <a:endParaRPr lang="ru-RU" sz="2400" b="1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951163" y="2500313"/>
            <a:ext cx="3240087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A50021"/>
                </a:solidFill>
              </a:rPr>
              <a:t>Strike down her enemies,</a:t>
            </a:r>
          </a:p>
          <a:p>
            <a:r>
              <a:rPr lang="en-US" b="1">
                <a:solidFill>
                  <a:srgbClr val="A50021"/>
                </a:solidFill>
              </a:rPr>
              <a:t>And make them fall:</a:t>
            </a:r>
          </a:p>
          <a:p>
            <a:r>
              <a:rPr lang="en-US" b="1">
                <a:solidFill>
                  <a:srgbClr val="A50021"/>
                </a:solidFill>
              </a:rPr>
              <a:t>Confound their politics,</a:t>
            </a:r>
          </a:p>
          <a:p>
            <a:r>
              <a:rPr lang="en-US" b="1">
                <a:solidFill>
                  <a:srgbClr val="A50021"/>
                </a:solidFill>
              </a:rPr>
              <a:t>Frustrate their knavish tricks,</a:t>
            </a:r>
          </a:p>
          <a:p>
            <a:r>
              <a:rPr lang="en-US" b="1">
                <a:solidFill>
                  <a:srgbClr val="A50021"/>
                </a:solidFill>
              </a:rPr>
              <a:t>On thee our hopes we fix:</a:t>
            </a:r>
          </a:p>
          <a:p>
            <a:r>
              <a:rPr lang="en-US" b="1">
                <a:solidFill>
                  <a:srgbClr val="A50021"/>
                </a:solidFill>
              </a:rPr>
              <a:t>God save us all!</a:t>
            </a:r>
            <a:endParaRPr lang="ru-RU" b="1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</a:pPr>
            <a:endParaRPr lang="ru-RU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81" fill="hold"/>
                                        <p:tgtEl>
                                          <p:spTgt spid="33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Koronatsija-Elizavety-II-v-1953-go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Britanija-i-severnaja-irlandija-iz-kosm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P-GB-weath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A8DF8"/>
              </a:clrFrom>
              <a:clrTo>
                <a:srgbClr val="8A8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142875"/>
            <a:ext cx="51720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477000" y="3078163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B050"/>
                </a:solidFill>
                <a:latin typeface="Lucida Sans Typewriter"/>
              </a:rPr>
              <a:t>England</a:t>
            </a:r>
            <a:r>
              <a:rPr lang="en-US" sz="4000">
                <a:solidFill>
                  <a:srgbClr val="00B050"/>
                </a:solidFill>
                <a:latin typeface="Lucida Sans Typewriter"/>
              </a:rPr>
              <a:t> </a:t>
            </a:r>
            <a:endParaRPr lang="ru-RU" sz="4000">
              <a:solidFill>
                <a:srgbClr val="00B050"/>
              </a:solidFill>
              <a:latin typeface="Lucida Sans Typewriter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57912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66FF"/>
                </a:solidFill>
                <a:latin typeface="Lucida Sans Typewriter"/>
              </a:rPr>
              <a:t>Wales</a:t>
            </a:r>
            <a:r>
              <a:rPr lang="en-US" sz="3600" b="1">
                <a:solidFill>
                  <a:srgbClr val="CC66FF"/>
                </a:solidFill>
                <a:latin typeface="Lucida Sans Typewriter"/>
              </a:rPr>
              <a:t> </a:t>
            </a:r>
            <a:endParaRPr lang="ru-RU" sz="2400">
              <a:solidFill>
                <a:srgbClr val="CC66FF"/>
              </a:solidFill>
              <a:latin typeface="Lucida Sans Typewriter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867400" y="15240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9966"/>
                </a:solidFill>
                <a:latin typeface="Lucida Sans Typewriter"/>
              </a:rPr>
              <a:t>Scotland</a:t>
            </a:r>
            <a:r>
              <a:rPr lang="en-US" sz="4000" b="1">
                <a:solidFill>
                  <a:srgbClr val="FFCC99"/>
                </a:solidFill>
                <a:latin typeface="Lucida Sans Typewriter"/>
              </a:rPr>
              <a:t> </a:t>
            </a:r>
            <a:endParaRPr lang="ru-RU" sz="4000">
              <a:solidFill>
                <a:srgbClr val="FFCC99"/>
              </a:solidFill>
              <a:latin typeface="Lucida Sans Typewriter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266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Lucida Sans Typewriter"/>
              </a:rPr>
              <a:t>Northern Ireland </a:t>
            </a:r>
            <a:endParaRPr lang="ru-RU" sz="4000">
              <a:solidFill>
                <a:srgbClr val="0000FF"/>
              </a:solidFill>
              <a:latin typeface="Lucida Sans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ose">
            <a:hlinkClick r:id="" action="ppaction://hlinkshowjump?jump=nextslid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2336800" cy="2355850"/>
          </a:xfrm>
        </p:spPr>
      </p:pic>
      <p:pic>
        <p:nvPicPr>
          <p:cNvPr id="20483" name="Picture 3" descr="fthistle">
            <a:hlinkClick r:id="rId3" action="ppaction://hlinksldjump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24600" y="304800"/>
            <a:ext cx="2362200" cy="2343150"/>
          </a:xfrm>
        </p:spPr>
      </p:pic>
      <p:pic>
        <p:nvPicPr>
          <p:cNvPr id="20484" name="Picture 4" descr="daffodil">
            <a:hlinkClick r:id="rId5" action="ppaction://hlinksldjump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533400" y="4114800"/>
            <a:ext cx="2438400" cy="2257425"/>
          </a:xfrm>
        </p:spPr>
      </p:pic>
      <p:pic>
        <p:nvPicPr>
          <p:cNvPr id="20485" name="Picture 5" descr="shamrock">
            <a:hlinkClick r:id="rId7" action="ppaction://hlinksldjump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6172200" y="4114800"/>
            <a:ext cx="2489200" cy="2387600"/>
          </a:xfrm>
        </p:spPr>
      </p:pic>
      <p:sp>
        <p:nvSpPr>
          <p:cNvPr id="20486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2133600" y="2781300"/>
            <a:ext cx="5562600" cy="1295400"/>
          </a:xfrm>
        </p:spPr>
        <p:txBody>
          <a:bodyPr/>
          <a:lstStyle/>
          <a:p>
            <a:pPr>
              <a:defRPr/>
            </a:pPr>
            <a:r>
              <a:rPr lang="en-GB" altLang="zh-CN" sz="3200" b="1">
                <a:solidFill>
                  <a:srgbClr val="84582C"/>
                </a:solidFill>
                <a:latin typeface="Calisto MT" pitchFamily="18" charset="0"/>
                <a:ea typeface="宋体" charset="-122"/>
              </a:rPr>
              <a:t>Each country in Britain has its own patron saint and floral emblem</a:t>
            </a:r>
            <a:endParaRPr lang="ru-RU" sz="3200" b="1">
              <a:solidFill>
                <a:srgbClr val="84582C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ro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789363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447925" y="928688"/>
            <a:ext cx="424815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Red rose</a:t>
            </a:r>
            <a:endParaRPr lang="ru-RU" sz="36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1289050" y="2779713"/>
            <a:ext cx="656431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Emblem of Lancaster</a:t>
            </a:r>
            <a:endParaRPr lang="ru-RU" sz="3600" kern="10">
              <a:ln w="38100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роза_бел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900" y="1989138"/>
            <a:ext cx="2868613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6165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urier New"/>
                <a:cs typeface="Courier New"/>
              </a:rPr>
              <a:t>White rose –</a:t>
            </a:r>
          </a:p>
          <a:p>
            <a:pPr algn="ctr"/>
            <a:r>
              <a:rPr lang="en-US" sz="3600" b="1" i="1" kern="1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urier New"/>
                <a:cs typeface="Courier New"/>
              </a:rPr>
              <a:t> emblem of York</a:t>
            </a:r>
            <a:endParaRPr lang="ru-RU" sz="3600" b="1" i="1" kern="1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FFFFFF"/>
              </a:solidFill>
              <a:latin typeface="Courier New"/>
              <a:cs typeface="Courier New"/>
            </a:endParaRPr>
          </a:p>
        </p:txBody>
      </p:sp>
      <p:pic>
        <p:nvPicPr>
          <p:cNvPr id="9220" name="Picture 7" descr="BritishCr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97088"/>
            <a:ext cx="2263775" cy="266223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221" name="Picture 8" descr="coat_of_ar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085975"/>
            <a:ext cx="250348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his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36068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2786063" y="285750"/>
            <a:ext cx="6357937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Emblem of Scotland –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Arial Black"/>
              </a:rPr>
              <a:t>thistle</a:t>
            </a:r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071938" y="2357438"/>
            <a:ext cx="47482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According to the legend the thistle saved</a:t>
            </a:r>
            <a:r>
              <a:rPr lang="ru-RU" sz="2800"/>
              <a:t> </a:t>
            </a:r>
            <a:r>
              <a:rPr lang="en-US" sz="2800"/>
              <a:t>the country from the enemies during the war.</a:t>
            </a:r>
            <a:endParaRPr lang="ru-RU" sz="2800"/>
          </a:p>
        </p:txBody>
      </p:sp>
      <p:pic>
        <p:nvPicPr>
          <p:cNvPr id="5" name="Picture 14" descr="fthist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429125"/>
            <a:ext cx="21336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ukpor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565400"/>
            <a:ext cx="329247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071688" y="214313"/>
            <a:ext cx="6172200" cy="1643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0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/>
              </a:rPr>
              <a:t>Leek </a:t>
            </a:r>
          </a:p>
          <a:p>
            <a:pPr algn="ctr"/>
            <a:r>
              <a:rPr lang="en-US" sz="3600" b="1" kern="10">
                <a:ln w="31750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mic Sans MS"/>
              </a:rPr>
              <a:t>Symbol of Wales </a:t>
            </a:r>
            <a:endParaRPr lang="ru-RU" sz="3600" b="1" kern="10">
              <a:ln w="31750">
                <a:solidFill>
                  <a:srgbClr val="808000"/>
                </a:solidFill>
                <a:round/>
                <a:headEnd/>
                <a:tailEnd/>
              </a:ln>
              <a:solidFill>
                <a:srgbClr val="00FF00"/>
              </a:solidFill>
              <a:latin typeface="Comic Sans MS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55650" y="2276475"/>
            <a:ext cx="41767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A50021"/>
                </a:solidFill>
                <a:latin typeface="Monotype Corsiva" pitchFamily="66" charset="0"/>
              </a:rPr>
              <a:t>Welsh people think that the leek deals with the legends about St.David. According to the legend this Christian ascetic ate only bread and leek.</a:t>
            </a:r>
            <a:endParaRPr lang="ru-RU" sz="3600" b="1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462</Words>
  <Application>Microsoft Office PowerPoint</Application>
  <PresentationFormat>Экран (4:3)</PresentationFormat>
  <Paragraphs>64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Океан</vt:lpstr>
      <vt:lpstr>British Symbols</vt:lpstr>
      <vt:lpstr>Слайд 2</vt:lpstr>
      <vt:lpstr>Слайд 3</vt:lpstr>
      <vt:lpstr>Слайд 4</vt:lpstr>
      <vt:lpstr>Each country in Britain has its own patron saint and floral emblem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UK Royal Coat of Arms </vt:lpstr>
      <vt:lpstr>Слайд 18</vt:lpstr>
      <vt:lpstr>Other British symbols</vt:lpstr>
      <vt:lpstr>British souvenirs</vt:lpstr>
      <vt:lpstr>The national anthem  of Great Britain</vt:lpstr>
      <vt:lpstr>Слайд 22</vt:lpstr>
    </vt:vector>
  </TitlesOfParts>
  <Company>Косогорская средняя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великобритании</dc:title>
  <dc:subject>презентация к уроку</dc:subject>
  <dc:creator>Шачков Вячеслав Владимирович</dc:creator>
  <cp:keywords>символика британии</cp:keywords>
  <cp:lastModifiedBy>WinStyle</cp:lastModifiedBy>
  <cp:revision>26</cp:revision>
  <dcterms:created xsi:type="dcterms:W3CDTF">2005-05-05T15:14:40Z</dcterms:created>
  <dcterms:modified xsi:type="dcterms:W3CDTF">2011-05-11T04:16:45Z</dcterms:modified>
  <cp:category>страноведческий материал</cp:category>
</cp:coreProperties>
</file>