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96" autoAdjust="0"/>
  </p:normalViewPr>
  <p:slideViewPr>
    <p:cSldViewPr>
      <p:cViewPr varScale="1">
        <p:scale>
          <a:sx n="29" d="100"/>
          <a:sy n="29" d="100"/>
        </p:scale>
        <p:origin x="-27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08DE3A-B43F-4873-88F3-617C019D7E82}" type="doc">
      <dgm:prSet loTypeId="urn:microsoft.com/office/officeart/2005/8/layout/matrix2#1" loCatId="matrix" qsTypeId="urn:microsoft.com/office/officeart/2005/8/quickstyle/3d2#2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A257C676-8CAC-49F5-950E-732E956D2CD2}">
      <dgm:prSet phldrT="[Text]"/>
      <dgm:spPr/>
      <dgm:t>
        <a:bodyPr/>
        <a:lstStyle/>
        <a:p>
          <a:r>
            <a:rPr lang="ru-RU" dirty="0" smtClean="0"/>
            <a:t>Введение элементов страноведческого характера</a:t>
          </a:r>
          <a:endParaRPr lang="en-US" dirty="0"/>
        </a:p>
      </dgm:t>
    </dgm:pt>
    <dgm:pt modelId="{49E5B087-DB88-48F6-B71E-837EF9EEBADA}" type="parTrans" cxnId="{BF783B84-3EE3-4335-ACD2-75D1EF71AC41}">
      <dgm:prSet/>
      <dgm:spPr/>
      <dgm:t>
        <a:bodyPr/>
        <a:lstStyle/>
        <a:p>
          <a:endParaRPr lang="en-US"/>
        </a:p>
      </dgm:t>
    </dgm:pt>
    <dgm:pt modelId="{B1C58FB2-26EB-48DA-9C7F-20371444489B}" type="sibTrans" cxnId="{BF783B84-3EE3-4335-ACD2-75D1EF71AC41}">
      <dgm:prSet/>
      <dgm:spPr/>
      <dgm:t>
        <a:bodyPr/>
        <a:lstStyle/>
        <a:p>
          <a:endParaRPr lang="en-US"/>
        </a:p>
      </dgm:t>
    </dgm:pt>
    <dgm:pt modelId="{C8D084CC-4CBA-4AC2-9B66-F8D78103C1F2}">
      <dgm:prSet phldrT="[Text]"/>
      <dgm:spPr/>
      <dgm:t>
        <a:bodyPr/>
        <a:lstStyle/>
        <a:p>
          <a:r>
            <a:rPr lang="ru-RU" dirty="0" smtClean="0"/>
            <a:t>вовлечение учащихся в самостоятельную работу на уроке и во внеклассной деятельности</a:t>
          </a:r>
          <a:endParaRPr lang="en-US" dirty="0"/>
        </a:p>
      </dgm:t>
    </dgm:pt>
    <dgm:pt modelId="{FC002B0F-D1CF-488D-8F26-48EF92C10622}" type="parTrans" cxnId="{B66C7F3E-32CD-4721-919F-EB65043A0F28}">
      <dgm:prSet/>
      <dgm:spPr/>
      <dgm:t>
        <a:bodyPr/>
        <a:lstStyle/>
        <a:p>
          <a:endParaRPr lang="en-US"/>
        </a:p>
      </dgm:t>
    </dgm:pt>
    <dgm:pt modelId="{9226BD76-0BEC-4709-8C3D-B106A9A5B4B7}" type="sibTrans" cxnId="{B66C7F3E-32CD-4721-919F-EB65043A0F28}">
      <dgm:prSet/>
      <dgm:spPr/>
      <dgm:t>
        <a:bodyPr/>
        <a:lstStyle/>
        <a:p>
          <a:endParaRPr lang="en-US"/>
        </a:p>
      </dgm:t>
    </dgm:pt>
    <dgm:pt modelId="{9D9722D1-3C97-4B24-9441-AC6D5D964CC5}">
      <dgm:prSet phldrT="[Text]"/>
      <dgm:spPr/>
      <dgm:t>
        <a:bodyPr/>
        <a:lstStyle/>
        <a:p>
          <a:r>
            <a:rPr lang="ru-RU" dirty="0" smtClean="0"/>
            <a:t>развитие внутренней мотивации учения школьников</a:t>
          </a:r>
          <a:endParaRPr lang="en-US" dirty="0"/>
        </a:p>
      </dgm:t>
    </dgm:pt>
    <dgm:pt modelId="{8C390E39-14ED-4E6F-9F59-5D1111C99919}" type="parTrans" cxnId="{3260B216-C973-44C3-B33A-624D958DDB04}">
      <dgm:prSet/>
      <dgm:spPr/>
      <dgm:t>
        <a:bodyPr/>
        <a:lstStyle/>
        <a:p>
          <a:endParaRPr lang="en-US"/>
        </a:p>
      </dgm:t>
    </dgm:pt>
    <dgm:pt modelId="{2DF1C444-A1B3-4312-9663-164172DEE2FF}" type="sibTrans" cxnId="{3260B216-C973-44C3-B33A-624D958DDB04}">
      <dgm:prSet/>
      <dgm:spPr/>
      <dgm:t>
        <a:bodyPr/>
        <a:lstStyle/>
        <a:p>
          <a:endParaRPr lang="en-US"/>
        </a:p>
      </dgm:t>
    </dgm:pt>
    <dgm:pt modelId="{AA0E41D9-780A-4A9D-A90F-5BA1C3C06351}">
      <dgm:prSet phldrT="[Text]"/>
      <dgm:spPr/>
      <dgm:t>
        <a:bodyPr/>
        <a:lstStyle/>
        <a:p>
          <a:r>
            <a:rPr lang="ru-RU" dirty="0" err="1" smtClean="0"/>
            <a:t>проблемность</a:t>
          </a:r>
          <a:r>
            <a:rPr lang="ru-RU" dirty="0" smtClean="0"/>
            <a:t> заданий и ситуаций</a:t>
          </a:r>
          <a:endParaRPr lang="en-US" dirty="0"/>
        </a:p>
      </dgm:t>
    </dgm:pt>
    <dgm:pt modelId="{A5D04DA1-938A-4AB1-B9FE-2F799FC0D865}" type="parTrans" cxnId="{C4496149-0A99-4304-91F9-5C591CE442F0}">
      <dgm:prSet/>
      <dgm:spPr/>
    </dgm:pt>
    <dgm:pt modelId="{4213441E-BBD0-4DE1-8CBB-C3BC024B1CFA}" type="sibTrans" cxnId="{C4496149-0A99-4304-91F9-5C591CE442F0}">
      <dgm:prSet/>
      <dgm:spPr/>
    </dgm:pt>
    <dgm:pt modelId="{5C25EBF0-53BC-4802-9CA2-4050D564A376}" type="pres">
      <dgm:prSet presAssocID="{BF08DE3A-B43F-4873-88F3-617C019D7E8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F91203-8F89-45E2-91AB-0C1E8E0F7CAF}" type="pres">
      <dgm:prSet presAssocID="{BF08DE3A-B43F-4873-88F3-617C019D7E82}" presName="axisShape" presStyleLbl="bgShp" presStyleIdx="0" presStyleCnt="1"/>
      <dgm:spPr/>
    </dgm:pt>
    <dgm:pt modelId="{8D180897-7103-41CE-A037-0B30F8EB4A6F}" type="pres">
      <dgm:prSet presAssocID="{BF08DE3A-B43F-4873-88F3-617C019D7E82}" presName="rect1" presStyleLbl="node1" presStyleIdx="0" presStyleCnt="4" custLinFactNeighborX="5335" custLinFactNeighborY="12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9FD10-B62D-4A88-9C8E-3AAD2F06F7C1}" type="pres">
      <dgm:prSet presAssocID="{BF08DE3A-B43F-4873-88F3-617C019D7E82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D4CA0-13F5-421A-9B7C-9461B5B27A0B}" type="pres">
      <dgm:prSet presAssocID="{BF08DE3A-B43F-4873-88F3-617C019D7E82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82BEB-A1FD-481F-B1AD-9F676577EC8A}" type="pres">
      <dgm:prSet presAssocID="{BF08DE3A-B43F-4873-88F3-617C019D7E82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A73269-1288-4211-A38E-450DE0C09AFE}" type="presOf" srcId="{C8D084CC-4CBA-4AC2-9B66-F8D78103C1F2}" destId="{0CF9FD10-B62D-4A88-9C8E-3AAD2F06F7C1}" srcOrd="0" destOrd="0" presId="urn:microsoft.com/office/officeart/2005/8/layout/matrix2#1"/>
    <dgm:cxn modelId="{09B9D57A-9363-45C4-99F9-B2730C26EC88}" type="presOf" srcId="{9D9722D1-3C97-4B24-9441-AC6D5D964CC5}" destId="{08682BEB-A1FD-481F-B1AD-9F676577EC8A}" srcOrd="0" destOrd="0" presId="urn:microsoft.com/office/officeart/2005/8/layout/matrix2#1"/>
    <dgm:cxn modelId="{5B14FDC7-5AFB-4221-924F-62EA0D084FB0}" type="presOf" srcId="{A257C676-8CAC-49F5-950E-732E956D2CD2}" destId="{8D180897-7103-41CE-A037-0B30F8EB4A6F}" srcOrd="0" destOrd="0" presId="urn:microsoft.com/office/officeart/2005/8/layout/matrix2#1"/>
    <dgm:cxn modelId="{861F841B-9231-40E7-B5F1-D9420DADD050}" type="presOf" srcId="{BF08DE3A-B43F-4873-88F3-617C019D7E82}" destId="{5C25EBF0-53BC-4802-9CA2-4050D564A376}" srcOrd="0" destOrd="0" presId="urn:microsoft.com/office/officeart/2005/8/layout/matrix2#1"/>
    <dgm:cxn modelId="{3260B216-C973-44C3-B33A-624D958DDB04}" srcId="{BF08DE3A-B43F-4873-88F3-617C019D7E82}" destId="{9D9722D1-3C97-4B24-9441-AC6D5D964CC5}" srcOrd="3" destOrd="0" parTransId="{8C390E39-14ED-4E6F-9F59-5D1111C99919}" sibTransId="{2DF1C444-A1B3-4312-9663-164172DEE2FF}"/>
    <dgm:cxn modelId="{BF783B84-3EE3-4335-ACD2-75D1EF71AC41}" srcId="{BF08DE3A-B43F-4873-88F3-617C019D7E82}" destId="{A257C676-8CAC-49F5-950E-732E956D2CD2}" srcOrd="0" destOrd="0" parTransId="{49E5B087-DB88-48F6-B71E-837EF9EEBADA}" sibTransId="{B1C58FB2-26EB-48DA-9C7F-20371444489B}"/>
    <dgm:cxn modelId="{CAF0A63A-9B27-42EA-A31E-1042FEA98326}" type="presOf" srcId="{AA0E41D9-780A-4A9D-A90F-5BA1C3C06351}" destId="{E57D4CA0-13F5-421A-9B7C-9461B5B27A0B}" srcOrd="0" destOrd="0" presId="urn:microsoft.com/office/officeart/2005/8/layout/matrix2#1"/>
    <dgm:cxn modelId="{B66C7F3E-32CD-4721-919F-EB65043A0F28}" srcId="{BF08DE3A-B43F-4873-88F3-617C019D7E82}" destId="{C8D084CC-4CBA-4AC2-9B66-F8D78103C1F2}" srcOrd="1" destOrd="0" parTransId="{FC002B0F-D1CF-488D-8F26-48EF92C10622}" sibTransId="{9226BD76-0BEC-4709-8C3D-B106A9A5B4B7}"/>
    <dgm:cxn modelId="{C4496149-0A99-4304-91F9-5C591CE442F0}" srcId="{BF08DE3A-B43F-4873-88F3-617C019D7E82}" destId="{AA0E41D9-780A-4A9D-A90F-5BA1C3C06351}" srcOrd="2" destOrd="0" parTransId="{A5D04DA1-938A-4AB1-B9FE-2F799FC0D865}" sibTransId="{4213441E-BBD0-4DE1-8CBB-C3BC024B1CFA}"/>
    <dgm:cxn modelId="{8EEA26C5-0285-4E9F-89FE-84456EDFDA23}" type="presParOf" srcId="{5C25EBF0-53BC-4802-9CA2-4050D564A376}" destId="{27F91203-8F89-45E2-91AB-0C1E8E0F7CAF}" srcOrd="0" destOrd="0" presId="urn:microsoft.com/office/officeart/2005/8/layout/matrix2#1"/>
    <dgm:cxn modelId="{713A2BCF-8A55-4EBE-B7B8-3B40AB87CC29}" type="presParOf" srcId="{5C25EBF0-53BC-4802-9CA2-4050D564A376}" destId="{8D180897-7103-41CE-A037-0B30F8EB4A6F}" srcOrd="1" destOrd="0" presId="urn:microsoft.com/office/officeart/2005/8/layout/matrix2#1"/>
    <dgm:cxn modelId="{20541BFB-482A-40F9-893B-4B4ACDC3095C}" type="presParOf" srcId="{5C25EBF0-53BC-4802-9CA2-4050D564A376}" destId="{0CF9FD10-B62D-4A88-9C8E-3AAD2F06F7C1}" srcOrd="2" destOrd="0" presId="urn:microsoft.com/office/officeart/2005/8/layout/matrix2#1"/>
    <dgm:cxn modelId="{D874DC02-1909-4066-B9E2-C12DF9925A0D}" type="presParOf" srcId="{5C25EBF0-53BC-4802-9CA2-4050D564A376}" destId="{E57D4CA0-13F5-421A-9B7C-9461B5B27A0B}" srcOrd="3" destOrd="0" presId="urn:microsoft.com/office/officeart/2005/8/layout/matrix2#1"/>
    <dgm:cxn modelId="{AA146D18-D90C-43C7-AEEF-E5D58118F00C}" type="presParOf" srcId="{5C25EBF0-53BC-4802-9CA2-4050D564A376}" destId="{08682BEB-A1FD-481F-B1AD-9F676577EC8A}" srcOrd="4" destOrd="0" presId="urn:microsoft.com/office/officeart/2005/8/layout/matrix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91203-8F89-45E2-91AB-0C1E8E0F7CAF}">
      <dsp:nvSpPr>
        <dsp:cNvPr id="0" name=""/>
        <dsp:cNvSpPr/>
      </dsp:nvSpPr>
      <dsp:spPr>
        <a:xfrm>
          <a:off x="1851818" y="0"/>
          <a:ext cx="4525963" cy="45259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2">
                <a:tint val="40000"/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D180897-7103-41CE-A037-0B30F8EB4A6F}">
      <dsp:nvSpPr>
        <dsp:cNvPr id="0" name=""/>
        <dsp:cNvSpPr/>
      </dsp:nvSpPr>
      <dsp:spPr>
        <a:xfrm>
          <a:off x="2242590" y="316636"/>
          <a:ext cx="1810385" cy="181038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Введение элементов страноведческого характера</a:t>
          </a:r>
          <a:endParaRPr lang="en-US" sz="1500" kern="1200" dirty="0"/>
        </a:p>
      </dsp:txBody>
      <dsp:txXfrm>
        <a:off x="2330966" y="405012"/>
        <a:ext cx="1633633" cy="1633633"/>
      </dsp:txXfrm>
    </dsp:sp>
    <dsp:sp modelId="{0CF9FD10-B62D-4A88-9C8E-3AAD2F06F7C1}">
      <dsp:nvSpPr>
        <dsp:cNvPr id="0" name=""/>
        <dsp:cNvSpPr/>
      </dsp:nvSpPr>
      <dsp:spPr>
        <a:xfrm>
          <a:off x="4273208" y="294187"/>
          <a:ext cx="1810385" cy="181038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вовлечение учащихся в самостоятельную работу на уроке и во внеклассной деятельности</a:t>
          </a:r>
          <a:endParaRPr lang="en-US" sz="1500" kern="1200" dirty="0"/>
        </a:p>
      </dsp:txBody>
      <dsp:txXfrm>
        <a:off x="4361584" y="382563"/>
        <a:ext cx="1633633" cy="1633633"/>
      </dsp:txXfrm>
    </dsp:sp>
    <dsp:sp modelId="{E57D4CA0-13F5-421A-9B7C-9461B5B27A0B}">
      <dsp:nvSpPr>
        <dsp:cNvPr id="0" name=""/>
        <dsp:cNvSpPr/>
      </dsp:nvSpPr>
      <dsp:spPr>
        <a:xfrm>
          <a:off x="2146006" y="2421390"/>
          <a:ext cx="1810385" cy="181038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проблемность</a:t>
          </a:r>
          <a:r>
            <a:rPr lang="ru-RU" sz="1500" kern="1200" dirty="0" smtClean="0"/>
            <a:t> заданий и ситуаций</a:t>
          </a:r>
          <a:endParaRPr lang="en-US" sz="1500" kern="1200" dirty="0"/>
        </a:p>
      </dsp:txBody>
      <dsp:txXfrm>
        <a:off x="2234382" y="2509766"/>
        <a:ext cx="1633633" cy="1633633"/>
      </dsp:txXfrm>
    </dsp:sp>
    <dsp:sp modelId="{08682BEB-A1FD-481F-B1AD-9F676577EC8A}">
      <dsp:nvSpPr>
        <dsp:cNvPr id="0" name=""/>
        <dsp:cNvSpPr/>
      </dsp:nvSpPr>
      <dsp:spPr>
        <a:xfrm>
          <a:off x="4273208" y="2421390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развитие внутренней мотивации учения школьников</a:t>
          </a:r>
          <a:endParaRPr lang="en-US" sz="1500" kern="1200" dirty="0"/>
        </a:p>
      </dsp:txBody>
      <dsp:txXfrm>
        <a:off x="4361584" y="2509766"/>
        <a:ext cx="1633633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#1" minVer="12.0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100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100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2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2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2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2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3-D Style 2"/>
  <dgm:desc val="3-D Style 2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7D7FFEE4-4A8C-4EF6-87B2-F4E802178BD4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4A6505C8-6E27-40BE-9D71-ECD91AC13D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65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505C8-6E27-40BE-9D71-ECD91AC13D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C663A-5A09-470A-8CA2-108EEA1DD31B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eaLnBrk="1" latinLnBrk="0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0" kern="120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 сохранить интерес к изучению иностранного языка?</a:t>
            </a:r>
            <a:endParaRPr lang="ru-RU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6550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И</a:t>
            </a:r>
            <a:r>
              <a:rPr lang="ru-RU" dirty="0" smtClean="0">
                <a:effectLst/>
              </a:rPr>
              <a:t>спользование </a:t>
            </a:r>
            <a:r>
              <a:rPr lang="ru-RU" dirty="0">
                <a:effectLst/>
              </a:rPr>
              <a:t>страноведческой информации в учебном процессе 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dirty="0" smtClean="0"/>
              <a:t>обеспечивает повышение познавательной активности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/>
              <a:t> расширяет их коммуникативные возможности учеников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/>
              <a:t>благоприятствует созданию положительной мотивации на уроке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/>
              <a:t>дает стимул к самостоятельной работе над языком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/>
              <a:t>способствует решению воспитательных задач</a:t>
            </a:r>
          </a:p>
        </p:txBody>
      </p:sp>
    </p:spTree>
    <p:extLst>
      <p:ext uri="{BB962C8B-B14F-4D97-AF65-F5344CB8AC3E}">
        <p14:creationId xmlns:p14="http://schemas.microsoft.com/office/powerpoint/2010/main" val="303171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эффективности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«информационный пробел</a:t>
            </a:r>
            <a:r>
              <a:rPr lang="ru-RU" dirty="0" smtClean="0"/>
              <a:t>»</a:t>
            </a:r>
          </a:p>
          <a:p>
            <a:r>
              <a:rPr lang="ru-RU" dirty="0"/>
              <a:t>потребность </a:t>
            </a:r>
            <a:r>
              <a:rPr lang="ru-RU" dirty="0" smtClean="0"/>
              <a:t>исследования</a:t>
            </a:r>
          </a:p>
          <a:p>
            <a:r>
              <a:rPr lang="ru-RU" dirty="0"/>
              <a:t>проблема интересна </a:t>
            </a:r>
            <a:endParaRPr lang="ru-RU" dirty="0" smtClean="0"/>
          </a:p>
          <a:p>
            <a:r>
              <a:rPr lang="ru-RU" dirty="0" smtClean="0"/>
              <a:t>в основе </a:t>
            </a:r>
            <a:r>
              <a:rPr lang="ru-RU" dirty="0"/>
              <a:t>проекта </a:t>
            </a:r>
            <a:r>
              <a:rPr lang="ru-RU" dirty="0" smtClean="0"/>
              <a:t> </a:t>
            </a:r>
            <a:r>
              <a:rPr lang="ru-RU" dirty="0"/>
              <a:t>значимая проблема </a:t>
            </a:r>
            <a:endParaRPr lang="ru-RU" dirty="0" smtClean="0"/>
          </a:p>
          <a:p>
            <a:r>
              <a:rPr lang="ru-RU" dirty="0"/>
              <a:t>связать с программным </a:t>
            </a:r>
            <a:r>
              <a:rPr lang="ru-RU" dirty="0" smtClean="0"/>
              <a:t>материалом</a:t>
            </a:r>
          </a:p>
          <a:p>
            <a:r>
              <a:rPr lang="ru-RU" dirty="0"/>
              <a:t>организации и координации со стороны </a:t>
            </a:r>
            <a:r>
              <a:rPr lang="ru-RU" dirty="0" smtClean="0"/>
              <a:t>педагога</a:t>
            </a:r>
          </a:p>
          <a:p>
            <a:r>
              <a:rPr lang="ru-RU" dirty="0"/>
              <a:t>с</a:t>
            </a:r>
            <a:r>
              <a:rPr lang="ru-RU" dirty="0" smtClean="0"/>
              <a:t>истематический  контроль </a:t>
            </a:r>
            <a:r>
              <a:rPr lang="ru-RU" dirty="0"/>
              <a:t>и необходимая </a:t>
            </a:r>
            <a:r>
              <a:rPr lang="ru-RU" dirty="0" smtClean="0"/>
              <a:t> помощь </a:t>
            </a:r>
          </a:p>
          <a:p>
            <a:r>
              <a:rPr lang="ru-RU" dirty="0"/>
              <a:t>и</a:t>
            </a:r>
            <a:r>
              <a:rPr lang="ru-RU" dirty="0" smtClean="0"/>
              <a:t>скренняя  заинтересованность </a:t>
            </a:r>
            <a:r>
              <a:rPr lang="ru-RU" dirty="0"/>
              <a:t>учителя, родителей в </a:t>
            </a:r>
            <a:r>
              <a:rPr lang="ru-RU" dirty="0" smtClean="0"/>
              <a:t>деятельности ученика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2400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Э</a:t>
            </a:r>
            <a:r>
              <a:rPr lang="ru-RU" dirty="0" smtClean="0">
                <a:effectLst/>
              </a:rPr>
              <a:t>тапы </a:t>
            </a:r>
            <a:r>
              <a:rPr lang="ru-RU" dirty="0" smtClean="0">
                <a:effectLst/>
              </a:rPr>
              <a:t>работы при </a:t>
            </a:r>
            <a:r>
              <a:rPr lang="ru-RU" dirty="0">
                <a:effectLst/>
              </a:rPr>
              <a:t>подготовке проектов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100" b="1" u="sng" dirty="0" smtClean="0"/>
              <a:t>Подготовительный                                                                 </a:t>
            </a:r>
            <a:r>
              <a:rPr lang="ru-RU" sz="3100" dirty="0" smtClean="0"/>
              <a:t>(постановка цели проекта, презентация ситуаций, позволяющих выявить проблему по обсуждаемой тематике, обсуждение плана совместных действий, сроков промежуточных результатов и итоговых, способов оформления результатов,  обсуждение методов и приемов исследовательской работы, возможных источников информации, определение задач исследования).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68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u="sng" dirty="0" smtClean="0"/>
              <a:t>Выполнение </a:t>
            </a:r>
            <a:r>
              <a:rPr lang="ru-RU" b="1" u="sng" dirty="0"/>
              <a:t>проектной деятельности                                           </a:t>
            </a:r>
            <a:r>
              <a:rPr lang="ru-RU" dirty="0"/>
              <a:t>(работа над поиском фактов, аргументов, подтверждающих или опровергающих гипотезу, анализ полученных данных, корректировка, выводы, обсуждение оформления результатов, оформление проектов, презентаций и докладов).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05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b="1" u="sng" dirty="0" smtClean="0"/>
              <a:t>Защита </a:t>
            </a:r>
            <a:r>
              <a:rPr lang="ru-RU" b="1" u="sng" dirty="0"/>
              <a:t>проектов </a:t>
            </a:r>
            <a:r>
              <a:rPr lang="ru-RU" dirty="0"/>
              <a:t>(на иностранном языке) с оппонированием со стороны всех присутствующих (можно создать совместную </a:t>
            </a:r>
            <a:r>
              <a:rPr lang="ru-RU" dirty="0" err="1"/>
              <a:t>web</a:t>
            </a:r>
            <a:r>
              <a:rPr lang="ru-RU" dirty="0"/>
              <a:t>-страничку с итоговыми материалами проектов, результатами дискуссий).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Анализ р</a:t>
            </a:r>
            <a:r>
              <a:rPr lang="ru-RU" dirty="0" smtClean="0"/>
              <a:t>езультатов показал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    </a:t>
            </a:r>
            <a:r>
              <a:rPr lang="ru-RU" dirty="0"/>
              <a:t>высокую степень наглядности и качества выполненных </a:t>
            </a:r>
            <a:r>
              <a:rPr lang="ru-RU" dirty="0" smtClean="0"/>
              <a:t>работ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инициативность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оригинальность </a:t>
            </a:r>
            <a:r>
              <a:rPr lang="ru-RU" dirty="0"/>
              <a:t>в решении познавательных </a:t>
            </a:r>
            <a:r>
              <a:rPr lang="ru-RU" dirty="0" smtClean="0"/>
              <a:t>вопросов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неординарность подходов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интенсивность </a:t>
            </a:r>
            <a:r>
              <a:rPr lang="ru-RU" dirty="0"/>
              <a:t>умственной работы и исследовательской активности </a:t>
            </a:r>
            <a:r>
              <a:rPr lang="ru-RU" dirty="0" smtClean="0"/>
              <a:t>учащихся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повышение </a:t>
            </a:r>
            <a:r>
              <a:rPr lang="ru-RU" dirty="0"/>
              <a:t>заинтересованности </a:t>
            </a:r>
            <a:r>
              <a:rPr lang="ru-RU" dirty="0" smtClean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65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6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rixDia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4305C62-D5FD-4846-A241-61C7C6C62D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251</Words>
  <Application>Microsoft Office PowerPoint</Application>
  <PresentationFormat>Экран (4:3)</PresentationFormat>
  <Paragraphs>32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MatrixDiagram</vt:lpstr>
      <vt:lpstr>Как сохранить интерес к изучению иностранного языка?</vt:lpstr>
      <vt:lpstr>Использование страноведческой информации в учебном процессе  </vt:lpstr>
      <vt:lpstr>Условия эффективности проекта</vt:lpstr>
      <vt:lpstr>Этапы работы при подготовке проектов </vt:lpstr>
      <vt:lpstr>Презентация PowerPoint</vt:lpstr>
      <vt:lpstr>Презентация PowerPoint</vt:lpstr>
      <vt:lpstr> Анализ результатов показал</vt:lpstr>
      <vt:lpstr>Презентация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2012-06-08T14:16:01Z</dcterms:created>
  <dcterms:modified xsi:type="dcterms:W3CDTF">2012-06-08T15:11:34Z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TC101743289990</vt:lpwstr>
  </property>
</Properties>
</file>