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gabook.ru/MediaViewer.asp?AID=608870" TargetMode="External"/><Relationship Id="rId3" Type="http://schemas.openxmlformats.org/officeDocument/2006/relationships/hyperlink" Target="http://myworldshots.com/ru/Russia/St-Petersburg/Kunstkamera-Museum/Vasilevsky-Island-Kunstkamera-Building-95.html" TargetMode="External"/><Relationship Id="rId7" Type="http://schemas.openxmlformats.org/officeDocument/2006/relationships/hyperlink" Target="http://travel-live.ru/dvorec-menshikova-v-sankt-peterburge.html" TargetMode="External"/><Relationship Id="rId2" Type="http://schemas.openxmlformats.org/officeDocument/2006/relationships/hyperlink" Target="http://tochek.net/lofiversion/index.php/t2602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lcomespb.com/menshikovpalace.html" TargetMode="External"/><Relationship Id="rId5" Type="http://schemas.openxmlformats.org/officeDocument/2006/relationships/hyperlink" Target="http://hellopiter.ru/Building_of_twelve_boards.html" TargetMode="External"/><Relationship Id="rId4" Type="http://schemas.openxmlformats.org/officeDocument/2006/relationships/hyperlink" Target="http://spbfotos.ru/postcard.img500.htm" TargetMode="External"/><Relationship Id="rId9" Type="http://schemas.openxmlformats.org/officeDocument/2006/relationships/hyperlink" Target="http://commons.wikimedia.org/wiki/File:Levitsky_kokrinov.jpg?uselang=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btur.ru/uploads/posts/2008-09/1221828936_vas_ostrov_noc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1484784"/>
            <a:ext cx="2088231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metro.spb.ru/uploads/img/history/0d32430e186eb26259f5ef2a08d29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808312" cy="199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debri-dv.com/filedata/debri-dv/images_large/4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288237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kvaclub.ru/foto/city_petersbur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37966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http://kvaclub.ru/foto/city_petersbur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84984"/>
            <a:ext cx="22193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6" name="Picture 12" descr="http://go3.imgsmail.ru/imgpreview?key=http%3A//kvaclub.ru/foto/city%5Fpetersburg4.jpg&amp;mb=imgdb_preview_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356992"/>
            <a:ext cx="215583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90337" y="0"/>
            <a:ext cx="66536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istory of St. Petersburg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949813">
            <a:off x="872528" y="2623971"/>
            <a:ext cx="732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REVISION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egabook.ru/MObjects2/data/pict2006/last/02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0396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http://www.megabook.ru/MObjects2/data/pict2006/new/61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46723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4" name="Picture 6" descr="http://www.megabook.ru/MObjects2/data/pict2001/a0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7488832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683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Academy of Arts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Levitsky kokri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419103" cy="47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22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Kokorinov</a:t>
            </a:r>
            <a:endParaRPr lang="ru-RU" dirty="0"/>
          </a:p>
        </p:txBody>
      </p:sp>
      <p:pic>
        <p:nvPicPr>
          <p:cNvPr id="52228" name="Picture 4" descr="http://upload.wikimedia.org/wikipedia/commons/thumb/7/78/Shuv_rokot.jpg/200px-Shuv_rok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738530" cy="480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2160" y="5877272"/>
            <a:ext cx="15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Ivan Shuvalov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Jacobi InaguarationofAcad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200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544522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Inauguration of the Academy of Arts</a:t>
            </a:r>
            <a:r>
              <a:rPr lang="en-US" dirty="0" smtClean="0"/>
              <a:t>, a painting by Valery Jacobi.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Aivazovsky portrait by Ty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447678" cy="480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187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Ivan  </a:t>
            </a:r>
            <a:r>
              <a:rPr lang="en-US" dirty="0" err="1" smtClean="0"/>
              <a:t>Ayvazovsky</a:t>
            </a:r>
            <a:endParaRPr lang="ru-RU" dirty="0"/>
          </a:p>
        </p:txBody>
      </p:sp>
      <p:pic>
        <p:nvPicPr>
          <p:cNvPr id="50180" name="Picture 4" descr="File:Brjul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79231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00192" y="5805264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Karl </a:t>
            </a:r>
            <a:r>
              <a:rPr lang="en-US" dirty="0" err="1" smtClean="0"/>
              <a:t>Bryullov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e:REPIN portret R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396044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5949280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Ilya Repin</a:t>
            </a:r>
            <a:endParaRPr lang="ru-RU" dirty="0"/>
          </a:p>
        </p:txBody>
      </p:sp>
      <p:pic>
        <p:nvPicPr>
          <p:cNvPr id="54276" name="Picture 4" descr="File:SurikovSelf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686944" cy="502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5949280"/>
            <a:ext cx="15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Vasily</a:t>
            </a:r>
            <a:r>
              <a:rPr lang="en-US" dirty="0" smtClean="0"/>
              <a:t> </a:t>
            </a:r>
            <a:r>
              <a:rPr lang="en-US" dirty="0" err="1" smtClean="0"/>
              <a:t>Surikov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2"/>
              </a:rPr>
              <a:t>http://tochek.net/lofiversion/index.php/t26023.html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http://myworldshots.com/ru/Russia/St-Petersburg/Kunstkamera-Museum/Vasilevsky-Island-Kunstkamera-Building-95.html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331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http://spbfotos.ru/postcard.img500.htm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5"/>
              </a:rPr>
              <a:t>http://hellopiter.ru/Building_of_twelve_boards.html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168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6"/>
              </a:rPr>
              <a:t>http://welcomespb.com/menshikovpalace.html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36912"/>
            <a:ext cx="5454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http://travel-live.ru/dvorec-menshikova-v-sankt-peterburge.html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6093296"/>
            <a:ext cx="5902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Автор презентации: Дмитрук Л.Е., учитель английского языка ГБОУ № 180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068960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http://www.megabook.ru/MediaViewer.asp?AID=608870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501008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http://commons.wikimedia.org/wiki/File:Levitsky_kokrinov.jpg?uselang=ru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pbfoto.spb.ru/foto/data/media/1/st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494" y="2348880"/>
            <a:ext cx="414845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50987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Spit (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Strelka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Vasilievsky Island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hellopiter.ru/images/rostrall805665776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48" y="2348880"/>
            <a:ext cx="413594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332656"/>
            <a:ext cx="3975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Match the events with the dates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2474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There was a port until …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16016" y="836712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412776"/>
            <a:ext cx="3179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dirty="0" smtClean="0"/>
              <a:t>. The foundation stone was laid…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345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dirty="0" smtClean="0"/>
              <a:t>. The Stock Exchange was founded…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34888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</a:t>
            </a:r>
            <a:r>
              <a:rPr lang="en-US" sz="1600" dirty="0" smtClean="0"/>
              <a:t>. The building of the Customs House was erected…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068960"/>
            <a:ext cx="4031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en-US" sz="1600" dirty="0" smtClean="0"/>
              <a:t>. The two Rostral Columns were installed…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6450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</a:t>
            </a:r>
            <a:r>
              <a:rPr lang="en-US" sz="1600" dirty="0" smtClean="0"/>
              <a:t>. Peter the Great decided to make Vasilievsky Island the centre of his newly built capital…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1" y="458112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  <a:r>
              <a:rPr lang="en-US" sz="1600" dirty="0" smtClean="0"/>
              <a:t>. The building of the architectural ensemble of the Spit began…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3732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</a:t>
            </a:r>
            <a:r>
              <a:rPr lang="en-US" sz="1600" dirty="0" smtClean="0"/>
              <a:t>. The commercial port was situated here till…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105273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in 1709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141277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between 1829 and 1832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4" y="19888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in 1710’s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08304" y="23488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between 1805 and 1810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29969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1837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35730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the middle of the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08304" y="4437112"/>
            <a:ext cx="1434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 in June 1805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08304" y="50851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in the first third of the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-4.07407E-6 L -0.26771 -0.297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2.22222E-6 L -0.26736 -0.44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7.40741E-7 L -0.26388 0.1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1.11111E-6 L -0.26372 0.12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4.81481E-6 L -0.26372 0.09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3.33333E-6 L -0.26771 0.279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3.33333E-6 L -0.26388 -0.081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2.59259E-6 L -0.26771 0.2724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hellopiter.ru/images/kunnstkamme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5256584" cy="463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spbfotos.ru/data/media/1/DSC_503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079329" cy="470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17038" y="404664"/>
            <a:ext cx="745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 kunstkammer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281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Choose  the correct item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22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In 1878, the Peter the Great Museum of Anthropology and Ethnography ………  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44824"/>
            <a:ext cx="14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ill be formed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844824"/>
            <a:ext cx="1205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as formed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844824"/>
            <a:ext cx="101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</a:t>
            </a:r>
            <a:r>
              <a:rPr lang="en-US" sz="1600" dirty="0" smtClean="0"/>
              <a:t>s formed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916832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916832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1916832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932040" y="1916832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2204864"/>
            <a:ext cx="4957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dirty="0" smtClean="0"/>
              <a:t>. The upper part of the building  ………   in 948 – 1949.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2564904"/>
            <a:ext cx="1285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as restored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2564904"/>
            <a:ext cx="114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</a:t>
            </a:r>
            <a:r>
              <a:rPr lang="en-US" sz="1600" dirty="0" smtClean="0"/>
              <a:t>s restored 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2564904"/>
            <a:ext cx="1371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ere restored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36912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2636912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2636912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2843808" y="2636912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99592" y="3140968"/>
            <a:ext cx="4662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 The façade of the building   ………  in three parts.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3573016"/>
            <a:ext cx="1218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as divided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3573016"/>
            <a:ext cx="1304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were divided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3573016"/>
            <a:ext cx="1029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 divided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3645024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040" y="3645024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3645024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7380312" y="3645024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71600" y="4077072"/>
            <a:ext cx="8067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r>
              <a:rPr lang="en-US" sz="1600" dirty="0" smtClean="0"/>
              <a:t>. In 1836, on the base of the Kunstkammer collection several academic museums  ……   . 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5157192"/>
            <a:ext cx="6383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en-US" sz="1600" dirty="0" smtClean="0"/>
              <a:t>. First, the private collections of Peter the Great  ……..  In this building.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4581128"/>
            <a:ext cx="1206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as created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403648" y="5661248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r>
              <a:rPr lang="en-US" sz="1600" dirty="0" smtClean="0"/>
              <a:t>re exhibited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4581128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ere created 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4581128"/>
            <a:ext cx="1017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 created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07904" y="5661248"/>
            <a:ext cx="119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</a:t>
            </a:r>
            <a:r>
              <a:rPr lang="en-US" sz="1600" dirty="0" smtClean="0"/>
              <a:t>s exhibited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5661248"/>
            <a:ext cx="1471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dirty="0" smtClean="0"/>
              <a:t>ere exhibited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71800" y="4653136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5733256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048" y="4653136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64288" y="4653136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32040" y="5733256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524328" y="5733256"/>
            <a:ext cx="288032" cy="2160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4-конечная звезда 40"/>
          <p:cNvSpPr/>
          <p:nvPr/>
        </p:nvSpPr>
        <p:spPr>
          <a:xfrm>
            <a:off x="2843808" y="4653136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-конечная звезда 41"/>
          <p:cNvSpPr/>
          <p:nvPr/>
        </p:nvSpPr>
        <p:spPr>
          <a:xfrm>
            <a:off x="7596336" y="5733256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6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ellopiter.ru/images/zdaniedven434266900000555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08712" cy="436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spasskievorota.ru/thumb_12_kollegiy_699x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00140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hellopiter.ru/images/zdaniedven4344533330555543.jpg"/>
          <p:cNvPicPr>
            <a:picLocks noChangeAspect="1" noChangeArrowheads="1"/>
          </p:cNvPicPr>
          <p:nvPr/>
        </p:nvPicPr>
        <p:blipFill>
          <a:blip r:embed="rId4" cstate="print"/>
          <a:srcRect b="17880"/>
          <a:stretch>
            <a:fillRect/>
          </a:stretch>
        </p:blipFill>
        <p:spPr bwMode="auto">
          <a:xfrm>
            <a:off x="4572000" y="1988840"/>
            <a:ext cx="410779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661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Twelve Collegiums Building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37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Put these words in each sentence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The numerous state establishments (</a:t>
            </a:r>
            <a:r>
              <a:rPr lang="en-US" sz="1600" i="1" dirty="0" smtClean="0"/>
              <a:t>prikazy</a:t>
            </a:r>
            <a:r>
              <a:rPr lang="en-US" sz="1600" dirty="0" smtClean="0"/>
              <a:t>)   ……………….. ……  in 1718 by “collegiums” set up by Peter I.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8013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a</a:t>
            </a:r>
            <a:r>
              <a:rPr lang="en-US" sz="1600" i="1" dirty="0" smtClean="0">
                <a:solidFill>
                  <a:srgbClr val="0070C0"/>
                </a:solidFill>
              </a:rPr>
              <a:t>re enrolled,   was started,   faces,   were committed,   is divided,  stretches,  were replaced   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768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dirty="0" smtClean="0"/>
              <a:t>. The construction of the Twelve Collegiums building  ..……………….   after Domenico </a:t>
            </a:r>
            <a:r>
              <a:rPr lang="en-US" sz="1600" dirty="0" err="1" smtClean="0"/>
              <a:t>Trezzini’s</a:t>
            </a:r>
            <a:r>
              <a:rPr lang="en-US" sz="1600" dirty="0" smtClean="0"/>
              <a:t> project in 1722. 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85293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dirty="0" smtClean="0"/>
              <a:t>. The colleges  …..……………………..  in the direction of certain branches of economy and state services.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501008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</a:t>
            </a:r>
            <a:r>
              <a:rPr lang="en-US" sz="1600" dirty="0" smtClean="0"/>
              <a:t>. The building ………………… into twelve identical but independent sections.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7707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en-US" sz="1600" dirty="0" smtClean="0"/>
              <a:t>. Nowadays, over  17,000 students ……………………. in its departments.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72514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</a:t>
            </a:r>
            <a:r>
              <a:rPr lang="en-US" sz="1600" dirty="0" smtClean="0"/>
              <a:t>. One end of the building ………………… the Neva, the main façade  ……………………. </a:t>
            </a:r>
            <a:r>
              <a:rPr lang="en-US" sz="1600" dirty="0" smtClean="0"/>
              <a:t>f</a:t>
            </a:r>
            <a:r>
              <a:rPr lang="en-US" sz="1600" dirty="0" smtClean="0"/>
              <a:t>or nearly half a kilometre into the island.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628800"/>
            <a:ext cx="1409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were </a:t>
            </a:r>
            <a:r>
              <a:rPr lang="en-US" sz="1600" i="1" dirty="0" smtClean="0">
                <a:solidFill>
                  <a:srgbClr val="FF0000"/>
                </a:solidFill>
              </a:rPr>
              <a:t>replaced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204864"/>
            <a:ext cx="1173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was started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780928"/>
            <a:ext cx="1569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were committed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3429000"/>
            <a:ext cx="990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is divided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005064"/>
            <a:ext cx="1207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are enrolled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653136"/>
            <a:ext cx="62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faces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4653136"/>
            <a:ext cx="965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stretches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ravel-live.ru/wp-content/uploads/images/menshikov_3-e132981359144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43608" y="1628800"/>
            <a:ext cx="6191250" cy="463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s-pb.in/images/stories/museums/mensh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20079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742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Menshikov Palace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318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Express the same in English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802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Александр Меншиков был ближайшим другом и помощником Петра Великого.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650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70C0"/>
                </a:solidFill>
              </a:rPr>
              <a:t>Alexander Menshikov was Peter the Great’s closest  associate and friend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66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/>
              <a:t>2</a:t>
            </a:r>
            <a:r>
              <a:rPr lang="ru-RU" sz="1600" dirty="0" smtClean="0"/>
              <a:t>.</a:t>
            </a:r>
            <a:r>
              <a:rPr lang="en-US" sz="1600" dirty="0" smtClean="0"/>
              <a:t>  </a:t>
            </a:r>
            <a:r>
              <a:rPr lang="ru-RU" sz="1600" dirty="0" smtClean="0"/>
              <a:t>Главной обязанностью  Меншикова было осуществлять все проекты Петра </a:t>
            </a:r>
            <a:r>
              <a:rPr lang="en-US" sz="1600" dirty="0" smtClean="0"/>
              <a:t>I.</a:t>
            </a:r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2636912"/>
            <a:ext cx="5133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1600" dirty="0" smtClean="0"/>
              <a:t>3. Петр </a:t>
            </a:r>
            <a:r>
              <a:rPr lang="en-US" sz="1600" dirty="0" smtClean="0"/>
              <a:t>I</a:t>
            </a:r>
            <a:r>
              <a:rPr lang="ru-RU" sz="1600" dirty="0" smtClean="0"/>
              <a:t> подарил Меншикову Васильевский остров.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8286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1600" dirty="0" smtClean="0"/>
              <a:t>4. Когда Меншиков владел островом, он сумел построить для себя роскошный дворец.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50912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dirty="0" smtClean="0"/>
              <a:t>5. В 1727 году Меншиков проиграл борьбу за власть и был сослан в Сибирь, где умер через два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517232"/>
            <a:ext cx="721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1600" dirty="0" smtClean="0"/>
              <a:t>6. В конце </a:t>
            </a:r>
            <a:r>
              <a:rPr lang="en-US" sz="1600" dirty="0" smtClean="0"/>
              <a:t>XX</a:t>
            </a:r>
            <a:r>
              <a:rPr lang="ru-RU" sz="1600" dirty="0" smtClean="0"/>
              <a:t> века дворец был восстановлен, и сейчас там находится музей.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2204864"/>
            <a:ext cx="5232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70C0"/>
                </a:solidFill>
              </a:rPr>
              <a:t>Menshikov’s main duty  was to realize all Peter’s projects 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3068960"/>
            <a:ext cx="564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70C0"/>
                </a:solidFill>
              </a:rPr>
              <a:t>Menshikov was given Vasilievsky Island as a present by Peter I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4005064"/>
            <a:ext cx="7764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70C0"/>
                </a:solidFill>
              </a:rPr>
              <a:t>When Menshikov owned the island, he managed to built luxurious palace for himself 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5085184"/>
            <a:ext cx="887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70C0"/>
                </a:solidFill>
              </a:rPr>
              <a:t>In 1727 Menshikov lost the struggle for power and was sent to Siberia where he died two years later 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5949280"/>
            <a:ext cx="7486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0070C0"/>
                </a:solidFill>
              </a:rPr>
              <a:t>At the end of the 20</a:t>
            </a:r>
            <a:r>
              <a:rPr lang="en-US" sz="1600" baseline="30000" dirty="0" smtClean="0">
                <a:solidFill>
                  <a:srgbClr val="0070C0"/>
                </a:solidFill>
              </a:rPr>
              <a:t>th</a:t>
            </a:r>
            <a:r>
              <a:rPr lang="en-US" sz="1600" dirty="0" smtClean="0">
                <a:solidFill>
                  <a:srgbClr val="0070C0"/>
                </a:solidFill>
              </a:rPr>
              <a:t> century the palace was restored, and now it houses a museum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</TotalTime>
  <Words>643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43</cp:revision>
  <dcterms:created xsi:type="dcterms:W3CDTF">2012-09-03T17:04:12Z</dcterms:created>
  <dcterms:modified xsi:type="dcterms:W3CDTF">2012-09-03T21:39:38Z</dcterms:modified>
</cp:coreProperties>
</file>