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75" r:id="rId2"/>
    <p:sldId id="277" r:id="rId3"/>
    <p:sldId id="258" r:id="rId4"/>
    <p:sldId id="266" r:id="rId5"/>
    <p:sldId id="259" r:id="rId6"/>
    <p:sldId id="267" r:id="rId7"/>
    <p:sldId id="260" r:id="rId8"/>
    <p:sldId id="268" r:id="rId9"/>
    <p:sldId id="270" r:id="rId10"/>
    <p:sldId id="271" r:id="rId11"/>
    <p:sldId id="261" r:id="rId12"/>
    <p:sldId id="263" r:id="rId13"/>
    <p:sldId id="262" r:id="rId14"/>
    <p:sldId id="272" r:id="rId15"/>
    <p:sldId id="281" r:id="rId16"/>
    <p:sldId id="264" r:id="rId17"/>
    <p:sldId id="274" r:id="rId18"/>
    <p:sldId id="265" r:id="rId19"/>
    <p:sldId id="273" r:id="rId20"/>
    <p:sldId id="279" r:id="rId21"/>
    <p:sldId id="280" r:id="rId22"/>
    <p:sldId id="282" r:id="rId23"/>
    <p:sldId id="278" r:id="rId24"/>
    <p:sldId id="276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8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2C003D8F-2A5D-4F00-AC64-AEEB18EC91B1}" type="datetimeFigureOut">
              <a:rPr lang="ru-RU"/>
              <a:pPr>
                <a:defRPr/>
              </a:pPr>
              <a:t>26.04.2014</a:t>
            </a:fld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CDB2473-4E35-44E6-8ED9-B48AC2FBF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EC4DC-3F51-49A4-B023-FAF5E75AB615}" type="datetimeFigureOut">
              <a:rPr lang="ru-RU"/>
              <a:pPr>
                <a:defRPr/>
              </a:pPr>
              <a:t>26.04.2014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A6213-7026-4E3A-A080-D2CED7753F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4DB4A-3ADD-44D5-99D7-818B087A3A6E}" type="datetimeFigureOut">
              <a:rPr lang="ru-RU"/>
              <a:pPr>
                <a:defRPr/>
              </a:pPr>
              <a:t>26.04.2014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F2A62-08E4-475B-AFE2-663868C47A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2EAE9-2E10-4061-B85C-837F785ED0C9}" type="datetimeFigureOut">
              <a:rPr lang="ru-RU"/>
              <a:pPr>
                <a:defRPr/>
              </a:pPr>
              <a:t>26.04.2014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BF1B6-281F-48DE-BCBF-20B7285C23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FA97D-A950-4E1C-BF00-0F81FBDDF282}" type="datetimeFigureOut">
              <a:rPr lang="ru-RU"/>
              <a:pPr>
                <a:defRPr/>
              </a:pPr>
              <a:t>26.04.2014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198F3-01E2-43E4-9957-912327EA64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77972-6424-4654-9EDE-3BDA30AA758E}" type="datetimeFigureOut">
              <a:rPr lang="ru-RU"/>
              <a:pPr>
                <a:defRPr/>
              </a:pPr>
              <a:t>26.04.2014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4D0F7-C5AB-4250-BF20-BBA783D808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E1C93-4AB6-4FB2-B787-D37107B4D557}" type="datetimeFigureOut">
              <a:rPr lang="ru-RU"/>
              <a:pPr>
                <a:defRPr/>
              </a:pPr>
              <a:t>26.04.2014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EC6C333-96D8-4982-A051-E8A64B9FDB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903CC-54BF-44AA-AB7A-1B170502DA01}" type="datetimeFigureOut">
              <a:rPr lang="ru-RU"/>
              <a:pPr>
                <a:defRPr/>
              </a:pPr>
              <a:t>26.04.2014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F9063-CBC6-40BC-8301-2917310AB8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31A25-EF0C-457B-AD40-17EC8E2672E7}" type="datetimeFigureOut">
              <a:rPr lang="ru-RU"/>
              <a:pPr>
                <a:defRPr/>
              </a:pPr>
              <a:t>26.04.2014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D6CAD-4B30-48EC-A8C3-75E4F06651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490F7C34-0FDB-4B6B-B5BD-21481F280582}" type="datetimeFigureOut">
              <a:rPr lang="ru-RU"/>
              <a:pPr>
                <a:defRPr/>
              </a:pPr>
              <a:t>26.04.2014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DB3A18B5-BCB0-4475-AB26-29A79A7F2A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444E6B04-1820-48FF-9347-54A1762953FB}" type="datetimeFigureOut">
              <a:rPr lang="ru-RU"/>
              <a:pPr>
                <a:defRPr/>
              </a:pPr>
              <a:t>26.04.2014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DD5076B9-EC97-41FC-8173-F663AF9CC3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2ADB1CAC-E345-40A7-B3BA-CB4CBBFF9866}" type="datetimeFigureOut">
              <a:rPr lang="ru-RU"/>
              <a:pPr>
                <a:defRPr/>
              </a:pPr>
              <a:t>26.04.2014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9F9C8E4-A2A5-4A9B-9757-4A202F0AA0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74" r:id="rId4"/>
    <p:sldLayoutId id="2147484082" r:id="rId5"/>
    <p:sldLayoutId id="2147484075" r:id="rId6"/>
    <p:sldLayoutId id="2147484076" r:id="rId7"/>
    <p:sldLayoutId id="2147484083" r:id="rId8"/>
    <p:sldLayoutId id="2147484084" r:id="rId9"/>
    <p:sldLayoutId id="2147484077" r:id="rId10"/>
    <p:sldLayoutId id="2147484078" r:id="rId11"/>
  </p:sldLayoutIdLst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6DB2C9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6DB2C9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6DB2C9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6DB2C9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6DB2C9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6DB2C9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6DB2C9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6DB2C9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6DB2C9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90B5C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война\oboi_1280x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13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750" y="1000125"/>
          <a:ext cx="6762750" cy="5016501"/>
        </p:xfrm>
        <a:graphic>
          <a:graphicData uri="http://schemas.openxmlformats.org/drawingml/2006/table">
            <a:tbl>
              <a:tblPr/>
              <a:tblGrid>
                <a:gridCol w="3138488"/>
                <a:gridCol w="3624262"/>
              </a:tblGrid>
              <a:tr h="422275">
                <a:tc>
                  <a:txBody>
                    <a:bodyPr/>
                    <a:lstStyle/>
                    <a:p>
                      <a:pPr marL="269875" marR="0" lvl="0" indent="269875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Языковые средства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832" marR="638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9875" marR="0" lvl="0" indent="269875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Примеры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832" marR="638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62138">
                <a:tc>
                  <a:txBody>
                    <a:bodyPr/>
                    <a:lstStyle/>
                    <a:p>
                      <a:pPr marL="269875" marR="0" lvl="0" indent="269875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Олицетворения</a:t>
                      </a:r>
                    </a:p>
                    <a:p>
                      <a:pPr marL="269875" marR="0" lvl="0" indent="269875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Эпитеты</a:t>
                      </a:r>
                    </a:p>
                  </a:txBody>
                  <a:tcPr marL="63832" marR="638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Поет гармонь,  шептали кусты,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голос тоскует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Печурка тесная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Белоснежные поля, голос живой, холодная земля, негасимая любовь</a:t>
                      </a:r>
                    </a:p>
                  </a:txBody>
                  <a:tcPr marL="63832" marR="638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3288">
                <a:tc>
                  <a:txBody>
                    <a:bodyPr/>
                    <a:lstStyle/>
                    <a:p>
                      <a:pPr marL="269875" marR="0" lvl="0" indent="269875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Лексический повтор</a:t>
                      </a:r>
                    </a:p>
                    <a:p>
                      <a:pPr marL="269875" marR="0" lvl="0" indent="269875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832" marR="638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9875" marR="0" lvl="0" indent="269875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Далеко-далеко, </a:t>
                      </a:r>
                    </a:p>
                    <a:p>
                      <a:pPr marL="269875" marR="0" lvl="0" indent="269875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снега и снега</a:t>
                      </a:r>
                    </a:p>
                  </a:txBody>
                  <a:tcPr marL="63832" marR="638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2713">
                <a:tc>
                  <a:txBody>
                    <a:bodyPr/>
                    <a:lstStyle/>
                    <a:p>
                      <a:pPr marL="269875" marR="0" lvl="0" indent="269875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Сравнение</a:t>
                      </a:r>
                    </a:p>
                    <a:p>
                      <a:pPr marL="269875" marR="0" lvl="0" indent="269875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Противопоставление</a:t>
                      </a:r>
                    </a:p>
                  </a:txBody>
                  <a:tcPr marL="63832" marR="638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9875" marR="0" lvl="0" indent="269875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Смола, как слеза</a:t>
                      </a:r>
                    </a:p>
                    <a:p>
                      <a:pPr marL="269875" marR="0" lvl="0" indent="269875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холодной землянке – от твоей негасимой любви</a:t>
                      </a:r>
                    </a:p>
                    <a:p>
                      <a:pPr marL="269875" marR="0" lvl="0" indent="269875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тебя далеко – до смерти – четыре шага</a:t>
                      </a:r>
                    </a:p>
                  </a:txBody>
                  <a:tcPr marL="63832" marR="638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27" name="Line 1"/>
          <p:cNvSpPr>
            <a:spLocks noChangeShapeType="1"/>
          </p:cNvSpPr>
          <p:nvPr/>
        </p:nvSpPr>
        <p:spPr bwMode="auto">
          <a:xfrm>
            <a:off x="-71438" y="-23813"/>
            <a:ext cx="4800601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2"/>
          <p:cNvSpPr>
            <a:spLocks noChangeArrowheads="1"/>
          </p:cNvSpPr>
          <p:nvPr/>
        </p:nvSpPr>
        <p:spPr bwMode="auto">
          <a:xfrm>
            <a:off x="642938" y="642938"/>
            <a:ext cx="75009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7. Назовите автора плаката. Какой документ держит в руке женщина? </a:t>
            </a:r>
          </a:p>
        </p:txBody>
      </p:sp>
      <p:grpSp>
        <p:nvGrpSpPr>
          <p:cNvPr id="18435" name="Группа 5"/>
          <p:cNvGrpSpPr>
            <a:grpSpLocks/>
          </p:cNvGrpSpPr>
          <p:nvPr/>
        </p:nvGrpSpPr>
        <p:grpSpPr bwMode="auto">
          <a:xfrm>
            <a:off x="2643188" y="1454150"/>
            <a:ext cx="3429000" cy="5380038"/>
            <a:chOff x="2643174" y="1500174"/>
            <a:chExt cx="3214691" cy="5044971"/>
          </a:xfrm>
        </p:grpSpPr>
        <p:pic>
          <p:nvPicPr>
            <p:cNvPr id="18436" name="Рисунок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43174" y="1500174"/>
              <a:ext cx="3214691" cy="5044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3214675" y="4715617"/>
              <a:ext cx="785813" cy="14142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4288" y="1000125"/>
            <a:ext cx="3875087" cy="563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Прямоугольник 2"/>
          <p:cNvSpPr>
            <a:spLocks noChangeArrowheads="1"/>
          </p:cNvSpPr>
          <p:nvPr/>
        </p:nvSpPr>
        <p:spPr bwMode="auto">
          <a:xfrm>
            <a:off x="500063" y="357188"/>
            <a:ext cx="6429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entury Gothic" pitchFamily="34" charset="0"/>
              </a:rPr>
              <a:t>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Расшифруйте подпись под плакатом.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142875"/>
            <a:ext cx="4143375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1507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8. Как ворвалась война в мирную жизнь героев рассказа «Судьба человека»?</a:t>
            </a:r>
          </a:p>
          <a:p>
            <a:pPr eaLnBrk="1" hangingPunct="1"/>
            <a:endParaRPr lang="ru-RU" smtClean="0"/>
          </a:p>
        </p:txBody>
      </p:sp>
      <p:sp>
        <p:nvSpPr>
          <p:cNvPr id="21508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8. Почему Борис Васильев   назвал повесть «А зори здесь тихие…»?</a:t>
            </a:r>
          </a:p>
          <a:p>
            <a:pPr eaLnBrk="1" hangingPunct="1"/>
            <a:endParaRPr lang="ru-RU" smtClean="0"/>
          </a:p>
        </p:txBody>
      </p:sp>
      <p:pic>
        <p:nvPicPr>
          <p:cNvPr id="21509" name="Picture 6" descr="ни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05488"/>
            <a:ext cx="914400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ТУР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Видео – вопросы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714375"/>
            <a:ext cx="7059612" cy="528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Прямоугольник 2"/>
          <p:cNvSpPr>
            <a:spLocks noChangeArrowheads="1"/>
          </p:cNvSpPr>
          <p:nvPr/>
        </p:nvSpPr>
        <p:spPr bwMode="auto">
          <a:xfrm>
            <a:off x="785813" y="6199188"/>
            <a:ext cx="4878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Кукрыниксы. «Таня»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285750" y="214313"/>
            <a:ext cx="85725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Чей подвиг запечатлели авторы картины? Во время какой битвы героиня совершила подвиг?</a:t>
            </a:r>
            <a:endParaRPr lang="ru-RU" sz="16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Объясните,  что это за эпизод? Как называется произведение? 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 Назовите автора произведения, на основе которого снят фильм? 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6" descr="ни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05488"/>
            <a:ext cx="914400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500188"/>
            <a:ext cx="7818438" cy="463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14313" y="765175"/>
            <a:ext cx="8786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Оборона какого города изображена на картине А. Дейнека и сколько длилась оборона?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Объясните,  что это за эпизод? Как называется произведение? 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 Назовите автора произведения, на основе которого снят фильм?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1000108"/>
            <a:ext cx="8062912" cy="250033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b="1" dirty="0" smtClean="0"/>
              <a:t>Тема урока: </a:t>
            </a:r>
            <a:br>
              <a:rPr lang="ru-RU" sz="3200" b="1" dirty="0" smtClean="0"/>
            </a:br>
            <a:r>
              <a:rPr lang="ru-RU" sz="3200" b="1" dirty="0" smtClean="0"/>
              <a:t>Искусство, культура и литература в годы Великой Отечественной войны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92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1338" y="3500438"/>
            <a:ext cx="8061325" cy="1928812"/>
          </a:xfrm>
        </p:spPr>
        <p:txBody>
          <a:bodyPr/>
          <a:lstStyle/>
          <a:p>
            <a:pPr marR="0" algn="ctr">
              <a:spcBef>
                <a:spcPct val="0"/>
              </a:spcBef>
            </a:pPr>
            <a:endParaRPr lang="ru-RU" smtClean="0">
              <a:ln>
                <a:noFill/>
              </a:ln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ТУР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457200" y="2428875"/>
            <a:ext cx="8229600" cy="40259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5400" smtClean="0">
                <a:latin typeface="Times New Roman" pitchFamily="18" charset="0"/>
                <a:cs typeface="Times New Roman" pitchFamily="18" charset="0"/>
              </a:rPr>
              <a:t>Самостоятельная работа.</a:t>
            </a:r>
          </a:p>
          <a:p>
            <a:pPr>
              <a:buFont typeface="Wingdings 2" pitchFamily="18" charset="2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ТУР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457200" y="2571750"/>
            <a:ext cx="8229600" cy="3883025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5400" smtClean="0">
                <a:latin typeface="Times New Roman" pitchFamily="18" charset="0"/>
                <a:cs typeface="Times New Roman" pitchFamily="18" charset="0"/>
              </a:rPr>
              <a:t>«Угадай мелодию»</a:t>
            </a:r>
          </a:p>
          <a:p>
            <a:pPr algn="ctr">
              <a:buFont typeface="Wingdings 2" pitchFamily="18" charset="2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292895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7200" b="1" dirty="0" smtClean="0"/>
              <a:t>Подведение итогов игры</a:t>
            </a:r>
            <a:endParaRPr lang="ru-RU" sz="72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Домашнее задание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Литература</a:t>
            </a:r>
          </a:p>
          <a:p>
            <a:pPr>
              <a:buFont typeface="Wingdings 2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Написать эссе на тему «Война – жестче нету слова…»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endParaRPr lang="ru-RU" smtClean="0"/>
          </a:p>
        </p:txBody>
      </p:sp>
      <p:sp>
        <p:nvSpPr>
          <p:cNvPr id="3072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71625"/>
            <a:ext cx="4038600" cy="4929188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История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Нарисовать плакат на военную тематику.</a:t>
            </a:r>
          </a:p>
          <a:p>
            <a:pPr>
              <a:buFont typeface="Wingdings 2" pitchFamily="18" charset="2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Или</a:t>
            </a:r>
          </a:p>
          <a:p>
            <a:pPr>
              <a:buFont typeface="Wingdings 2" pitchFamily="18" charset="2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Составить хронологическую таблицу по теме: «Великая Отечественная война»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middle_e33b2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41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285728"/>
            <a:ext cx="5014890" cy="439718"/>
          </a:xfrm>
        </p:spPr>
        <p:txBody>
          <a:bodyPr>
            <a:noAutofit/>
          </a:bodyPr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I </a:t>
            </a:r>
            <a:r>
              <a:rPr lang="ru-RU" sz="28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тур</a:t>
            </a:r>
            <a:endParaRPr lang="ru-RU" sz="28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sz="half" idx="1"/>
          </p:nvPr>
        </p:nvSpPr>
        <p:spPr>
          <a:xfrm>
            <a:off x="514350" y="928688"/>
            <a:ext cx="3932238" cy="39909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1</a:t>
            </a:r>
            <a:r>
              <a:rPr lang="ru-RU" sz="2400" smtClean="0"/>
              <a:t>. Какой город в годы войны получил неофициальное название «Танкоград» и почему?</a:t>
            </a:r>
          </a:p>
          <a:p>
            <a:pPr eaLnBrk="1" hangingPunct="1"/>
            <a:endParaRPr lang="ru-RU" smtClean="0"/>
          </a:p>
        </p:txBody>
      </p:sp>
      <p:sp>
        <p:nvSpPr>
          <p:cNvPr id="10244" name="Содержимое 3"/>
          <p:cNvSpPr>
            <a:spLocks noGrp="1"/>
          </p:cNvSpPr>
          <p:nvPr>
            <p:ph sz="half" idx="2"/>
          </p:nvPr>
        </p:nvSpPr>
        <p:spPr>
          <a:xfrm>
            <a:off x="4714875" y="857250"/>
            <a:ext cx="3932238" cy="40322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1. </a:t>
            </a:r>
            <a:r>
              <a:rPr lang="ru-RU" sz="2400" smtClean="0"/>
              <a:t>Как назывался самый мощный танк 2 мировой войны, созданный в СССР (запас хода - 150км. экипаж 4 человека, масса-46 тонн, скорость 37км/ч)?</a:t>
            </a:r>
          </a:p>
          <a:p>
            <a:pPr eaLnBrk="1" hangingPunct="1"/>
            <a:endParaRPr lang="ru-RU" smtClean="0"/>
          </a:p>
        </p:txBody>
      </p:sp>
      <p:pic>
        <p:nvPicPr>
          <p:cNvPr id="10245" name="Picture 5" descr="560foto22_56056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231775"/>
          </a:xfrm>
        </p:spPr>
        <p:txBody>
          <a:bodyPr>
            <a:normAutofit fontScale="90000"/>
          </a:bodyPr>
          <a:lstStyle/>
          <a:p>
            <a:pPr indent="0"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4438"/>
            <a:ext cx="4038600" cy="50339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ru-RU" sz="2000" smtClean="0"/>
              <a:t>2</a:t>
            </a:r>
            <a:r>
              <a:rPr lang="ru-RU" sz="2000" smtClean="0">
                <a:latin typeface="Times New Roman" pitchFamily="18" charset="0"/>
              </a:rPr>
              <a:t>. </a:t>
            </a:r>
            <a:r>
              <a:rPr lang="ru-RU" sz="2400" smtClean="0">
                <a:latin typeface="Times New Roman" pitchFamily="18" charset="0"/>
              </a:rPr>
              <a:t>Как вы думаете, какая тема становится главной в  период ВОВ? Какова идея произведений?</a:t>
            </a:r>
          </a:p>
          <a:p>
            <a:pPr eaLnBrk="1" hangingPunct="1">
              <a:lnSpc>
                <a:spcPct val="150000"/>
              </a:lnSpc>
            </a:pPr>
            <a:endParaRPr lang="ru-RU" smtClean="0"/>
          </a:p>
        </p:txBody>
      </p:sp>
      <p:sp>
        <p:nvSpPr>
          <p:cNvPr id="11268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1563"/>
            <a:ext cx="4038600" cy="5176837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2. Какова роль публицистики в годы войны? Роль драматургии и кинематографа в годы ВОВ.</a:t>
            </a:r>
          </a:p>
          <a:p>
            <a:pPr eaLnBrk="1" hangingPunct="1">
              <a:lnSpc>
                <a:spcPct val="150000"/>
              </a:lnSpc>
            </a:pPr>
            <a:endParaRPr lang="ru-RU" smtClean="0"/>
          </a:p>
        </p:txBody>
      </p:sp>
      <p:pic>
        <p:nvPicPr>
          <p:cNvPr id="11269" name="Picture 6" descr="ни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05488"/>
            <a:ext cx="914400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446087"/>
          </a:xfrm>
        </p:spPr>
        <p:txBody>
          <a:bodyPr>
            <a:normAutofit fontScale="90000"/>
          </a:bodyPr>
          <a:lstStyle/>
          <a:p>
            <a:pPr indent="0"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57313"/>
            <a:ext cx="4038600" cy="48910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3.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Новая техника с ласковым названием наводила ужас на врага. С каким? Что это было за оружие?</a:t>
            </a:r>
          </a:p>
          <a:p>
            <a:pPr eaLnBrk="1" hangingPunct="1"/>
            <a:endParaRPr lang="ru-RU" smtClean="0"/>
          </a:p>
        </p:txBody>
      </p:sp>
      <p:sp>
        <p:nvSpPr>
          <p:cNvPr id="12292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85875"/>
            <a:ext cx="4038600" cy="49625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3.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Какое конструкторское бюро разработало легендарный танк Т-34?</a:t>
            </a:r>
          </a:p>
        </p:txBody>
      </p:sp>
      <p:pic>
        <p:nvPicPr>
          <p:cNvPr id="12293" name="Picture 6" descr="ни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05488"/>
            <a:ext cx="914400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4. Роль поэзии в годы ВОВ. </a:t>
            </a:r>
          </a:p>
          <a:p>
            <a:pPr eaLnBrk="1" hangingPunct="1"/>
            <a:endParaRPr lang="ru-RU" smtClean="0"/>
          </a:p>
        </p:txBody>
      </p:sp>
      <p:sp>
        <p:nvSpPr>
          <p:cNvPr id="13316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4. Назовите  основные мотивы военной лирики</a:t>
            </a:r>
          </a:p>
          <a:p>
            <a:pPr eaLnBrk="1" hangingPunct="1"/>
            <a:endParaRPr lang="ru-RU" smtClean="0"/>
          </a:p>
        </p:txBody>
      </p:sp>
      <p:pic>
        <p:nvPicPr>
          <p:cNvPr id="13317" name="Picture 6" descr="ни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05488"/>
            <a:ext cx="914400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5. Кто в годы войны в СССР занимался разработкой атомной бомбы?</a:t>
            </a:r>
          </a:p>
          <a:p>
            <a:pPr eaLnBrk="1" hangingPunct="1"/>
            <a:endParaRPr lang="ru-RU" smtClean="0"/>
          </a:p>
        </p:txBody>
      </p:sp>
      <p:sp>
        <p:nvSpPr>
          <p:cNvPr id="14340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5. Назовите песню - гимн войны, появившуюся в первые дни нападения фашистов на нашу страну.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Что это за песня и кто её автор?</a:t>
            </a:r>
          </a:p>
          <a:p>
            <a:pPr eaLnBrk="1" hangingPunct="1"/>
            <a:endParaRPr lang="ru-RU" smtClean="0"/>
          </a:p>
        </p:txBody>
      </p:sp>
      <p:pic>
        <p:nvPicPr>
          <p:cNvPr id="14341" name="Picture 6" descr="ни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05488"/>
            <a:ext cx="914400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6. Есть мнение, что стихи, песни той поры очень бедны с точки зрения языка. Докажите что это не так. ( «Землянка»)</a:t>
            </a:r>
          </a:p>
          <a:p>
            <a:pPr eaLnBrk="1" hangingPunct="1"/>
            <a:endParaRPr lang="ru-RU" smtClean="0"/>
          </a:p>
        </p:txBody>
      </p:sp>
      <p:sp>
        <p:nvSpPr>
          <p:cNvPr id="1536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6. История создания стихотворения А.Суркова «Землянка». </a:t>
            </a:r>
          </a:p>
          <a:p>
            <a:pPr eaLnBrk="1" hangingPunct="1"/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5" name="Picture 6" descr="ни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05488"/>
            <a:ext cx="914400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2089150"/>
          <a:ext cx="6096000" cy="2723516"/>
        </p:xfrm>
        <a:graphic>
          <a:graphicData uri="http://schemas.openxmlformats.org/drawingml/2006/table">
            <a:tbl>
              <a:tblPr/>
              <a:tblGrid>
                <a:gridCol w="2828925"/>
                <a:gridCol w="3267075"/>
              </a:tblGrid>
              <a:tr h="595313">
                <a:tc>
                  <a:txBody>
                    <a:bodyPr/>
                    <a:lstStyle/>
                    <a:p>
                      <a:pPr marL="269875" marR="0" lvl="0" indent="269875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Языковые средства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9875" marR="0" lvl="0" indent="269875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Примеры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269875" marR="0" lvl="0" indent="269875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Олицетворения</a:t>
                      </a:r>
                    </a:p>
                    <a:p>
                      <a:pPr marL="269875" marR="0" lvl="0" indent="269875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Эпитеты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269875" marR="0" lvl="0" indent="269875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Лексический повтор</a:t>
                      </a:r>
                    </a:p>
                    <a:p>
                      <a:pPr marL="269875" marR="0" lvl="0" indent="269875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3763">
                <a:tc>
                  <a:txBody>
                    <a:bodyPr/>
                    <a:lstStyle/>
                    <a:p>
                      <a:pPr marL="269875" marR="0" lvl="0" indent="269875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Сравнение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69875" marR="0" lvl="0" indent="269875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Противопоставление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03" name="Line 1"/>
          <p:cNvSpPr>
            <a:spLocks noChangeShapeType="1"/>
          </p:cNvSpPr>
          <p:nvPr/>
        </p:nvSpPr>
        <p:spPr bwMode="auto">
          <a:xfrm>
            <a:off x="-71438" y="-23813"/>
            <a:ext cx="4800601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4" name="Прямоугольник 3"/>
          <p:cNvSpPr>
            <a:spLocks noChangeArrowheads="1"/>
          </p:cNvSpPr>
          <p:nvPr/>
        </p:nvSpPr>
        <p:spPr bwMode="auto">
          <a:xfrm>
            <a:off x="2000250" y="857250"/>
            <a:ext cx="5429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entury Gothic" pitchFamily="34" charset="0"/>
              </a:rPr>
              <a:t>Алексей Сурков «Землянка»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186</TotalTime>
  <Words>457</Words>
  <Application>Microsoft Office PowerPoint</Application>
  <PresentationFormat>Экран (4:3)</PresentationFormat>
  <Paragraphs>67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Яркая</vt:lpstr>
      <vt:lpstr>Слайд 1</vt:lpstr>
      <vt:lpstr>Тема урока:  Искусство, культура и литература в годы Великой Отечественной войны </vt:lpstr>
      <vt:lpstr>I  тур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II ТУР</vt:lpstr>
      <vt:lpstr>Слайд 16</vt:lpstr>
      <vt:lpstr>Слайд 17</vt:lpstr>
      <vt:lpstr>Слайд 18</vt:lpstr>
      <vt:lpstr>Слайд 19</vt:lpstr>
      <vt:lpstr>III ТУР</vt:lpstr>
      <vt:lpstr>IV  ТУР</vt:lpstr>
      <vt:lpstr>Подведение итогов игры</vt:lpstr>
      <vt:lpstr>Домашнее задание </vt:lpstr>
      <vt:lpstr>Слайд 24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 тур</dc:title>
  <dc:creator>SamLab.ws</dc:creator>
  <cp:lastModifiedBy>User</cp:lastModifiedBy>
  <cp:revision>24</cp:revision>
  <dcterms:created xsi:type="dcterms:W3CDTF">2006-08-23T02:16:37Z</dcterms:created>
  <dcterms:modified xsi:type="dcterms:W3CDTF">2014-04-26T10:01:14Z</dcterms:modified>
</cp:coreProperties>
</file>