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24.04.2014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24.04.2014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24.04.2014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pPr/>
              <a:t>24.04.2014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4_%D0%B0%D0%B2%D0%B3%D1%83%D1%81%D1%82%D0%B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ru.wikipedia.org/wiki/6_%D0%B0%D0%B2%D0%B3%D1%83%D1%81%D1%82%D0%B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CF%F0%E8%F7%E8%ED%FB_%CF%E5%F0%E2%EE%E9_%EC%E8%F0%EE%E2%EE%E9_%E2%EE%E9%ED%FB" TargetMode="External"/><Relationship Id="rId2" Type="http://schemas.openxmlformats.org/officeDocument/2006/relationships/hyperlink" Target="http://images.yandex.ru/yandsearch?stype=image&amp;lr=47&amp;source=psearch&amp;te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.wikipedia.org/wiki/%CF%E5%F0%E2%E0%FF_%EC%E8%F0%EE%E2%E0%FF_%E2%EE%E9%ED%E0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2%D1%82%D0%BE%D1%80%D0%B0%D1%8F_%D0%BC%D0%B8%D1%80%D0%BE%D0%B2%D0%B0%D1%8F_%D0%B2%D0%BE%D0%B9%D0%BD%D0%B0" TargetMode="External"/><Relationship Id="rId3" Type="http://schemas.openxmlformats.org/officeDocument/2006/relationships/hyperlink" Target="http://ru.wikipedia.org/wiki/1914" TargetMode="External"/><Relationship Id="rId7" Type="http://schemas.openxmlformats.org/officeDocument/2006/relationships/hyperlink" Target="http://ru.wikipedia.org/wiki/%D0%A7%D0%B5%D0%BB%D0%BE%D0%B2%D0%B5%D1%87%D0%B5%D1%81%D1%82%D0%B2%D0%BE" TargetMode="External"/><Relationship Id="rId12" Type="http://schemas.openxmlformats.org/officeDocument/2006/relationships/hyperlink" Target="http://ru.wikipedia.org/wiki/%D0%A4%D1%80%D0%B0%D0%BD%D1%86%D1%83%D0%B7%D1%81%D0%BA%D0%B8%D0%B9_%D1%8F%D0%B7%D1%8B%D0%BA" TargetMode="External"/><Relationship Id="rId2" Type="http://schemas.openxmlformats.org/officeDocument/2006/relationships/hyperlink" Target="http://ru.wikipedia.org/wiki/28_%D0%B8%D1%8E%D0%BB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2%D0%BE%D0%BE%D1%80%D1%83%D0%B6%D1%91%D0%BD%D0%BD%D1%8B%D0%B9_%D0%BA%D0%BE%D0%BD%D1%84%D0%BB%D0%B8%D0%BA%D1%82" TargetMode="External"/><Relationship Id="rId11" Type="http://schemas.openxmlformats.org/officeDocument/2006/relationships/hyperlink" Target="http://ru.wikipedia.org/wiki/%D0%90%D0%BD%D0%B3%D0%BB%D0%B8%D0%B9%D1%81%D0%BA%D0%B8%D0%B9_%D1%8F%D0%B7%D1%8B%D0%BA" TargetMode="External"/><Relationship Id="rId5" Type="http://schemas.openxmlformats.org/officeDocument/2006/relationships/hyperlink" Target="http://ru.wikipedia.org/wiki/1918" TargetMode="External"/><Relationship Id="rId10" Type="http://schemas.openxmlformats.org/officeDocument/2006/relationships/hyperlink" Target="http://ru.wikipedia.org/wiki/%D0%98%D0%BD%D1%82%D0%B5%D1%80%D0%B1%D0%B5%D0%BB%D0%BB%D1%83%D0%BC" TargetMode="External"/><Relationship Id="rId4" Type="http://schemas.openxmlformats.org/officeDocument/2006/relationships/hyperlink" Target="http://ru.wikipedia.org/wiki/11_%D0%BD%D0%BE%D1%8F%D0%B1%D1%80%D1%8F" TargetMode="External"/><Relationship Id="rId9" Type="http://schemas.openxmlformats.org/officeDocument/2006/relationships/hyperlink" Target="http://ru.wikipedia.org/wiki/1939_%D0%B3%D0%BE%D0%B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E%D0%BA%D1%82%D1%8F%D0%B1%D1%80%D1%8C%D1%81%D0%BA%D0%B0%D1%8F_%D1%80%D0%B5%D0%B2%D0%BE%D0%BB%D1%8E%D1%86%D0%B8%D1%8F" TargetMode="External"/><Relationship Id="rId2" Type="http://schemas.openxmlformats.org/officeDocument/2006/relationships/hyperlink" Target="http://ru.wikipedia.org/wiki/%D0%A0%D0%BE%D1%81%D1%81%D0%B8%D0%B9%D1%81%D0%BA%D0%B0%D1%8F_%D0%B8%D0%BC%D0%BF%D0%B5%D1%80%D0%B8%D1%8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ru.wikipedia.org/wiki/%D0%A1%D0%A1%D0%A1%D0%A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28_%D0%B8%D1%8E%D0%BD%D1%8F" TargetMode="External"/><Relationship Id="rId7" Type="http://schemas.openxmlformats.org/officeDocument/2006/relationships/hyperlink" Target="http://ru.wikipedia.org/wiki/%D0%9C%D0%BB%D0%B0%D0%B4%D0%B0_%D0%91%D0%BE%D1%81%D0%BD%D0%B0" TargetMode="External"/><Relationship Id="rId2" Type="http://schemas.openxmlformats.org/officeDocument/2006/relationships/hyperlink" Target="http://ru.wikipedia.org/wiki/%D0%A1%D0%B0%D1%80%D0%B0%D0%B5%D0%B2%D1%81%D0%BA%D0%BE%D0%B5_%D1%83%D0%B1%D0%B8%D0%B9%D1%81%D1%82%D0%B2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F%D1%80%D0%B8%D0%BD%D1%86%D0%B8%D0%BF,_%D0%93%D0%B0%D0%B2%D1%80%D0%B8%D0%BB%D0%BE" TargetMode="External"/><Relationship Id="rId5" Type="http://schemas.openxmlformats.org/officeDocument/2006/relationships/hyperlink" Target="http://ru.wikipedia.org/wiki/%D0%A4%D1%80%D0%B0%D0%BD%D1%86_%D0%A4%D0%B5%D1%80%D0%B4%D0%B8%D0%BD%D0%B0%D0%BD%D0%B4" TargetMode="External"/><Relationship Id="rId4" Type="http://schemas.openxmlformats.org/officeDocument/2006/relationships/hyperlink" Target="http://ru.wikipedia.org/wiki/%D0%AD%D1%80%D1%86%D0%B3%D0%B5%D1%80%D1%86%D0%BE%D0%B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0%D0%BE%D1%81%D1%81%D0%B8%D0%B9%D1%81%D0%BA%D0%B0%D1%8F_%D0%B8%D0%BC%D0%BF%D0%B5%D1%80%D0%B8%D1%8F" TargetMode="External"/><Relationship Id="rId7" Type="http://schemas.openxmlformats.org/officeDocument/2006/relationships/hyperlink" Target="http://ru.wikipedia.org/wiki/%D0%92%D0%B5%D0%B9%D0%BC%D0%B0%D1%80%D1%81%D0%BA%D0%B0%D1%8F_%D1%80%D0%B5%D1%81%D0%BF%D1%83%D0%B1%D0%BB%D0%B8%D0%BA%D0%B0" TargetMode="External"/><Relationship Id="rId2" Type="http://schemas.openxmlformats.org/officeDocument/2006/relationships/hyperlink" Target="http://ru.wikipedia.org/wiki/%D0%98%D0%BC%D0%BF%D0%B5%D1%80%D0%B8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3%D0%B5%D1%80%D0%BC%D0%B0%D0%BD%D1%81%D0%BA%D0%B0%D1%8F_%D0%B8%D0%BC%D0%BF%D0%B5%D1%80%D0%B8%D1%8F" TargetMode="External"/><Relationship Id="rId5" Type="http://schemas.openxmlformats.org/officeDocument/2006/relationships/hyperlink" Target="http://ru.wikipedia.org/wiki/%D0%9E%D1%81%D0%BC%D0%B0%D0%BD%D1%81%D0%BA%D0%B0%D1%8F_%D0%B8%D0%BC%D0%BF%D0%B5%D1%80%D0%B8%D1%8F" TargetMode="External"/><Relationship Id="rId4" Type="http://schemas.openxmlformats.org/officeDocument/2006/relationships/hyperlink" Target="http://ru.wikipedia.org/wiki/%D0%90%D0%B2%D1%81%D1%82%D1%80%D0%BE-%D0%92%D0%B5%D0%BD%D0%B3%D1%80%D0%B8%D1%8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2_%D0%B0%D0%B2%D0%B3%D1%83%D1%81%D1%82%D0%B0" TargetMode="External"/><Relationship Id="rId2" Type="http://schemas.openxmlformats.org/officeDocument/2006/relationships/hyperlink" Target="http://ru.wikipedia.org/wiki/1_%D0%B0%D0%B2%D0%B3%D1%83%D1%81%D1%82%D0%B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3_%D0%B0%D0%B2%D0%B3%D1%83%D1%81%D1%82%D0%B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124744"/>
            <a:ext cx="6768752" cy="1202137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МБОУ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«</a:t>
            </a:r>
            <a:r>
              <a:rPr lang="ru-RU" sz="2000" b="1" dirty="0" smtClean="0"/>
              <a:t>СОШ №2 </a:t>
            </a:r>
            <a:r>
              <a:rPr lang="ru-RU" sz="2000" b="1" dirty="0" smtClean="0"/>
              <a:t>г</a:t>
            </a:r>
            <a:r>
              <a:rPr lang="ru-RU" sz="2000" b="1" dirty="0" smtClean="0"/>
              <a:t>. Калининска Саратовской области»</a:t>
            </a:r>
            <a:endParaRPr lang="ru-RU" sz="2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3212976"/>
            <a:ext cx="7200800" cy="244827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    </a:t>
            </a:r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Первая </a:t>
            </a:r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мировая </a:t>
            </a:r>
            <a:r>
              <a:rPr lang="ru-RU" sz="3600" b="1" dirty="0">
                <a:solidFill>
                  <a:srgbClr val="FF0000"/>
                </a:solidFill>
                <a:latin typeface="Comic Sans MS" pitchFamily="66" charset="0"/>
              </a:rPr>
              <a:t>в</a:t>
            </a:r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ойна        </a:t>
            </a:r>
            <a:b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                        </a:t>
            </a:r>
            <a:b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                          </a:t>
            </a:r>
            <a:endParaRPr lang="ru-RU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920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Начало войны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119256"/>
            <a:ext cx="7344816" cy="397403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dirty="0">
                <a:hlinkClick r:id="rId2" tooltip="4 августа"/>
              </a:rPr>
              <a:t>4 августа</a:t>
            </a:r>
            <a:r>
              <a:rPr lang="ru-RU" dirty="0"/>
              <a:t> Германские войска вторглись в Бельгию. Король </a:t>
            </a:r>
            <a:r>
              <a:rPr lang="ru-RU" dirty="0" smtClean="0"/>
              <a:t>Бельгии Альберт</a:t>
            </a:r>
            <a:r>
              <a:rPr lang="ru-RU" dirty="0"/>
              <a:t> обратился за помощью к странам-гарантам бельгийского нейтралитета. Лондон направил в Берлин ультиматум: прекратить вторжение в Бельгию, или Англия объявит войну Германии. По истечении срока ультиматума Великобритания объявила войну Германии и направила войска на помощь Франции.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9534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Начало войны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132856"/>
            <a:ext cx="7488832" cy="388843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dirty="0">
                <a:hlinkClick r:id="rId2" tooltip="6 августа"/>
              </a:rPr>
              <a:t>6 августа</a:t>
            </a:r>
            <a:r>
              <a:rPr lang="ru-RU" dirty="0"/>
              <a:t> Австро-Венгрия объявила войну России.</a:t>
            </a:r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Началась </a:t>
            </a:r>
            <a:r>
              <a:rPr lang="ru-RU" dirty="0"/>
              <a:t>Первая мировая война.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9872" y="4230779"/>
            <a:ext cx="2483611" cy="171678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428685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119256"/>
            <a:ext cx="7416824" cy="4118055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Первая мировая </a:t>
            </a:r>
            <a:r>
              <a:rPr lang="ru-RU" b="1" dirty="0"/>
              <a:t>война́</a:t>
            </a:r>
            <a:r>
              <a:rPr lang="ru-RU" dirty="0"/>
              <a:t> </a:t>
            </a:r>
            <a:r>
              <a:rPr lang="ru-RU" dirty="0" smtClean="0"/>
              <a:t>(28 июля</a:t>
            </a:r>
            <a:r>
              <a:rPr lang="ru-RU" dirty="0"/>
              <a:t> </a:t>
            </a:r>
            <a:r>
              <a:rPr lang="ru-RU" dirty="0" smtClean="0"/>
              <a:t>1914</a:t>
            </a:r>
            <a:r>
              <a:rPr lang="ru-RU" dirty="0"/>
              <a:t> </a:t>
            </a:r>
            <a:r>
              <a:rPr lang="ru-RU" dirty="0" smtClean="0"/>
              <a:t>—11ноября 1918)</a:t>
            </a:r>
            <a:r>
              <a:rPr lang="ru-RU" dirty="0"/>
              <a:t> — один из самых широкомасштабных </a:t>
            </a:r>
            <a:r>
              <a:rPr lang="ru-RU" dirty="0" smtClean="0"/>
              <a:t>вооружённых конфликтов</a:t>
            </a:r>
            <a:r>
              <a:rPr lang="ru-RU" dirty="0"/>
              <a:t> в истории </a:t>
            </a:r>
            <a:r>
              <a:rPr lang="ru-RU" dirty="0" smtClean="0"/>
              <a:t>человечества.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83968" y="3717032"/>
            <a:ext cx="1656184" cy="219847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36394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Интернет - ресурсы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119256"/>
            <a:ext cx="7488832" cy="404604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images.yandex.ru/yandsearch?stype=image&amp;lr=47&amp;source=psearch&amp;tex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://ru.wikipedia.org/wiki/%CF%F0%E8%F7%E8%ED%FB_%CF%E5%F0%E2%EE%E9_%EC%E8%F0%EE%E2%EE%E9_%</a:t>
            </a:r>
            <a:r>
              <a:rPr lang="en-US" dirty="0" smtClean="0">
                <a:hlinkClick r:id="rId3"/>
              </a:rPr>
              <a:t>E2%EE%E9%ED%FB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>
                <a:hlinkClick r:id="rId4"/>
              </a:rPr>
              <a:t>http://ru.wikipedia.org/wiki/%CF%E5%F0%E2%E0%FF_%EC%E8%F0%EE%E2%E0%FF_%E2%EE%E9%ED%E0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4620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119257"/>
            <a:ext cx="7416824" cy="360381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/>
              <a:t>Спасибо за внимание!!!</a:t>
            </a:r>
            <a:endParaRPr lang="ru-RU" sz="4400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7313669" y="2780928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071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2119256"/>
            <a:ext cx="7344816" cy="390203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Расширить знания о первой мировой </a:t>
            </a:r>
            <a:r>
              <a:rPr lang="ru-RU" dirty="0"/>
              <a:t>в</a:t>
            </a:r>
            <a:r>
              <a:rPr lang="ru-RU" dirty="0" smtClean="0"/>
              <a:t>ойне.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47864" y="3645024"/>
            <a:ext cx="2753981" cy="18607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31444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119256"/>
            <a:ext cx="7416824" cy="404604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1. Выяснить, причину войны.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2. Узнать, сколько длилась война.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3. Выяснить, сколько было жертв.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2401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Война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119256"/>
            <a:ext cx="7416824" cy="40460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   Пе́рвая </a:t>
            </a:r>
            <a:r>
              <a:rPr lang="ru-RU" b="1" dirty="0"/>
              <a:t>мирова́я война́</a:t>
            </a:r>
            <a:r>
              <a:rPr lang="ru-RU" dirty="0"/>
              <a:t> (</a:t>
            </a:r>
            <a:r>
              <a:rPr lang="ru-RU" dirty="0">
                <a:hlinkClick r:id="rId2" tooltip="28 июля"/>
              </a:rPr>
              <a:t>28 июля</a:t>
            </a:r>
            <a:r>
              <a:rPr lang="ru-RU" dirty="0"/>
              <a:t> </a:t>
            </a:r>
            <a:r>
              <a:rPr lang="ru-RU" dirty="0">
                <a:hlinkClick r:id="rId3" tooltip="1914"/>
              </a:rPr>
              <a:t>1914</a:t>
            </a:r>
            <a:r>
              <a:rPr lang="ru-RU" dirty="0"/>
              <a:t> — </a:t>
            </a:r>
            <a:r>
              <a:rPr lang="ru-RU" dirty="0">
                <a:hlinkClick r:id="rId4" tooltip="11 ноября"/>
              </a:rPr>
              <a:t>11 </a:t>
            </a:r>
            <a:r>
              <a:rPr lang="ru-RU" dirty="0" smtClean="0">
                <a:hlinkClick r:id="rId4" tooltip="11 ноября"/>
              </a:rPr>
              <a:t>ноября</a:t>
            </a:r>
            <a:r>
              <a:rPr lang="ru-RU" dirty="0" smtClean="0"/>
              <a:t> </a:t>
            </a:r>
            <a:r>
              <a:rPr lang="ru-RU" dirty="0" smtClean="0">
                <a:hlinkClick r:id="rId5" tooltip="1918"/>
              </a:rPr>
              <a:t>1918</a:t>
            </a:r>
            <a:r>
              <a:rPr lang="ru-RU" dirty="0"/>
              <a:t>) — один из самых </a:t>
            </a:r>
            <a:r>
              <a:rPr lang="ru-RU" dirty="0" smtClean="0"/>
              <a:t>широкомасштабных </a:t>
            </a:r>
            <a:r>
              <a:rPr lang="ru-RU" dirty="0" smtClean="0">
                <a:hlinkClick r:id="rId6" tooltip="Вооружённый конфликт"/>
              </a:rPr>
              <a:t>вооружённых </a:t>
            </a:r>
            <a:r>
              <a:rPr lang="ru-RU" dirty="0">
                <a:hlinkClick r:id="rId6" tooltip="Вооружённый конфликт"/>
              </a:rPr>
              <a:t>конфликтов</a:t>
            </a:r>
            <a:r>
              <a:rPr lang="ru-RU" dirty="0"/>
              <a:t> в истории </a:t>
            </a:r>
            <a:r>
              <a:rPr lang="ru-RU" dirty="0" smtClean="0">
                <a:hlinkClick r:id="rId7" tooltip="Человечество"/>
              </a:rPr>
              <a:t>человечества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</a:t>
            </a:r>
            <a:r>
              <a:rPr lang="ru-RU" dirty="0"/>
              <a:t>Это название утвердилось в историографии только после начала </a:t>
            </a:r>
            <a:r>
              <a:rPr lang="ru-RU" dirty="0">
                <a:hlinkClick r:id="rId8" tooltip="Вторая мировая война"/>
              </a:rPr>
              <a:t>Второй мировой войны</a:t>
            </a:r>
            <a:r>
              <a:rPr lang="ru-RU" dirty="0"/>
              <a:t> в </a:t>
            </a:r>
            <a:r>
              <a:rPr lang="ru-RU" dirty="0">
                <a:hlinkClick r:id="rId9" tooltip="1939 год"/>
              </a:rPr>
              <a:t>1939 </a:t>
            </a:r>
            <a:r>
              <a:rPr lang="ru-RU" dirty="0" smtClean="0">
                <a:hlinkClick r:id="rId9" tooltip="1939 год"/>
              </a:rPr>
              <a:t>году</a:t>
            </a:r>
            <a:r>
              <a:rPr lang="ru-RU" dirty="0" smtClean="0"/>
              <a:t> В </a:t>
            </a:r>
            <a:r>
              <a:rPr lang="ru-RU" dirty="0" smtClean="0">
                <a:hlinkClick r:id="rId10" tooltip="Интербеллум"/>
              </a:rPr>
              <a:t>межвоенный </a:t>
            </a:r>
            <a:r>
              <a:rPr lang="ru-RU" dirty="0">
                <a:hlinkClick r:id="rId10" tooltip="Интербеллум"/>
              </a:rPr>
              <a:t>период</a:t>
            </a:r>
            <a:r>
              <a:rPr lang="ru-RU" dirty="0"/>
              <a:t> употреблялось название «</a:t>
            </a:r>
            <a:r>
              <a:rPr lang="ru-RU" b="1" dirty="0"/>
              <a:t>Великая война</a:t>
            </a:r>
            <a:r>
              <a:rPr lang="ru-RU" dirty="0"/>
              <a:t>» (</a:t>
            </a:r>
            <a:r>
              <a:rPr lang="ru-RU" dirty="0">
                <a:hlinkClick r:id="rId11" tooltip="Английский язык"/>
              </a:rPr>
              <a:t>англ.</a:t>
            </a:r>
            <a:r>
              <a:rPr lang="ru-RU" dirty="0"/>
              <a:t> </a:t>
            </a:r>
            <a:r>
              <a:rPr lang="ru-RU" i="1" dirty="0"/>
              <a:t>The Great War</a:t>
            </a:r>
            <a:r>
              <a:rPr lang="ru-RU" dirty="0"/>
              <a:t>, </a:t>
            </a:r>
            <a:r>
              <a:rPr lang="ru-RU" dirty="0">
                <a:hlinkClick r:id="rId12" tooltip="Французский язык"/>
              </a:rPr>
              <a:t>фр.</a:t>
            </a:r>
            <a:r>
              <a:rPr lang="ru-RU" dirty="0"/>
              <a:t> </a:t>
            </a:r>
            <a:r>
              <a:rPr lang="ru-RU" i="1" dirty="0"/>
              <a:t>La Grande guerre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8196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Война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060848"/>
            <a:ext cx="7488832" cy="403244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В</a:t>
            </a:r>
            <a:r>
              <a:rPr lang="ru-RU" dirty="0"/>
              <a:t> </a:t>
            </a:r>
            <a:r>
              <a:rPr lang="ru-RU" dirty="0">
                <a:hlinkClick r:id="rId2" tooltip="Российская империя"/>
              </a:rPr>
              <a:t>Российской империи</a:t>
            </a:r>
            <a:r>
              <a:rPr lang="ru-RU" dirty="0"/>
              <a:t> её также называли «</a:t>
            </a:r>
            <a:r>
              <a:rPr lang="ru-RU" b="1" dirty="0"/>
              <a:t>Великой войной</a:t>
            </a:r>
            <a:r>
              <a:rPr lang="ru-RU" dirty="0"/>
              <a:t>», «</a:t>
            </a:r>
            <a:r>
              <a:rPr lang="ru-RU" b="1" dirty="0"/>
              <a:t>Большой войной</a:t>
            </a:r>
            <a:r>
              <a:rPr lang="ru-RU" dirty="0"/>
              <a:t>», «</a:t>
            </a:r>
            <a:r>
              <a:rPr lang="ru-RU" b="1" dirty="0"/>
              <a:t>Второй Отечественной</a:t>
            </a:r>
            <a:r>
              <a:rPr lang="ru-RU" dirty="0"/>
              <a:t>», «</a:t>
            </a:r>
            <a:r>
              <a:rPr lang="ru-RU" b="1" dirty="0"/>
              <a:t>Великой </a:t>
            </a:r>
            <a:r>
              <a:rPr lang="ru-RU" b="1" dirty="0" smtClean="0"/>
              <a:t>Отечественной», </a:t>
            </a:r>
            <a:r>
              <a:rPr lang="ru-RU" dirty="0" smtClean="0"/>
              <a:t>а </a:t>
            </a:r>
            <a:r>
              <a:rPr lang="ru-RU" dirty="0"/>
              <a:t>также неформально (и </a:t>
            </a:r>
            <a:r>
              <a:rPr lang="ru-RU" dirty="0" smtClean="0"/>
              <a:t>до </a:t>
            </a:r>
            <a:r>
              <a:rPr lang="ru-RU" dirty="0" smtClean="0">
                <a:hlinkClick r:id="rId3" tooltip="Октябрьская революция"/>
              </a:rPr>
              <a:t>революции</a:t>
            </a:r>
            <a:r>
              <a:rPr lang="ru-RU" dirty="0"/>
              <a:t>, и после) — «</a:t>
            </a:r>
            <a:r>
              <a:rPr lang="ru-RU" b="1" dirty="0"/>
              <a:t>германской</a:t>
            </a:r>
            <a:r>
              <a:rPr lang="ru-RU" dirty="0"/>
              <a:t>»; затем </a:t>
            </a:r>
            <a:r>
              <a:rPr lang="ru-RU" dirty="0" smtClean="0"/>
              <a:t>в </a:t>
            </a:r>
            <a:r>
              <a:rPr lang="ru-RU" dirty="0" smtClean="0">
                <a:hlinkClick r:id="rId4" tooltip="СССР"/>
              </a:rPr>
              <a:t>СССР</a:t>
            </a:r>
            <a:r>
              <a:rPr lang="ru-RU" dirty="0"/>
              <a:t> — «</a:t>
            </a:r>
            <a:r>
              <a:rPr lang="ru-RU" b="1" dirty="0"/>
              <a:t>империалистической войной</a:t>
            </a:r>
            <a:r>
              <a:rPr lang="ru-RU" dirty="0"/>
              <a:t>».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12160" y="4365104"/>
            <a:ext cx="2088232" cy="184255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42265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Причины войны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119256"/>
            <a:ext cx="7488832" cy="397403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Поводом </a:t>
            </a:r>
            <a:r>
              <a:rPr lang="ru-RU" dirty="0"/>
              <a:t>к войне послужило </a:t>
            </a:r>
            <a:r>
              <a:rPr lang="ru-RU" dirty="0">
                <a:hlinkClick r:id="rId2" tooltip="Сараевское убийство"/>
              </a:rPr>
              <a:t>Сараевское убийство</a:t>
            </a:r>
            <a:r>
              <a:rPr lang="ru-RU" dirty="0"/>
              <a:t> </a:t>
            </a:r>
            <a:r>
              <a:rPr lang="ru-RU" dirty="0">
                <a:hlinkClick r:id="rId3" tooltip="28 июня"/>
              </a:rPr>
              <a:t>28 июня</a:t>
            </a:r>
            <a:r>
              <a:rPr lang="ru-RU" dirty="0"/>
              <a:t> 1914 </a:t>
            </a:r>
            <a:r>
              <a:rPr lang="ru-RU" dirty="0" smtClean="0"/>
              <a:t>года австрийского</a:t>
            </a:r>
            <a:r>
              <a:rPr lang="ru-RU" dirty="0"/>
              <a:t> </a:t>
            </a:r>
            <a:r>
              <a:rPr lang="ru-RU" dirty="0">
                <a:hlinkClick r:id="rId4" tooltip="Эрцгерцог"/>
              </a:rPr>
              <a:t>эрцгерцога</a:t>
            </a:r>
            <a:r>
              <a:rPr lang="ru-RU" dirty="0"/>
              <a:t> </a:t>
            </a:r>
            <a:r>
              <a:rPr lang="ru-RU" dirty="0">
                <a:hlinkClick r:id="rId5" tooltip="Франц Фердинанд"/>
              </a:rPr>
              <a:t>Франца Фердинанда</a:t>
            </a:r>
            <a:r>
              <a:rPr lang="ru-RU" dirty="0"/>
              <a:t> девятнадцатилетним сербским террористом, студентом из Боснии </a:t>
            </a:r>
            <a:r>
              <a:rPr lang="ru-RU" dirty="0">
                <a:hlinkClick r:id="rId6" tooltip="Принцип, Гаврило"/>
              </a:rPr>
              <a:t>Гаврилой Принципом</a:t>
            </a:r>
            <a:r>
              <a:rPr lang="ru-RU" dirty="0"/>
              <a:t>, который являлся одним из членов террористической организации «</a:t>
            </a:r>
            <a:r>
              <a:rPr lang="ru-RU" dirty="0">
                <a:hlinkClick r:id="rId7" tooltip="Млада Босна"/>
              </a:rPr>
              <a:t>Млада Босна</a:t>
            </a:r>
            <a:r>
              <a:rPr lang="ru-RU" dirty="0"/>
              <a:t>», боровшейся за объединение всех южнославянских народов в одно государство.</a:t>
            </a:r>
          </a:p>
        </p:txBody>
      </p:sp>
    </p:spTree>
    <p:extLst>
      <p:ext uri="{BB962C8B-B14F-4D97-AF65-F5344CB8AC3E}">
        <p14:creationId xmlns:p14="http://schemas.microsoft.com/office/powerpoint/2010/main" xmlns="" val="257935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 войны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119256"/>
            <a:ext cx="7704856" cy="3974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В </a:t>
            </a:r>
            <a:r>
              <a:rPr lang="ru-RU" dirty="0"/>
              <a:t>результате войны прекратили своё </a:t>
            </a:r>
            <a:r>
              <a:rPr lang="ru-RU" dirty="0" smtClean="0"/>
              <a:t>существование четыре</a:t>
            </a:r>
            <a:r>
              <a:rPr lang="ru-RU" dirty="0"/>
              <a:t> </a:t>
            </a:r>
            <a:r>
              <a:rPr lang="ru-RU" dirty="0">
                <a:hlinkClick r:id="rId2" tooltip="Империя"/>
              </a:rPr>
              <a:t>империи</a:t>
            </a:r>
            <a:r>
              <a:rPr lang="ru-RU" dirty="0"/>
              <a:t>: </a:t>
            </a:r>
            <a:r>
              <a:rPr lang="ru-RU" dirty="0">
                <a:hlinkClick r:id="rId3" tooltip="Российская империя"/>
              </a:rPr>
              <a:t>Российская</a:t>
            </a:r>
            <a:r>
              <a:rPr lang="ru-RU" dirty="0"/>
              <a:t>, </a:t>
            </a:r>
            <a:r>
              <a:rPr lang="ru-RU" dirty="0">
                <a:hlinkClick r:id="rId4" tooltip="Австро-Венгрия"/>
              </a:rPr>
              <a:t>Австро-Венгерская</a:t>
            </a:r>
            <a:r>
              <a:rPr lang="ru-RU" dirty="0" smtClean="0"/>
              <a:t>, </a:t>
            </a:r>
            <a:r>
              <a:rPr lang="ru-RU" dirty="0" smtClean="0">
                <a:hlinkClick r:id="rId5" tooltip="Османская империя"/>
              </a:rPr>
              <a:t>Османская</a:t>
            </a:r>
            <a:r>
              <a:rPr lang="ru-RU" dirty="0"/>
              <a:t> и </a:t>
            </a:r>
            <a:r>
              <a:rPr lang="ru-RU" dirty="0">
                <a:hlinkClick r:id="rId6" tooltip="Германская империя"/>
              </a:rPr>
              <a:t>Германская</a:t>
            </a:r>
            <a:r>
              <a:rPr lang="ru-RU" dirty="0"/>
              <a:t> (хотя возникшая вместо кайзеровской Германии </a:t>
            </a:r>
            <a:r>
              <a:rPr lang="ru-RU" dirty="0">
                <a:hlinkClick r:id="rId7" tooltip="Веймарская республика"/>
              </a:rPr>
              <a:t>Веймарская </a:t>
            </a:r>
            <a:r>
              <a:rPr lang="ru-RU" dirty="0" smtClean="0">
                <a:hlinkClick r:id="rId7" tooltip="Веймарская республика"/>
              </a:rPr>
              <a:t>республика</a:t>
            </a:r>
            <a:r>
              <a:rPr lang="ru-RU" dirty="0" smtClean="0"/>
              <a:t> формально </a:t>
            </a:r>
            <a:r>
              <a:rPr lang="ru-RU" dirty="0"/>
              <a:t>продолжала именоваться </a:t>
            </a:r>
            <a:r>
              <a:rPr lang="ru-RU" i="1" dirty="0"/>
              <a:t>Германской империей</a:t>
            </a:r>
            <a:r>
              <a:rPr lang="ru-RU" dirty="0"/>
              <a:t>). Страны-участницы потеряли более 10 млн человек убитыми солдат, около 12 млн убитыми мирных жителей, около 55 млн были </a:t>
            </a:r>
            <a:r>
              <a:rPr lang="ru-RU" dirty="0" smtClean="0"/>
              <a:t>ранены.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8025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Начало войны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132856"/>
            <a:ext cx="7488832" cy="396044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28 </a:t>
            </a:r>
            <a:r>
              <a:rPr lang="ru-RU" dirty="0"/>
              <a:t>июля 1914 г. Австро-Венгрия объявила войну Сербии. </a:t>
            </a:r>
            <a:r>
              <a:rPr lang="ru-RU" dirty="0">
                <a:hlinkClick r:id="rId2" tooltip="1 августа"/>
              </a:rPr>
              <a:t>1 августа</a:t>
            </a:r>
            <a:r>
              <a:rPr lang="ru-RU" dirty="0"/>
              <a:t> Германия объявила войну России, в тот же день немцы безо всякого объявления войны вторглись в Люксембург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pPr marL="0" indent="0">
              <a:buNone/>
            </a:pPr>
            <a:r>
              <a:rPr lang="ru-RU" dirty="0">
                <a:hlinkClick r:id="rId3" tooltip="2 августа"/>
              </a:rPr>
              <a:t>2 августа</a:t>
            </a:r>
            <a:r>
              <a:rPr lang="ru-RU" dirty="0"/>
              <a:t> германские войска окончательно оккупировали Люксембург, и Бельгии был выдвинут ультиматум о пропуске германских армий к границе с Францией. На размышления давалось всего 12 часов.</a:t>
            </a:r>
          </a:p>
        </p:txBody>
      </p:sp>
    </p:spTree>
    <p:extLst>
      <p:ext uri="{BB962C8B-B14F-4D97-AF65-F5344CB8AC3E}">
        <p14:creationId xmlns:p14="http://schemas.microsoft.com/office/powerpoint/2010/main" xmlns="" val="335699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Начало войны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119256"/>
            <a:ext cx="7344816" cy="397403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dirty="0">
                <a:hlinkClick r:id="rId2" tooltip="3 августа"/>
              </a:rPr>
              <a:t>3 августа</a:t>
            </a:r>
            <a:r>
              <a:rPr lang="ru-RU" dirty="0"/>
              <a:t> Германия объявила войну Франции, обвинив её в «организованных нападениях и воздушных бомбардировках Германии» и «в нарушении бельгийского нейтралитета».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</a:t>
            </a:r>
            <a:br>
              <a:rPr lang="ru-RU" dirty="0" smtClean="0"/>
            </a:br>
            <a:r>
              <a:rPr lang="ru-RU" dirty="0" smtClean="0"/>
              <a:t>  </a:t>
            </a:r>
            <a:r>
              <a:rPr lang="ru-RU" dirty="0"/>
              <a:t>3 августа Бельгия ответила отказом на ультиматум Германии. Германия объявляет войну Бельгии.</a:t>
            </a:r>
          </a:p>
        </p:txBody>
      </p:sp>
    </p:spTree>
    <p:extLst>
      <p:ext uri="{BB962C8B-B14F-4D97-AF65-F5344CB8AC3E}">
        <p14:creationId xmlns:p14="http://schemas.microsoft.com/office/powerpoint/2010/main" xmlns="" val="216513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100</TotalTime>
  <Words>78</Words>
  <Application>Microsoft Office PowerPoint</Application>
  <PresentationFormat>Экран (4:3)</PresentationFormat>
  <Paragraphs>30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Кнопка</vt:lpstr>
      <vt:lpstr>МБОУ  «СОШ №2 г. Калининска Саратовской области»</vt:lpstr>
      <vt:lpstr>Цель</vt:lpstr>
      <vt:lpstr>Задачи</vt:lpstr>
      <vt:lpstr>Война</vt:lpstr>
      <vt:lpstr>Война</vt:lpstr>
      <vt:lpstr>Причины войны</vt:lpstr>
      <vt:lpstr>Результат войны</vt:lpstr>
      <vt:lpstr>Начало войны</vt:lpstr>
      <vt:lpstr>Начало войны</vt:lpstr>
      <vt:lpstr>Начало войны</vt:lpstr>
      <vt:lpstr>Начало войны</vt:lpstr>
      <vt:lpstr>Вывод</vt:lpstr>
      <vt:lpstr>Интернет - ресурсы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я</cp:lastModifiedBy>
  <cp:revision>10</cp:revision>
  <dcterms:modified xsi:type="dcterms:W3CDTF">2014-04-24T17:04:56Z</dcterms:modified>
</cp:coreProperties>
</file>