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sldIdLst>
    <p:sldId id="310" r:id="rId2"/>
    <p:sldId id="283" r:id="rId3"/>
    <p:sldId id="284" r:id="rId4"/>
    <p:sldId id="309" r:id="rId5"/>
    <p:sldId id="272" r:id="rId6"/>
    <p:sldId id="273" r:id="rId7"/>
    <p:sldId id="274" r:id="rId8"/>
    <p:sldId id="285" r:id="rId9"/>
    <p:sldId id="280" r:id="rId10"/>
    <p:sldId id="306" r:id="rId11"/>
    <p:sldId id="305" r:id="rId12"/>
    <p:sldId id="307" r:id="rId13"/>
    <p:sldId id="308" r:id="rId14"/>
    <p:sldId id="276" r:id="rId15"/>
    <p:sldId id="277" r:id="rId16"/>
    <p:sldId id="278" r:id="rId17"/>
    <p:sldId id="279" r:id="rId18"/>
    <p:sldId id="281" r:id="rId19"/>
    <p:sldId id="291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FF66FF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FF66FF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FF66FF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FF66FF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FF66FF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FF66FF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FF66FF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FF66FF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FF66FF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schemeClr val="tx1"/>
    </p:penClr>
  </p:showPr>
  <p:clrMru>
    <a:srgbClr val="3333FF"/>
    <a:srgbClr val="805CF2"/>
    <a:srgbClr val="FF66FF"/>
    <a:srgbClr val="4A298D"/>
    <a:srgbClr val="2C0016"/>
    <a:srgbClr val="18000C"/>
    <a:srgbClr val="3E001F"/>
    <a:srgbClr val="50211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47" autoAdjust="0"/>
    <p:restoredTop sz="91790" autoAdjust="0"/>
  </p:normalViewPr>
  <p:slideViewPr>
    <p:cSldViewPr>
      <p:cViewPr varScale="1">
        <p:scale>
          <a:sx n="95" d="100"/>
          <a:sy n="95" d="100"/>
        </p:scale>
        <p:origin x="-16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13" Type="http://schemas.openxmlformats.org/officeDocument/2006/relationships/slide" Target="slides/slide13.xml"/><Relationship Id="rId18" Type="http://schemas.openxmlformats.org/officeDocument/2006/relationships/slide" Target="slides/slide18.xml"/><Relationship Id="rId3" Type="http://schemas.openxmlformats.org/officeDocument/2006/relationships/slide" Target="slides/slide3.xml"/><Relationship Id="rId7" Type="http://schemas.openxmlformats.org/officeDocument/2006/relationships/slide" Target="slides/slide7.xml"/><Relationship Id="rId12" Type="http://schemas.openxmlformats.org/officeDocument/2006/relationships/slide" Target="slides/slide12.xml"/><Relationship Id="rId17" Type="http://schemas.openxmlformats.org/officeDocument/2006/relationships/slide" Target="slides/slide17.xml"/><Relationship Id="rId2" Type="http://schemas.openxmlformats.org/officeDocument/2006/relationships/slide" Target="slides/slide2.xml"/><Relationship Id="rId16" Type="http://schemas.openxmlformats.org/officeDocument/2006/relationships/slide" Target="slides/slide16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1.xml"/><Relationship Id="rId5" Type="http://schemas.openxmlformats.org/officeDocument/2006/relationships/slide" Target="slides/slide5.xml"/><Relationship Id="rId15" Type="http://schemas.openxmlformats.org/officeDocument/2006/relationships/slide" Target="slides/slide15.xml"/><Relationship Id="rId10" Type="http://schemas.openxmlformats.org/officeDocument/2006/relationships/slide" Target="slides/slide10.xml"/><Relationship Id="rId19" Type="http://schemas.openxmlformats.org/officeDocument/2006/relationships/slide" Target="slides/slide19.xml"/><Relationship Id="rId4" Type="http://schemas.openxmlformats.org/officeDocument/2006/relationships/slide" Target="slides/slide4.xml"/><Relationship Id="rId9" Type="http://schemas.openxmlformats.org/officeDocument/2006/relationships/slide" Target="slides/slide9.xml"/><Relationship Id="rId14" Type="http://schemas.openxmlformats.org/officeDocument/2006/relationships/slide" Target="slides/slide1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609600"/>
            <a:ext cx="6629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819400"/>
            <a:ext cx="8305800" cy="25146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blipFill dpi="0" rotWithShape="0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0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355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33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3355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733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0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0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0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3008313" cy="105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9600"/>
            <a:ext cx="5111750" cy="5516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3008313" cy="4449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38200"/>
            <a:ext cx="716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0"/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37" r:id="rId2"/>
    <p:sldLayoutId id="2147483743" r:id="rId3"/>
    <p:sldLayoutId id="2147483738" r:id="rId4"/>
    <p:sldLayoutId id="2147483739" r:id="rId5"/>
    <p:sldLayoutId id="2147483740" r:id="rId6"/>
    <p:sldLayoutId id="2147483744" r:id="rId7"/>
    <p:sldLayoutId id="2147483745" r:id="rId8"/>
    <p:sldLayoutId id="2147483746" r:id="rId9"/>
    <p:sldLayoutId id="2147483741" r:id="rId10"/>
    <p:sldLayoutId id="2147483747" r:id="rId11"/>
    <p:sldLayoutId id="2147483748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9.xml"/><Relationship Id="rId4" Type="http://schemas.openxmlformats.org/officeDocument/2006/relationships/slide" Target="slide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4"/>
          <p:cNvSpPr txBox="1">
            <a:spLocks noChangeArrowheads="1"/>
          </p:cNvSpPr>
          <p:nvPr/>
        </p:nvSpPr>
        <p:spPr bwMode="auto">
          <a:xfrm>
            <a:off x="762000" y="304800"/>
            <a:ext cx="7772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>
                <a:latin typeface="Arial Narrow" pitchFamily="34" charset="0"/>
              </a:rPr>
              <a:t>  </a:t>
            </a:r>
            <a:endParaRPr lang="ru-RU" sz="480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9219" name="WordArt 47"/>
          <p:cNvSpPr>
            <a:spLocks noChangeArrowheads="1" noChangeShapeType="1" noTextEdit="1"/>
          </p:cNvSpPr>
          <p:nvPr/>
        </p:nvSpPr>
        <p:spPr bwMode="auto">
          <a:xfrm>
            <a:off x="1276350" y="736600"/>
            <a:ext cx="6334125" cy="781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b="1" i="1" kern="10"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Осевая симметрия</a:t>
            </a:r>
          </a:p>
        </p:txBody>
      </p:sp>
      <p:sp>
        <p:nvSpPr>
          <p:cNvPr id="9220" name="Text Box 74"/>
          <p:cNvSpPr txBox="1">
            <a:spLocks noChangeArrowheads="1"/>
          </p:cNvSpPr>
          <p:nvPr/>
        </p:nvSpPr>
        <p:spPr bwMode="auto">
          <a:xfrm>
            <a:off x="4981575" y="2208213"/>
            <a:ext cx="3505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tx1"/>
                </a:solidFill>
              </a:rPr>
              <a:t>Геометрия</a:t>
            </a:r>
          </a:p>
          <a:p>
            <a:pPr>
              <a:spcBef>
                <a:spcPct val="50000"/>
              </a:spcBef>
            </a:pPr>
            <a:r>
              <a:rPr lang="ru-RU">
                <a:solidFill>
                  <a:schemeClr val="tx1"/>
                </a:solidFill>
              </a:rPr>
              <a:t>8 класс</a:t>
            </a:r>
          </a:p>
        </p:txBody>
      </p:sp>
      <p:pic>
        <p:nvPicPr>
          <p:cNvPr id="9221" name="Picture 82" descr="bd0509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382838"/>
            <a:ext cx="3779838" cy="344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606425"/>
            <a:ext cx="8077200" cy="1250950"/>
          </a:xfrm>
        </p:spPr>
        <p:txBody>
          <a:bodyPr/>
          <a:lstStyle/>
          <a:p>
            <a:r>
              <a:rPr lang="ru-RU" sz="3600" i="1" smtClean="0">
                <a:latin typeface="Myriad Pro" pitchFamily="34" charset="0"/>
              </a:rPr>
              <a:t>Сколько осей симметрии имеют  данные фигуры?</a:t>
            </a:r>
            <a:r>
              <a:rPr lang="ru-RU" sz="4000" i="1" smtClean="0">
                <a:latin typeface="Myriad Pro" pitchFamily="34" charset="0"/>
              </a:rPr>
              <a:t>    </a:t>
            </a:r>
          </a:p>
        </p:txBody>
      </p:sp>
      <p:sp>
        <p:nvSpPr>
          <p:cNvPr id="286725" name="AutoShape 5"/>
          <p:cNvSpPr>
            <a:spLocks noChangeArrowheads="1"/>
          </p:cNvSpPr>
          <p:nvPr/>
        </p:nvSpPr>
        <p:spPr bwMode="auto">
          <a:xfrm>
            <a:off x="3733800" y="1981200"/>
            <a:ext cx="1828800" cy="1524000"/>
          </a:xfrm>
          <a:custGeom>
            <a:avLst/>
            <a:gdLst>
              <a:gd name="T0" fmla="*/ 919480 w 21600"/>
              <a:gd name="T1" fmla="*/ 154305 h 21600"/>
              <a:gd name="T2" fmla="*/ 247904 w 21600"/>
              <a:gd name="T3" fmla="*/ 762000 h 21600"/>
              <a:gd name="T4" fmla="*/ 919480 w 21600"/>
              <a:gd name="T5" fmla="*/ 1524000 h 21600"/>
              <a:gd name="T6" fmla="*/ 1580896 w 21600"/>
              <a:gd name="T7" fmla="*/ 7620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727" name="AutoShape 7"/>
          <p:cNvSpPr>
            <a:spLocks noChangeArrowheads="1"/>
          </p:cNvSpPr>
          <p:nvPr/>
        </p:nvSpPr>
        <p:spPr bwMode="auto">
          <a:xfrm>
            <a:off x="6096000" y="1676400"/>
            <a:ext cx="1981200" cy="1905000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740" name="Tree"/>
          <p:cNvSpPr>
            <a:spLocks noEditPoints="1" noChangeArrowheads="1"/>
          </p:cNvSpPr>
          <p:nvPr/>
        </p:nvSpPr>
        <p:spPr bwMode="auto">
          <a:xfrm>
            <a:off x="6324600" y="4267200"/>
            <a:ext cx="1809750" cy="1809750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286741" name="Litebulb"/>
          <p:cNvSpPr>
            <a:spLocks noChangeAspect="1" noEditPoints="1" noChangeArrowheads="1"/>
          </p:cNvSpPr>
          <p:nvPr/>
        </p:nvSpPr>
        <p:spPr bwMode="auto">
          <a:xfrm>
            <a:off x="1600200" y="1905000"/>
            <a:ext cx="1255713" cy="1884363"/>
          </a:xfrm>
          <a:custGeom>
            <a:avLst/>
            <a:gdLst>
              <a:gd name="T0" fmla="*/ 627857 w 21600"/>
              <a:gd name="T1" fmla="*/ 0 h 21600"/>
              <a:gd name="T2" fmla="*/ 1255713 w 21600"/>
              <a:gd name="T3" fmla="*/ 678894 h 21600"/>
              <a:gd name="T4" fmla="*/ 0 w 21600"/>
              <a:gd name="T5" fmla="*/ 678894 h 21600"/>
              <a:gd name="T6" fmla="*/ 627857 w 21600"/>
              <a:gd name="T7" fmla="*/ 1884363 h 21600"/>
              <a:gd name="T8" fmla="*/ 0 60000 65536"/>
              <a:gd name="T9" fmla="*/ 0 60000 65536"/>
              <a:gd name="T10" fmla="*/ 0 60000 65536"/>
              <a:gd name="T11" fmla="*/ 0 60000 65536"/>
              <a:gd name="T12" fmla="*/ 3556 w 21600"/>
              <a:gd name="T13" fmla="*/ 2188 h 21600"/>
              <a:gd name="T14" fmla="*/ 18277 w 21600"/>
              <a:gd name="T15" fmla="*/ 92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742" name="Lock"/>
          <p:cNvSpPr>
            <a:spLocks noChangeAspect="1" noEditPoints="1" noChangeArrowheads="1"/>
          </p:cNvSpPr>
          <p:nvPr/>
        </p:nvSpPr>
        <p:spPr bwMode="auto">
          <a:xfrm>
            <a:off x="3962400" y="4191000"/>
            <a:ext cx="1525588" cy="1914525"/>
          </a:xfrm>
          <a:custGeom>
            <a:avLst/>
            <a:gdLst>
              <a:gd name="T0" fmla="*/ 762794 w 21600"/>
              <a:gd name="T1" fmla="*/ 0 h 21600"/>
              <a:gd name="T2" fmla="*/ 1525588 w 21600"/>
              <a:gd name="T3" fmla="*/ 851432 h 21600"/>
              <a:gd name="T4" fmla="*/ 762794 w 21600"/>
              <a:gd name="T5" fmla="*/ 1914525 h 21600"/>
              <a:gd name="T6" fmla="*/ 0 w 21600"/>
              <a:gd name="T7" fmla="*/ 851432 h 21600"/>
              <a:gd name="T8" fmla="*/ 0 60000 65536"/>
              <a:gd name="T9" fmla="*/ 0 60000 65536"/>
              <a:gd name="T10" fmla="*/ 0 60000 65536"/>
              <a:gd name="T11" fmla="*/ 0 60000 65536"/>
              <a:gd name="T12" fmla="*/ 744 w 21600"/>
              <a:gd name="T13" fmla="*/ 9904 h 21600"/>
              <a:gd name="T14" fmla="*/ 21134 w 21600"/>
              <a:gd name="T15" fmla="*/ 1533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93" y="9606"/>
                </a:moveTo>
                <a:lnTo>
                  <a:pt x="2048" y="9606"/>
                </a:lnTo>
                <a:lnTo>
                  <a:pt x="2048" y="4713"/>
                </a:lnTo>
                <a:lnTo>
                  <a:pt x="2420" y="3818"/>
                </a:lnTo>
                <a:lnTo>
                  <a:pt x="2979" y="3028"/>
                </a:lnTo>
                <a:lnTo>
                  <a:pt x="3537" y="2446"/>
                </a:lnTo>
                <a:lnTo>
                  <a:pt x="3956" y="1998"/>
                </a:lnTo>
                <a:lnTo>
                  <a:pt x="4492" y="1581"/>
                </a:lnTo>
                <a:lnTo>
                  <a:pt x="5143" y="1238"/>
                </a:lnTo>
                <a:lnTo>
                  <a:pt x="5912" y="880"/>
                </a:lnTo>
                <a:lnTo>
                  <a:pt x="6587" y="641"/>
                </a:lnTo>
                <a:lnTo>
                  <a:pt x="7518" y="372"/>
                </a:lnTo>
                <a:lnTo>
                  <a:pt x="8425" y="208"/>
                </a:lnTo>
                <a:lnTo>
                  <a:pt x="9496" y="59"/>
                </a:lnTo>
                <a:lnTo>
                  <a:pt x="10637" y="14"/>
                </a:lnTo>
                <a:lnTo>
                  <a:pt x="11614" y="59"/>
                </a:lnTo>
                <a:lnTo>
                  <a:pt x="12382" y="119"/>
                </a:lnTo>
                <a:lnTo>
                  <a:pt x="13034" y="253"/>
                </a:lnTo>
                <a:lnTo>
                  <a:pt x="13779" y="417"/>
                </a:lnTo>
                <a:lnTo>
                  <a:pt x="14500" y="611"/>
                </a:lnTo>
                <a:lnTo>
                  <a:pt x="14733" y="686"/>
                </a:lnTo>
                <a:lnTo>
                  <a:pt x="14989" y="790"/>
                </a:lnTo>
                <a:lnTo>
                  <a:pt x="15175" y="865"/>
                </a:lnTo>
                <a:lnTo>
                  <a:pt x="15385" y="954"/>
                </a:lnTo>
                <a:lnTo>
                  <a:pt x="15431" y="969"/>
                </a:lnTo>
                <a:lnTo>
                  <a:pt x="15594" y="1059"/>
                </a:lnTo>
                <a:lnTo>
                  <a:pt x="15757" y="1148"/>
                </a:lnTo>
                <a:lnTo>
                  <a:pt x="15920" y="1267"/>
                </a:lnTo>
                <a:lnTo>
                  <a:pt x="16106" y="1372"/>
                </a:lnTo>
                <a:lnTo>
                  <a:pt x="16665" y="1730"/>
                </a:lnTo>
                <a:lnTo>
                  <a:pt x="17014" y="1998"/>
                </a:lnTo>
                <a:lnTo>
                  <a:pt x="17480" y="2356"/>
                </a:lnTo>
                <a:lnTo>
                  <a:pt x="17852" y="2804"/>
                </a:lnTo>
                <a:lnTo>
                  <a:pt x="18178" y="3192"/>
                </a:lnTo>
                <a:lnTo>
                  <a:pt x="18527" y="3639"/>
                </a:lnTo>
                <a:lnTo>
                  <a:pt x="18806" y="4132"/>
                </a:lnTo>
                <a:lnTo>
                  <a:pt x="19086" y="4713"/>
                </a:lnTo>
                <a:lnTo>
                  <a:pt x="19272" y="5191"/>
                </a:lnTo>
                <a:lnTo>
                  <a:pt x="19295" y="9606"/>
                </a:lnTo>
                <a:lnTo>
                  <a:pt x="21600" y="9606"/>
                </a:lnTo>
                <a:lnTo>
                  <a:pt x="21600" y="16289"/>
                </a:lnTo>
                <a:lnTo>
                  <a:pt x="21413" y="17184"/>
                </a:lnTo>
                <a:lnTo>
                  <a:pt x="21041" y="17900"/>
                </a:lnTo>
                <a:lnTo>
                  <a:pt x="20668" y="18377"/>
                </a:lnTo>
                <a:lnTo>
                  <a:pt x="20343" y="18855"/>
                </a:lnTo>
                <a:lnTo>
                  <a:pt x="19924" y="19332"/>
                </a:lnTo>
                <a:lnTo>
                  <a:pt x="19388" y="19809"/>
                </a:lnTo>
                <a:lnTo>
                  <a:pt x="18806" y="20242"/>
                </a:lnTo>
                <a:lnTo>
                  <a:pt x="18062" y="20585"/>
                </a:lnTo>
                <a:lnTo>
                  <a:pt x="17270" y="20883"/>
                </a:lnTo>
                <a:lnTo>
                  <a:pt x="16525" y="21182"/>
                </a:lnTo>
                <a:lnTo>
                  <a:pt x="15548" y="21420"/>
                </a:lnTo>
                <a:lnTo>
                  <a:pt x="14803" y="21540"/>
                </a:lnTo>
                <a:lnTo>
                  <a:pt x="13662" y="21674"/>
                </a:lnTo>
                <a:lnTo>
                  <a:pt x="8379" y="21659"/>
                </a:lnTo>
                <a:lnTo>
                  <a:pt x="7168" y="21540"/>
                </a:lnTo>
                <a:lnTo>
                  <a:pt x="6098" y="21331"/>
                </a:lnTo>
                <a:lnTo>
                  <a:pt x="5050" y="21092"/>
                </a:lnTo>
                <a:lnTo>
                  <a:pt x="4003" y="20764"/>
                </a:lnTo>
                <a:lnTo>
                  <a:pt x="3258" y="20391"/>
                </a:lnTo>
                <a:lnTo>
                  <a:pt x="2769" y="20123"/>
                </a:lnTo>
                <a:lnTo>
                  <a:pt x="2281" y="19720"/>
                </a:lnTo>
                <a:lnTo>
                  <a:pt x="1862" y="19407"/>
                </a:lnTo>
                <a:lnTo>
                  <a:pt x="1489" y="19079"/>
                </a:lnTo>
                <a:lnTo>
                  <a:pt x="1070" y="18676"/>
                </a:lnTo>
                <a:lnTo>
                  <a:pt x="744" y="18258"/>
                </a:lnTo>
                <a:lnTo>
                  <a:pt x="325" y="17661"/>
                </a:lnTo>
                <a:lnTo>
                  <a:pt x="162" y="17035"/>
                </a:lnTo>
                <a:lnTo>
                  <a:pt x="93" y="16468"/>
                </a:lnTo>
                <a:lnTo>
                  <a:pt x="93" y="9606"/>
                </a:lnTo>
                <a:close/>
                <a:moveTo>
                  <a:pt x="6098" y="9591"/>
                </a:moveTo>
                <a:lnTo>
                  <a:pt x="6098" y="5220"/>
                </a:lnTo>
                <a:lnTo>
                  <a:pt x="6191" y="4907"/>
                </a:lnTo>
                <a:lnTo>
                  <a:pt x="6307" y="4639"/>
                </a:lnTo>
                <a:lnTo>
                  <a:pt x="6517" y="4370"/>
                </a:lnTo>
                <a:lnTo>
                  <a:pt x="6680" y="4087"/>
                </a:lnTo>
                <a:lnTo>
                  <a:pt x="6889" y="3878"/>
                </a:lnTo>
                <a:lnTo>
                  <a:pt x="7308" y="3520"/>
                </a:lnTo>
                <a:lnTo>
                  <a:pt x="7843" y="3281"/>
                </a:lnTo>
                <a:lnTo>
                  <a:pt x="8402" y="3013"/>
                </a:lnTo>
                <a:lnTo>
                  <a:pt x="9031" y="2834"/>
                </a:lnTo>
                <a:lnTo>
                  <a:pt x="9659" y="2700"/>
                </a:lnTo>
                <a:lnTo>
                  <a:pt x="10497" y="2625"/>
                </a:lnTo>
                <a:lnTo>
                  <a:pt x="11125" y="2655"/>
                </a:lnTo>
                <a:lnTo>
                  <a:pt x="11987" y="2789"/>
                </a:lnTo>
                <a:lnTo>
                  <a:pt x="12522" y="2893"/>
                </a:lnTo>
                <a:lnTo>
                  <a:pt x="13011" y="3028"/>
                </a:lnTo>
                <a:lnTo>
                  <a:pt x="13290" y="3192"/>
                </a:lnTo>
                <a:lnTo>
                  <a:pt x="13709" y="3371"/>
                </a:lnTo>
                <a:lnTo>
                  <a:pt x="13872" y="3505"/>
                </a:lnTo>
                <a:lnTo>
                  <a:pt x="14058" y="3639"/>
                </a:lnTo>
                <a:lnTo>
                  <a:pt x="14291" y="3788"/>
                </a:lnTo>
                <a:lnTo>
                  <a:pt x="14431" y="3953"/>
                </a:lnTo>
                <a:lnTo>
                  <a:pt x="14617" y="4102"/>
                </a:lnTo>
                <a:lnTo>
                  <a:pt x="14826" y="4311"/>
                </a:lnTo>
                <a:lnTo>
                  <a:pt x="14919" y="4534"/>
                </a:lnTo>
                <a:lnTo>
                  <a:pt x="15036" y="4773"/>
                </a:lnTo>
                <a:lnTo>
                  <a:pt x="15175" y="5027"/>
                </a:lnTo>
                <a:lnTo>
                  <a:pt x="15245" y="5220"/>
                </a:lnTo>
                <a:lnTo>
                  <a:pt x="15245" y="9591"/>
                </a:lnTo>
                <a:lnTo>
                  <a:pt x="6098" y="9591"/>
                </a:lnTo>
                <a:close/>
              </a:path>
              <a:path w="21600" h="21600" extrusionOk="0">
                <a:moveTo>
                  <a:pt x="93" y="9606"/>
                </a:moveTo>
                <a:lnTo>
                  <a:pt x="21600" y="9606"/>
                </a:lnTo>
                <a:close/>
              </a:path>
              <a:path w="21600" h="21600" extrusionOk="0">
                <a:moveTo>
                  <a:pt x="11684" y="17109"/>
                </a:moveTo>
                <a:lnTo>
                  <a:pt x="12266" y="19317"/>
                </a:lnTo>
                <a:lnTo>
                  <a:pt x="9659" y="19317"/>
                </a:lnTo>
                <a:lnTo>
                  <a:pt x="10287" y="17124"/>
                </a:lnTo>
                <a:lnTo>
                  <a:pt x="10008" y="16975"/>
                </a:lnTo>
                <a:lnTo>
                  <a:pt x="9799" y="16722"/>
                </a:lnTo>
                <a:lnTo>
                  <a:pt x="9752" y="16408"/>
                </a:lnTo>
                <a:lnTo>
                  <a:pt x="9822" y="16170"/>
                </a:lnTo>
                <a:lnTo>
                  <a:pt x="10008" y="16006"/>
                </a:lnTo>
                <a:lnTo>
                  <a:pt x="10148" y="15871"/>
                </a:lnTo>
                <a:lnTo>
                  <a:pt x="10381" y="15782"/>
                </a:lnTo>
                <a:lnTo>
                  <a:pt x="10660" y="15692"/>
                </a:lnTo>
                <a:lnTo>
                  <a:pt x="11009" y="15677"/>
                </a:lnTo>
                <a:lnTo>
                  <a:pt x="11288" y="15722"/>
                </a:lnTo>
                <a:lnTo>
                  <a:pt x="11614" y="15782"/>
                </a:lnTo>
                <a:lnTo>
                  <a:pt x="11893" y="15946"/>
                </a:lnTo>
                <a:lnTo>
                  <a:pt x="12033" y="16080"/>
                </a:lnTo>
                <a:lnTo>
                  <a:pt x="12173" y="16229"/>
                </a:lnTo>
                <a:lnTo>
                  <a:pt x="12196" y="16408"/>
                </a:lnTo>
                <a:lnTo>
                  <a:pt x="12103" y="16722"/>
                </a:lnTo>
                <a:lnTo>
                  <a:pt x="11987" y="16856"/>
                </a:lnTo>
                <a:lnTo>
                  <a:pt x="11847" y="16975"/>
                </a:lnTo>
                <a:lnTo>
                  <a:pt x="11684" y="17109"/>
                </a:lnTo>
              </a:path>
            </a:pathLst>
          </a:custGeom>
          <a:solidFill>
            <a:srgbClr val="C0C0C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86744" name="Picture 24" descr="C:\Program Files\Common Files\Microsoft Shared\Clipart\cagcat50\DD01352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4267200"/>
            <a:ext cx="19685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5" name="Rectangle 25"/>
          <p:cNvSpPr>
            <a:spLocks noChangeArrowheads="1"/>
          </p:cNvSpPr>
          <p:nvPr/>
        </p:nvSpPr>
        <p:spPr bwMode="auto">
          <a:xfrm>
            <a:off x="1981200" y="365760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</a:p>
        </p:txBody>
      </p:sp>
      <p:sp>
        <p:nvSpPr>
          <p:cNvPr id="286746" name="Rectangle 26"/>
          <p:cNvSpPr>
            <a:spLocks noChangeArrowheads="1"/>
          </p:cNvSpPr>
          <p:nvPr/>
        </p:nvSpPr>
        <p:spPr bwMode="auto">
          <a:xfrm>
            <a:off x="4419600" y="350520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</a:p>
        </p:txBody>
      </p:sp>
      <p:sp>
        <p:nvSpPr>
          <p:cNvPr id="286747" name="Rectangle 27"/>
          <p:cNvSpPr>
            <a:spLocks noChangeArrowheads="1"/>
          </p:cNvSpPr>
          <p:nvPr/>
        </p:nvSpPr>
        <p:spPr bwMode="auto">
          <a:xfrm>
            <a:off x="4495800" y="6156325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</a:p>
        </p:txBody>
      </p:sp>
      <p:sp>
        <p:nvSpPr>
          <p:cNvPr id="286748" name="Rectangle 28"/>
          <p:cNvSpPr>
            <a:spLocks noChangeArrowheads="1"/>
          </p:cNvSpPr>
          <p:nvPr/>
        </p:nvSpPr>
        <p:spPr bwMode="auto">
          <a:xfrm>
            <a:off x="7086600" y="6156325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</a:p>
        </p:txBody>
      </p:sp>
      <p:sp>
        <p:nvSpPr>
          <p:cNvPr id="286749" name="Rectangle 29"/>
          <p:cNvSpPr>
            <a:spLocks noChangeArrowheads="1"/>
          </p:cNvSpPr>
          <p:nvPr/>
        </p:nvSpPr>
        <p:spPr bwMode="auto">
          <a:xfrm>
            <a:off x="6858000" y="350520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8</a:t>
            </a:r>
          </a:p>
        </p:txBody>
      </p:sp>
      <p:sp>
        <p:nvSpPr>
          <p:cNvPr id="286750" name="Rectangle 30"/>
          <p:cNvSpPr>
            <a:spLocks noChangeArrowheads="1"/>
          </p:cNvSpPr>
          <p:nvPr/>
        </p:nvSpPr>
        <p:spPr bwMode="auto">
          <a:xfrm>
            <a:off x="1981200" y="6156325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4</a:t>
            </a:r>
          </a:p>
        </p:txBody>
      </p:sp>
      <p:sp>
        <p:nvSpPr>
          <p:cNvPr id="286751" name="AutoShape 31">
            <a:hlinkClick r:id="rId3" action="ppaction://hlinksldjump" highlightClick="1"/>
          </p:cNvPr>
          <p:cNvSpPr>
            <a:spLocks noChangeAspect="1" noChangeArrowheads="1"/>
          </p:cNvSpPr>
          <p:nvPr/>
        </p:nvSpPr>
        <p:spPr bwMode="auto">
          <a:xfrm>
            <a:off x="914400" y="6491288"/>
            <a:ext cx="360363" cy="360362"/>
          </a:xfrm>
          <a:prstGeom prst="actionButtonBeginning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753" name="AutoShape 33">
            <a:hlinkClick r:id="" action="ppaction://hlinkshowjump?jump=lastslideviewed" highlightClick="1"/>
          </p:cNvPr>
          <p:cNvSpPr>
            <a:spLocks noChangeAspect="1" noChangeArrowheads="1"/>
          </p:cNvSpPr>
          <p:nvPr/>
        </p:nvSpPr>
        <p:spPr bwMode="auto">
          <a:xfrm>
            <a:off x="8783638" y="6491288"/>
            <a:ext cx="360362" cy="360362"/>
          </a:xfrm>
          <a:prstGeom prst="actionButtonReturn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6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86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86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86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286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9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86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286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500"/>
                            </p:stCondLst>
                            <p:childTnLst>
                              <p:par>
                                <p:cTn id="24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286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286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500"/>
                            </p:stCondLst>
                            <p:childTnLst>
                              <p:par>
                                <p:cTn id="29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286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286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500"/>
                            </p:stCondLst>
                            <p:childTnLst>
                              <p:par>
                                <p:cTn id="34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286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286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86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86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86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86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86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86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86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86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2" grpId="0" autoUpdateAnimBg="0"/>
      <p:bldP spid="286725" grpId="0" animBg="1"/>
      <p:bldP spid="286727" grpId="0" animBg="1"/>
      <p:bldP spid="286741" grpId="0" animBg="1"/>
      <p:bldP spid="286742" grpId="0" animBg="1"/>
      <p:bldP spid="286745" grpId="0" autoUpdateAnimBg="0"/>
      <p:bldP spid="286746" grpId="0" autoUpdateAnimBg="0"/>
      <p:bldP spid="286747" grpId="0" autoUpdateAnimBg="0"/>
      <p:bldP spid="286748" grpId="0" autoUpdateAnimBg="0"/>
      <p:bldP spid="286749" grpId="0" autoUpdateAnimBg="0"/>
      <p:bldP spid="286750" grpId="0" autoUpdateAnimBg="0"/>
      <p:bldP spid="286751" grpId="0" animBg="1"/>
      <p:bldP spid="28675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60325"/>
            <a:ext cx="7772400" cy="701675"/>
          </a:xfrm>
        </p:spPr>
        <p:txBody>
          <a:bodyPr/>
          <a:lstStyle/>
          <a:p>
            <a:r>
              <a:rPr lang="ru-RU" sz="4000" i="1" smtClean="0">
                <a:solidFill>
                  <a:srgbClr val="FFFF66"/>
                </a:solidFill>
                <a:latin typeface="Monotype Corsiva" pitchFamily="66" charset="0"/>
              </a:rPr>
              <a:t>  Отгадайте зашифрованные слова</a:t>
            </a:r>
          </a:p>
        </p:txBody>
      </p:sp>
      <p:sp>
        <p:nvSpPr>
          <p:cNvPr id="285708" name="Line 12"/>
          <p:cNvSpPr>
            <a:spLocks noChangeShapeType="1"/>
          </p:cNvSpPr>
          <p:nvPr/>
        </p:nvSpPr>
        <p:spPr bwMode="auto">
          <a:xfrm>
            <a:off x="2133600" y="17526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85709" name="Line 13"/>
          <p:cNvSpPr>
            <a:spLocks noChangeShapeType="1"/>
          </p:cNvSpPr>
          <p:nvPr/>
        </p:nvSpPr>
        <p:spPr bwMode="auto">
          <a:xfrm flipV="1">
            <a:off x="2133600" y="1752600"/>
            <a:ext cx="381000" cy="5334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85710" name="Line 14"/>
          <p:cNvSpPr>
            <a:spLocks noChangeShapeType="1"/>
          </p:cNvSpPr>
          <p:nvPr/>
        </p:nvSpPr>
        <p:spPr bwMode="auto">
          <a:xfrm>
            <a:off x="2667000" y="17526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85711" name="Line 15"/>
          <p:cNvSpPr>
            <a:spLocks noChangeShapeType="1"/>
          </p:cNvSpPr>
          <p:nvPr/>
        </p:nvSpPr>
        <p:spPr bwMode="auto">
          <a:xfrm>
            <a:off x="2667000" y="22860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85712" name="Line 16"/>
          <p:cNvSpPr>
            <a:spLocks noChangeShapeType="1"/>
          </p:cNvSpPr>
          <p:nvPr/>
        </p:nvSpPr>
        <p:spPr bwMode="auto">
          <a:xfrm>
            <a:off x="3048000" y="17526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85713" name="Arc 17"/>
          <p:cNvSpPr>
            <a:spLocks/>
          </p:cNvSpPr>
          <p:nvPr/>
        </p:nvSpPr>
        <p:spPr bwMode="auto">
          <a:xfrm flipH="1">
            <a:off x="1447800" y="1751013"/>
            <a:ext cx="428625" cy="520700"/>
          </a:xfrm>
          <a:custGeom>
            <a:avLst/>
            <a:gdLst>
              <a:gd name="T0" fmla="*/ 2014 w 43200"/>
              <a:gd name="T1" fmla="*/ 520700 h 24554"/>
              <a:gd name="T2" fmla="*/ 428218 w 43200"/>
              <a:gd name="T3" fmla="*/ 486282 h 24554"/>
              <a:gd name="T4" fmla="*/ 214313 w 43200"/>
              <a:gd name="T5" fmla="*/ 458057 h 24554"/>
              <a:gd name="T6" fmla="*/ 0 60000 65536"/>
              <a:gd name="T7" fmla="*/ 0 60000 65536"/>
              <a:gd name="T8" fmla="*/ 0 60000 65536"/>
              <a:gd name="T9" fmla="*/ 0 w 43200"/>
              <a:gd name="T10" fmla="*/ 0 h 24554"/>
              <a:gd name="T11" fmla="*/ 43200 w 43200"/>
              <a:gd name="T12" fmla="*/ 24554 h 245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4554" fill="none" extrusionOk="0">
                <a:moveTo>
                  <a:pt x="202" y="24554"/>
                </a:moveTo>
                <a:cubicBezTo>
                  <a:pt x="67" y="23575"/>
                  <a:pt x="0" y="2258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2043"/>
                  <a:pt x="43186" y="22487"/>
                  <a:pt x="43158" y="22930"/>
                </a:cubicBezTo>
              </a:path>
              <a:path w="43200" h="24554" stroke="0" extrusionOk="0">
                <a:moveTo>
                  <a:pt x="202" y="24554"/>
                </a:moveTo>
                <a:cubicBezTo>
                  <a:pt x="67" y="23575"/>
                  <a:pt x="0" y="2258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2043"/>
                  <a:pt x="43186" y="22487"/>
                  <a:pt x="43158" y="22930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5714" name="Arc 18"/>
          <p:cNvSpPr>
            <a:spLocks/>
          </p:cNvSpPr>
          <p:nvPr/>
        </p:nvSpPr>
        <p:spPr bwMode="auto">
          <a:xfrm flipH="1">
            <a:off x="3276600" y="1752600"/>
            <a:ext cx="428625" cy="520700"/>
          </a:xfrm>
          <a:custGeom>
            <a:avLst/>
            <a:gdLst>
              <a:gd name="T0" fmla="*/ 2014 w 43200"/>
              <a:gd name="T1" fmla="*/ 520700 h 24554"/>
              <a:gd name="T2" fmla="*/ 428218 w 43200"/>
              <a:gd name="T3" fmla="*/ 486282 h 24554"/>
              <a:gd name="T4" fmla="*/ 214313 w 43200"/>
              <a:gd name="T5" fmla="*/ 458057 h 24554"/>
              <a:gd name="T6" fmla="*/ 0 60000 65536"/>
              <a:gd name="T7" fmla="*/ 0 60000 65536"/>
              <a:gd name="T8" fmla="*/ 0 60000 65536"/>
              <a:gd name="T9" fmla="*/ 0 w 43200"/>
              <a:gd name="T10" fmla="*/ 0 h 24554"/>
              <a:gd name="T11" fmla="*/ 43200 w 43200"/>
              <a:gd name="T12" fmla="*/ 24554 h 245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4554" fill="none" extrusionOk="0">
                <a:moveTo>
                  <a:pt x="202" y="24554"/>
                </a:moveTo>
                <a:cubicBezTo>
                  <a:pt x="67" y="23575"/>
                  <a:pt x="0" y="2258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2043"/>
                  <a:pt x="43186" y="22487"/>
                  <a:pt x="43158" y="22930"/>
                </a:cubicBezTo>
              </a:path>
              <a:path w="43200" h="24554" stroke="0" extrusionOk="0">
                <a:moveTo>
                  <a:pt x="202" y="24554"/>
                </a:moveTo>
                <a:cubicBezTo>
                  <a:pt x="67" y="23575"/>
                  <a:pt x="0" y="2258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2043"/>
                  <a:pt x="43186" y="22487"/>
                  <a:pt x="43158" y="22930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5721" name="Arc 25"/>
          <p:cNvSpPr>
            <a:spLocks/>
          </p:cNvSpPr>
          <p:nvPr/>
        </p:nvSpPr>
        <p:spPr bwMode="auto">
          <a:xfrm flipH="1">
            <a:off x="4876800" y="1752600"/>
            <a:ext cx="327025" cy="476250"/>
          </a:xfrm>
          <a:custGeom>
            <a:avLst/>
            <a:gdLst>
              <a:gd name="T0" fmla="*/ 0 w 41707"/>
              <a:gd name="T1" fmla="*/ 241588 h 27027"/>
              <a:gd name="T2" fmla="*/ 321591 w 41707"/>
              <a:gd name="T3" fmla="*/ 476250 h 27027"/>
              <a:gd name="T4" fmla="*/ 157659 w 41707"/>
              <a:gd name="T5" fmla="*/ 380619 h 27027"/>
              <a:gd name="T6" fmla="*/ 0 60000 65536"/>
              <a:gd name="T7" fmla="*/ 0 60000 65536"/>
              <a:gd name="T8" fmla="*/ 0 60000 65536"/>
              <a:gd name="T9" fmla="*/ 0 w 41707"/>
              <a:gd name="T10" fmla="*/ 0 h 27027"/>
              <a:gd name="T11" fmla="*/ 41707 w 41707"/>
              <a:gd name="T12" fmla="*/ 27027 h 270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707" h="27027" fill="none" extrusionOk="0">
                <a:moveTo>
                  <a:pt x="-1" y="13709"/>
                </a:moveTo>
                <a:cubicBezTo>
                  <a:pt x="3244" y="5439"/>
                  <a:pt x="11222" y="-1"/>
                  <a:pt x="20107" y="0"/>
                </a:cubicBezTo>
                <a:cubicBezTo>
                  <a:pt x="32036" y="0"/>
                  <a:pt x="41707" y="9670"/>
                  <a:pt x="41707" y="21600"/>
                </a:cubicBezTo>
                <a:cubicBezTo>
                  <a:pt x="41707" y="23431"/>
                  <a:pt x="41474" y="25254"/>
                  <a:pt x="41014" y="27027"/>
                </a:cubicBezTo>
              </a:path>
              <a:path w="41707" h="27027" stroke="0" extrusionOk="0">
                <a:moveTo>
                  <a:pt x="-1" y="13709"/>
                </a:moveTo>
                <a:cubicBezTo>
                  <a:pt x="3244" y="5439"/>
                  <a:pt x="11222" y="-1"/>
                  <a:pt x="20107" y="0"/>
                </a:cubicBezTo>
                <a:cubicBezTo>
                  <a:pt x="32036" y="0"/>
                  <a:pt x="41707" y="9670"/>
                  <a:pt x="41707" y="21600"/>
                </a:cubicBezTo>
                <a:cubicBezTo>
                  <a:pt x="41707" y="23431"/>
                  <a:pt x="41474" y="25254"/>
                  <a:pt x="41014" y="27027"/>
                </a:cubicBezTo>
                <a:lnTo>
                  <a:pt x="20107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5722" name="Arc 26"/>
          <p:cNvSpPr>
            <a:spLocks/>
          </p:cNvSpPr>
          <p:nvPr/>
        </p:nvSpPr>
        <p:spPr bwMode="auto">
          <a:xfrm flipH="1">
            <a:off x="2286000" y="4267200"/>
            <a:ext cx="428625" cy="520700"/>
          </a:xfrm>
          <a:custGeom>
            <a:avLst/>
            <a:gdLst>
              <a:gd name="T0" fmla="*/ 2014 w 43200"/>
              <a:gd name="T1" fmla="*/ 520700 h 24554"/>
              <a:gd name="T2" fmla="*/ 428218 w 43200"/>
              <a:gd name="T3" fmla="*/ 486282 h 24554"/>
              <a:gd name="T4" fmla="*/ 214313 w 43200"/>
              <a:gd name="T5" fmla="*/ 458057 h 24554"/>
              <a:gd name="T6" fmla="*/ 0 60000 65536"/>
              <a:gd name="T7" fmla="*/ 0 60000 65536"/>
              <a:gd name="T8" fmla="*/ 0 60000 65536"/>
              <a:gd name="T9" fmla="*/ 0 w 43200"/>
              <a:gd name="T10" fmla="*/ 0 h 24554"/>
              <a:gd name="T11" fmla="*/ 43200 w 43200"/>
              <a:gd name="T12" fmla="*/ 24554 h 245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4554" fill="none" extrusionOk="0">
                <a:moveTo>
                  <a:pt x="202" y="24554"/>
                </a:moveTo>
                <a:cubicBezTo>
                  <a:pt x="67" y="23575"/>
                  <a:pt x="0" y="2258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2043"/>
                  <a:pt x="43186" y="22487"/>
                  <a:pt x="43158" y="22930"/>
                </a:cubicBezTo>
              </a:path>
              <a:path w="43200" h="24554" stroke="0" extrusionOk="0">
                <a:moveTo>
                  <a:pt x="202" y="24554"/>
                </a:moveTo>
                <a:cubicBezTo>
                  <a:pt x="67" y="23575"/>
                  <a:pt x="0" y="2258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2043"/>
                  <a:pt x="43186" y="22487"/>
                  <a:pt x="43158" y="22930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5728" name="Line 32"/>
          <p:cNvSpPr>
            <a:spLocks noChangeShapeType="1"/>
          </p:cNvSpPr>
          <p:nvPr/>
        </p:nvSpPr>
        <p:spPr bwMode="auto">
          <a:xfrm>
            <a:off x="6019800" y="17526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85729" name="Arc 33"/>
          <p:cNvSpPr>
            <a:spLocks/>
          </p:cNvSpPr>
          <p:nvPr/>
        </p:nvSpPr>
        <p:spPr bwMode="auto">
          <a:xfrm>
            <a:off x="6019800" y="1755775"/>
            <a:ext cx="381000" cy="457200"/>
          </a:xfrm>
          <a:custGeom>
            <a:avLst/>
            <a:gdLst>
              <a:gd name="T0" fmla="*/ 0 w 21600"/>
              <a:gd name="T1" fmla="*/ 0 h 43187"/>
              <a:gd name="T2" fmla="*/ 13317 w 21600"/>
              <a:gd name="T3" fmla="*/ 457200 h 43187"/>
              <a:gd name="T4" fmla="*/ 0 w 21600"/>
              <a:gd name="T5" fmla="*/ 228669 h 43187"/>
              <a:gd name="T6" fmla="*/ 0 60000 65536"/>
              <a:gd name="T7" fmla="*/ 0 60000 65536"/>
              <a:gd name="T8" fmla="*/ 0 60000 65536"/>
              <a:gd name="T9" fmla="*/ 0 w 21600"/>
              <a:gd name="T10" fmla="*/ 0 h 43187"/>
              <a:gd name="T11" fmla="*/ 21600 w 21600"/>
              <a:gd name="T12" fmla="*/ 43187 h 431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18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35"/>
                  <a:pt x="12383" y="42780"/>
                  <a:pt x="754" y="43186"/>
                </a:cubicBezTo>
              </a:path>
              <a:path w="21600" h="4318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35"/>
                  <a:pt x="12383" y="42780"/>
                  <a:pt x="754" y="43186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5730" name="Arc 34"/>
          <p:cNvSpPr>
            <a:spLocks/>
          </p:cNvSpPr>
          <p:nvPr/>
        </p:nvSpPr>
        <p:spPr bwMode="auto">
          <a:xfrm flipH="1">
            <a:off x="6553200" y="1752600"/>
            <a:ext cx="428625" cy="520700"/>
          </a:xfrm>
          <a:custGeom>
            <a:avLst/>
            <a:gdLst>
              <a:gd name="T0" fmla="*/ 2014 w 43200"/>
              <a:gd name="T1" fmla="*/ 520700 h 24554"/>
              <a:gd name="T2" fmla="*/ 428218 w 43200"/>
              <a:gd name="T3" fmla="*/ 486282 h 24554"/>
              <a:gd name="T4" fmla="*/ 214313 w 43200"/>
              <a:gd name="T5" fmla="*/ 458057 h 24554"/>
              <a:gd name="T6" fmla="*/ 0 60000 65536"/>
              <a:gd name="T7" fmla="*/ 0 60000 65536"/>
              <a:gd name="T8" fmla="*/ 0 60000 65536"/>
              <a:gd name="T9" fmla="*/ 0 w 43200"/>
              <a:gd name="T10" fmla="*/ 0 h 24554"/>
              <a:gd name="T11" fmla="*/ 43200 w 43200"/>
              <a:gd name="T12" fmla="*/ 24554 h 245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4554" fill="none" extrusionOk="0">
                <a:moveTo>
                  <a:pt x="202" y="24554"/>
                </a:moveTo>
                <a:cubicBezTo>
                  <a:pt x="67" y="23575"/>
                  <a:pt x="0" y="2258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2043"/>
                  <a:pt x="43186" y="22487"/>
                  <a:pt x="43158" y="22930"/>
                </a:cubicBezTo>
              </a:path>
              <a:path w="43200" h="24554" stroke="0" extrusionOk="0">
                <a:moveTo>
                  <a:pt x="202" y="24554"/>
                </a:moveTo>
                <a:cubicBezTo>
                  <a:pt x="67" y="23575"/>
                  <a:pt x="0" y="2258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2043"/>
                  <a:pt x="43186" y="22487"/>
                  <a:pt x="43158" y="22930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5731" name="Line 35"/>
          <p:cNvSpPr>
            <a:spLocks noChangeShapeType="1"/>
          </p:cNvSpPr>
          <p:nvPr/>
        </p:nvSpPr>
        <p:spPr bwMode="auto">
          <a:xfrm>
            <a:off x="7162800" y="17526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85732" name="Line 36"/>
          <p:cNvSpPr>
            <a:spLocks noChangeShapeType="1"/>
          </p:cNvSpPr>
          <p:nvPr/>
        </p:nvSpPr>
        <p:spPr bwMode="auto">
          <a:xfrm flipV="1">
            <a:off x="7162800" y="1752600"/>
            <a:ext cx="381000" cy="5334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85735" name="Arc 39"/>
          <p:cNvSpPr>
            <a:spLocks/>
          </p:cNvSpPr>
          <p:nvPr/>
        </p:nvSpPr>
        <p:spPr bwMode="auto">
          <a:xfrm flipH="1">
            <a:off x="1828800" y="4267200"/>
            <a:ext cx="327025" cy="476250"/>
          </a:xfrm>
          <a:custGeom>
            <a:avLst/>
            <a:gdLst>
              <a:gd name="T0" fmla="*/ 0 w 41707"/>
              <a:gd name="T1" fmla="*/ 241588 h 27027"/>
              <a:gd name="T2" fmla="*/ 321591 w 41707"/>
              <a:gd name="T3" fmla="*/ 476250 h 27027"/>
              <a:gd name="T4" fmla="*/ 157659 w 41707"/>
              <a:gd name="T5" fmla="*/ 380619 h 27027"/>
              <a:gd name="T6" fmla="*/ 0 60000 65536"/>
              <a:gd name="T7" fmla="*/ 0 60000 65536"/>
              <a:gd name="T8" fmla="*/ 0 60000 65536"/>
              <a:gd name="T9" fmla="*/ 0 w 41707"/>
              <a:gd name="T10" fmla="*/ 0 h 27027"/>
              <a:gd name="T11" fmla="*/ 41707 w 41707"/>
              <a:gd name="T12" fmla="*/ 27027 h 270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707" h="27027" fill="none" extrusionOk="0">
                <a:moveTo>
                  <a:pt x="-1" y="13709"/>
                </a:moveTo>
                <a:cubicBezTo>
                  <a:pt x="3244" y="5439"/>
                  <a:pt x="11222" y="-1"/>
                  <a:pt x="20107" y="0"/>
                </a:cubicBezTo>
                <a:cubicBezTo>
                  <a:pt x="32036" y="0"/>
                  <a:pt x="41707" y="9670"/>
                  <a:pt x="41707" y="21600"/>
                </a:cubicBezTo>
                <a:cubicBezTo>
                  <a:pt x="41707" y="23431"/>
                  <a:pt x="41474" y="25254"/>
                  <a:pt x="41014" y="27027"/>
                </a:cubicBezTo>
              </a:path>
              <a:path w="41707" h="27027" stroke="0" extrusionOk="0">
                <a:moveTo>
                  <a:pt x="-1" y="13709"/>
                </a:moveTo>
                <a:cubicBezTo>
                  <a:pt x="3244" y="5439"/>
                  <a:pt x="11222" y="-1"/>
                  <a:pt x="20107" y="0"/>
                </a:cubicBezTo>
                <a:cubicBezTo>
                  <a:pt x="32036" y="0"/>
                  <a:pt x="41707" y="9670"/>
                  <a:pt x="41707" y="21600"/>
                </a:cubicBezTo>
                <a:cubicBezTo>
                  <a:pt x="41707" y="23431"/>
                  <a:pt x="41474" y="25254"/>
                  <a:pt x="41014" y="27027"/>
                </a:cubicBezTo>
                <a:lnTo>
                  <a:pt x="20107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5736" name="Arc 40"/>
          <p:cNvSpPr>
            <a:spLocks/>
          </p:cNvSpPr>
          <p:nvPr/>
        </p:nvSpPr>
        <p:spPr bwMode="auto">
          <a:xfrm flipH="1">
            <a:off x="5334000" y="1752600"/>
            <a:ext cx="428625" cy="520700"/>
          </a:xfrm>
          <a:custGeom>
            <a:avLst/>
            <a:gdLst>
              <a:gd name="T0" fmla="*/ 2014 w 43200"/>
              <a:gd name="T1" fmla="*/ 520700 h 24554"/>
              <a:gd name="T2" fmla="*/ 428218 w 43200"/>
              <a:gd name="T3" fmla="*/ 486282 h 24554"/>
              <a:gd name="T4" fmla="*/ 214313 w 43200"/>
              <a:gd name="T5" fmla="*/ 458057 h 24554"/>
              <a:gd name="T6" fmla="*/ 0 60000 65536"/>
              <a:gd name="T7" fmla="*/ 0 60000 65536"/>
              <a:gd name="T8" fmla="*/ 0 60000 65536"/>
              <a:gd name="T9" fmla="*/ 0 w 43200"/>
              <a:gd name="T10" fmla="*/ 0 h 24554"/>
              <a:gd name="T11" fmla="*/ 43200 w 43200"/>
              <a:gd name="T12" fmla="*/ 24554 h 245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4554" fill="none" extrusionOk="0">
                <a:moveTo>
                  <a:pt x="202" y="24554"/>
                </a:moveTo>
                <a:cubicBezTo>
                  <a:pt x="67" y="23575"/>
                  <a:pt x="0" y="2258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2043"/>
                  <a:pt x="43186" y="22487"/>
                  <a:pt x="43158" y="22930"/>
                </a:cubicBezTo>
              </a:path>
              <a:path w="43200" h="24554" stroke="0" extrusionOk="0">
                <a:moveTo>
                  <a:pt x="202" y="24554"/>
                </a:moveTo>
                <a:cubicBezTo>
                  <a:pt x="67" y="23575"/>
                  <a:pt x="0" y="2258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2043"/>
                  <a:pt x="43186" y="22487"/>
                  <a:pt x="43158" y="22930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5737" name="Line 41"/>
          <p:cNvSpPr>
            <a:spLocks noChangeShapeType="1"/>
          </p:cNvSpPr>
          <p:nvPr/>
        </p:nvSpPr>
        <p:spPr bwMode="auto">
          <a:xfrm>
            <a:off x="2971800" y="42672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85738" name="Line 42"/>
          <p:cNvSpPr>
            <a:spLocks noChangeShapeType="1"/>
          </p:cNvSpPr>
          <p:nvPr/>
        </p:nvSpPr>
        <p:spPr bwMode="auto">
          <a:xfrm flipV="1">
            <a:off x="2971800" y="4267200"/>
            <a:ext cx="381000" cy="5334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85739" name="Line 43"/>
          <p:cNvSpPr>
            <a:spLocks noChangeShapeType="1"/>
          </p:cNvSpPr>
          <p:nvPr/>
        </p:nvSpPr>
        <p:spPr bwMode="auto">
          <a:xfrm>
            <a:off x="4953000" y="42672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85740" name="Line 44"/>
          <p:cNvSpPr>
            <a:spLocks noChangeShapeType="1"/>
          </p:cNvSpPr>
          <p:nvPr/>
        </p:nvSpPr>
        <p:spPr bwMode="auto">
          <a:xfrm>
            <a:off x="5334000" y="42672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85741" name="Line 45"/>
          <p:cNvSpPr>
            <a:spLocks noChangeShapeType="1"/>
          </p:cNvSpPr>
          <p:nvPr/>
        </p:nvSpPr>
        <p:spPr bwMode="auto">
          <a:xfrm>
            <a:off x="4953000" y="48006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85742" name="Arc 46"/>
          <p:cNvSpPr>
            <a:spLocks/>
          </p:cNvSpPr>
          <p:nvPr/>
        </p:nvSpPr>
        <p:spPr bwMode="auto">
          <a:xfrm flipH="1">
            <a:off x="5486400" y="4267200"/>
            <a:ext cx="428625" cy="520700"/>
          </a:xfrm>
          <a:custGeom>
            <a:avLst/>
            <a:gdLst>
              <a:gd name="T0" fmla="*/ 2014 w 43200"/>
              <a:gd name="T1" fmla="*/ 520700 h 24554"/>
              <a:gd name="T2" fmla="*/ 428218 w 43200"/>
              <a:gd name="T3" fmla="*/ 486282 h 24554"/>
              <a:gd name="T4" fmla="*/ 214313 w 43200"/>
              <a:gd name="T5" fmla="*/ 458057 h 24554"/>
              <a:gd name="T6" fmla="*/ 0 60000 65536"/>
              <a:gd name="T7" fmla="*/ 0 60000 65536"/>
              <a:gd name="T8" fmla="*/ 0 60000 65536"/>
              <a:gd name="T9" fmla="*/ 0 w 43200"/>
              <a:gd name="T10" fmla="*/ 0 h 24554"/>
              <a:gd name="T11" fmla="*/ 43200 w 43200"/>
              <a:gd name="T12" fmla="*/ 24554 h 245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4554" fill="none" extrusionOk="0">
                <a:moveTo>
                  <a:pt x="202" y="24554"/>
                </a:moveTo>
                <a:cubicBezTo>
                  <a:pt x="67" y="23575"/>
                  <a:pt x="0" y="2258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2043"/>
                  <a:pt x="43186" y="22487"/>
                  <a:pt x="43158" y="22930"/>
                </a:cubicBezTo>
              </a:path>
              <a:path w="43200" h="24554" stroke="0" extrusionOk="0">
                <a:moveTo>
                  <a:pt x="202" y="24554"/>
                </a:moveTo>
                <a:cubicBezTo>
                  <a:pt x="67" y="23575"/>
                  <a:pt x="0" y="2258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2043"/>
                  <a:pt x="43186" y="22487"/>
                  <a:pt x="43158" y="22930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5743" name="Arc 47"/>
          <p:cNvSpPr>
            <a:spLocks/>
          </p:cNvSpPr>
          <p:nvPr/>
        </p:nvSpPr>
        <p:spPr bwMode="auto">
          <a:xfrm flipH="1">
            <a:off x="6096000" y="4267200"/>
            <a:ext cx="327025" cy="476250"/>
          </a:xfrm>
          <a:custGeom>
            <a:avLst/>
            <a:gdLst>
              <a:gd name="T0" fmla="*/ 0 w 41707"/>
              <a:gd name="T1" fmla="*/ 241588 h 27027"/>
              <a:gd name="T2" fmla="*/ 321591 w 41707"/>
              <a:gd name="T3" fmla="*/ 476250 h 27027"/>
              <a:gd name="T4" fmla="*/ 157659 w 41707"/>
              <a:gd name="T5" fmla="*/ 380619 h 27027"/>
              <a:gd name="T6" fmla="*/ 0 60000 65536"/>
              <a:gd name="T7" fmla="*/ 0 60000 65536"/>
              <a:gd name="T8" fmla="*/ 0 60000 65536"/>
              <a:gd name="T9" fmla="*/ 0 w 41707"/>
              <a:gd name="T10" fmla="*/ 0 h 27027"/>
              <a:gd name="T11" fmla="*/ 41707 w 41707"/>
              <a:gd name="T12" fmla="*/ 27027 h 270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707" h="27027" fill="none" extrusionOk="0">
                <a:moveTo>
                  <a:pt x="-1" y="13709"/>
                </a:moveTo>
                <a:cubicBezTo>
                  <a:pt x="3244" y="5439"/>
                  <a:pt x="11222" y="-1"/>
                  <a:pt x="20107" y="0"/>
                </a:cubicBezTo>
                <a:cubicBezTo>
                  <a:pt x="32036" y="0"/>
                  <a:pt x="41707" y="9670"/>
                  <a:pt x="41707" y="21600"/>
                </a:cubicBezTo>
                <a:cubicBezTo>
                  <a:pt x="41707" y="23431"/>
                  <a:pt x="41474" y="25254"/>
                  <a:pt x="41014" y="27027"/>
                </a:cubicBezTo>
              </a:path>
              <a:path w="41707" h="27027" stroke="0" extrusionOk="0">
                <a:moveTo>
                  <a:pt x="-1" y="13709"/>
                </a:moveTo>
                <a:cubicBezTo>
                  <a:pt x="3244" y="5439"/>
                  <a:pt x="11222" y="-1"/>
                  <a:pt x="20107" y="0"/>
                </a:cubicBezTo>
                <a:cubicBezTo>
                  <a:pt x="32036" y="0"/>
                  <a:pt x="41707" y="9670"/>
                  <a:pt x="41707" y="21600"/>
                </a:cubicBezTo>
                <a:cubicBezTo>
                  <a:pt x="41707" y="23431"/>
                  <a:pt x="41474" y="25254"/>
                  <a:pt x="41014" y="27027"/>
                </a:cubicBezTo>
                <a:lnTo>
                  <a:pt x="20107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5744" name="Arc 48"/>
          <p:cNvSpPr>
            <a:spLocks/>
          </p:cNvSpPr>
          <p:nvPr/>
        </p:nvSpPr>
        <p:spPr bwMode="auto">
          <a:xfrm flipH="1" flipV="1">
            <a:off x="1447800" y="2209800"/>
            <a:ext cx="428625" cy="471488"/>
          </a:xfrm>
          <a:custGeom>
            <a:avLst/>
            <a:gdLst>
              <a:gd name="T0" fmla="*/ 2014 w 43200"/>
              <a:gd name="T1" fmla="*/ 471488 h 24554"/>
              <a:gd name="T2" fmla="*/ 428218 w 43200"/>
              <a:gd name="T3" fmla="*/ 440323 h 24554"/>
              <a:gd name="T4" fmla="*/ 214313 w 43200"/>
              <a:gd name="T5" fmla="*/ 414765 h 24554"/>
              <a:gd name="T6" fmla="*/ 0 60000 65536"/>
              <a:gd name="T7" fmla="*/ 0 60000 65536"/>
              <a:gd name="T8" fmla="*/ 0 60000 65536"/>
              <a:gd name="T9" fmla="*/ 0 w 43200"/>
              <a:gd name="T10" fmla="*/ 0 h 24554"/>
              <a:gd name="T11" fmla="*/ 43200 w 43200"/>
              <a:gd name="T12" fmla="*/ 24554 h 245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4554" fill="none" extrusionOk="0">
                <a:moveTo>
                  <a:pt x="202" y="24554"/>
                </a:moveTo>
                <a:cubicBezTo>
                  <a:pt x="67" y="23575"/>
                  <a:pt x="0" y="2258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2043"/>
                  <a:pt x="43186" y="22487"/>
                  <a:pt x="43158" y="22930"/>
                </a:cubicBezTo>
              </a:path>
              <a:path w="43200" h="24554" stroke="0" extrusionOk="0">
                <a:moveTo>
                  <a:pt x="202" y="24554"/>
                </a:moveTo>
                <a:cubicBezTo>
                  <a:pt x="67" y="23575"/>
                  <a:pt x="0" y="2258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2043"/>
                  <a:pt x="43186" y="22487"/>
                  <a:pt x="43158" y="22930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5747" name="Line 51"/>
          <p:cNvSpPr>
            <a:spLocks noChangeShapeType="1"/>
          </p:cNvSpPr>
          <p:nvPr/>
        </p:nvSpPr>
        <p:spPr bwMode="auto">
          <a:xfrm>
            <a:off x="2133600" y="22098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85748" name="Line 52"/>
          <p:cNvSpPr>
            <a:spLocks noChangeShapeType="1"/>
          </p:cNvSpPr>
          <p:nvPr/>
        </p:nvSpPr>
        <p:spPr bwMode="auto">
          <a:xfrm>
            <a:off x="2133600" y="2286000"/>
            <a:ext cx="381000" cy="4572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85749" name="Line 53"/>
          <p:cNvSpPr>
            <a:spLocks noChangeShapeType="1"/>
          </p:cNvSpPr>
          <p:nvPr/>
        </p:nvSpPr>
        <p:spPr bwMode="auto">
          <a:xfrm>
            <a:off x="2667000" y="22098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85750" name="Line 54"/>
          <p:cNvSpPr>
            <a:spLocks noChangeShapeType="1"/>
          </p:cNvSpPr>
          <p:nvPr/>
        </p:nvSpPr>
        <p:spPr bwMode="auto">
          <a:xfrm>
            <a:off x="3048000" y="22098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85753" name="Arc 57"/>
          <p:cNvSpPr>
            <a:spLocks/>
          </p:cNvSpPr>
          <p:nvPr/>
        </p:nvSpPr>
        <p:spPr bwMode="auto">
          <a:xfrm flipH="1" flipV="1">
            <a:off x="3276600" y="2209800"/>
            <a:ext cx="428625" cy="471488"/>
          </a:xfrm>
          <a:custGeom>
            <a:avLst/>
            <a:gdLst>
              <a:gd name="T0" fmla="*/ 2014 w 43200"/>
              <a:gd name="T1" fmla="*/ 471488 h 24554"/>
              <a:gd name="T2" fmla="*/ 428218 w 43200"/>
              <a:gd name="T3" fmla="*/ 440323 h 24554"/>
              <a:gd name="T4" fmla="*/ 214313 w 43200"/>
              <a:gd name="T5" fmla="*/ 414765 h 24554"/>
              <a:gd name="T6" fmla="*/ 0 60000 65536"/>
              <a:gd name="T7" fmla="*/ 0 60000 65536"/>
              <a:gd name="T8" fmla="*/ 0 60000 65536"/>
              <a:gd name="T9" fmla="*/ 0 w 43200"/>
              <a:gd name="T10" fmla="*/ 0 h 24554"/>
              <a:gd name="T11" fmla="*/ 43200 w 43200"/>
              <a:gd name="T12" fmla="*/ 24554 h 245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4554" fill="none" extrusionOk="0">
                <a:moveTo>
                  <a:pt x="202" y="24554"/>
                </a:moveTo>
                <a:cubicBezTo>
                  <a:pt x="67" y="23575"/>
                  <a:pt x="0" y="2258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2043"/>
                  <a:pt x="43186" y="22487"/>
                  <a:pt x="43158" y="22930"/>
                </a:cubicBezTo>
              </a:path>
              <a:path w="43200" h="24554" stroke="0" extrusionOk="0">
                <a:moveTo>
                  <a:pt x="202" y="24554"/>
                </a:moveTo>
                <a:cubicBezTo>
                  <a:pt x="67" y="23575"/>
                  <a:pt x="0" y="2258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2043"/>
                  <a:pt x="43186" y="22487"/>
                  <a:pt x="43158" y="22930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5754" name="Arc 58"/>
          <p:cNvSpPr>
            <a:spLocks/>
          </p:cNvSpPr>
          <p:nvPr/>
        </p:nvSpPr>
        <p:spPr bwMode="auto">
          <a:xfrm flipH="1" flipV="1">
            <a:off x="4876800" y="2133600"/>
            <a:ext cx="327025" cy="514350"/>
          </a:xfrm>
          <a:custGeom>
            <a:avLst/>
            <a:gdLst>
              <a:gd name="T0" fmla="*/ 0 w 41707"/>
              <a:gd name="T1" fmla="*/ 245551 h 28718"/>
              <a:gd name="T2" fmla="*/ 317569 w 41707"/>
              <a:gd name="T3" fmla="*/ 514350 h 28718"/>
              <a:gd name="T4" fmla="*/ 157659 w 41707"/>
              <a:gd name="T5" fmla="*/ 386864 h 28718"/>
              <a:gd name="T6" fmla="*/ 0 60000 65536"/>
              <a:gd name="T7" fmla="*/ 0 60000 65536"/>
              <a:gd name="T8" fmla="*/ 0 60000 65536"/>
              <a:gd name="T9" fmla="*/ 0 w 41707"/>
              <a:gd name="T10" fmla="*/ 0 h 28718"/>
              <a:gd name="T11" fmla="*/ 41707 w 41707"/>
              <a:gd name="T12" fmla="*/ 28718 h 287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707" h="28718" fill="none" extrusionOk="0">
                <a:moveTo>
                  <a:pt x="-1" y="13709"/>
                </a:moveTo>
                <a:cubicBezTo>
                  <a:pt x="3244" y="5439"/>
                  <a:pt x="11222" y="-1"/>
                  <a:pt x="20107" y="0"/>
                </a:cubicBezTo>
                <a:cubicBezTo>
                  <a:pt x="32036" y="0"/>
                  <a:pt x="41707" y="9670"/>
                  <a:pt x="41707" y="21600"/>
                </a:cubicBezTo>
                <a:cubicBezTo>
                  <a:pt x="41707" y="24023"/>
                  <a:pt x="41299" y="26429"/>
                  <a:pt x="40500" y="28717"/>
                </a:cubicBezTo>
              </a:path>
              <a:path w="41707" h="28718" stroke="0" extrusionOk="0">
                <a:moveTo>
                  <a:pt x="-1" y="13709"/>
                </a:moveTo>
                <a:cubicBezTo>
                  <a:pt x="3244" y="5439"/>
                  <a:pt x="11222" y="-1"/>
                  <a:pt x="20107" y="0"/>
                </a:cubicBezTo>
                <a:cubicBezTo>
                  <a:pt x="32036" y="0"/>
                  <a:pt x="41707" y="9670"/>
                  <a:pt x="41707" y="21600"/>
                </a:cubicBezTo>
                <a:cubicBezTo>
                  <a:pt x="41707" y="24023"/>
                  <a:pt x="41299" y="26429"/>
                  <a:pt x="40500" y="28717"/>
                </a:cubicBezTo>
                <a:lnTo>
                  <a:pt x="20107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5755" name="Arc 59"/>
          <p:cNvSpPr>
            <a:spLocks/>
          </p:cNvSpPr>
          <p:nvPr/>
        </p:nvSpPr>
        <p:spPr bwMode="auto">
          <a:xfrm flipH="1" flipV="1">
            <a:off x="5334000" y="2209800"/>
            <a:ext cx="428625" cy="471488"/>
          </a:xfrm>
          <a:custGeom>
            <a:avLst/>
            <a:gdLst>
              <a:gd name="T0" fmla="*/ 2014 w 43200"/>
              <a:gd name="T1" fmla="*/ 471488 h 24554"/>
              <a:gd name="T2" fmla="*/ 428218 w 43200"/>
              <a:gd name="T3" fmla="*/ 440323 h 24554"/>
              <a:gd name="T4" fmla="*/ 214313 w 43200"/>
              <a:gd name="T5" fmla="*/ 414765 h 24554"/>
              <a:gd name="T6" fmla="*/ 0 60000 65536"/>
              <a:gd name="T7" fmla="*/ 0 60000 65536"/>
              <a:gd name="T8" fmla="*/ 0 60000 65536"/>
              <a:gd name="T9" fmla="*/ 0 w 43200"/>
              <a:gd name="T10" fmla="*/ 0 h 24554"/>
              <a:gd name="T11" fmla="*/ 43200 w 43200"/>
              <a:gd name="T12" fmla="*/ 24554 h 245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4554" fill="none" extrusionOk="0">
                <a:moveTo>
                  <a:pt x="202" y="24554"/>
                </a:moveTo>
                <a:cubicBezTo>
                  <a:pt x="67" y="23575"/>
                  <a:pt x="0" y="2258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2043"/>
                  <a:pt x="43186" y="22487"/>
                  <a:pt x="43158" y="22930"/>
                </a:cubicBezTo>
              </a:path>
              <a:path w="43200" h="24554" stroke="0" extrusionOk="0">
                <a:moveTo>
                  <a:pt x="202" y="24554"/>
                </a:moveTo>
                <a:cubicBezTo>
                  <a:pt x="67" y="23575"/>
                  <a:pt x="0" y="2258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2043"/>
                  <a:pt x="43186" y="22487"/>
                  <a:pt x="43158" y="22930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5756" name="Line 60"/>
          <p:cNvSpPr>
            <a:spLocks noChangeShapeType="1"/>
          </p:cNvSpPr>
          <p:nvPr/>
        </p:nvSpPr>
        <p:spPr bwMode="auto">
          <a:xfrm>
            <a:off x="6019800" y="22098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85757" name="Arc 61"/>
          <p:cNvSpPr>
            <a:spLocks/>
          </p:cNvSpPr>
          <p:nvPr/>
        </p:nvSpPr>
        <p:spPr bwMode="auto">
          <a:xfrm>
            <a:off x="6019800" y="2209800"/>
            <a:ext cx="381000" cy="457200"/>
          </a:xfrm>
          <a:custGeom>
            <a:avLst/>
            <a:gdLst>
              <a:gd name="T0" fmla="*/ 0 w 21600"/>
              <a:gd name="T1" fmla="*/ 0 h 43187"/>
              <a:gd name="T2" fmla="*/ 13317 w 21600"/>
              <a:gd name="T3" fmla="*/ 457200 h 43187"/>
              <a:gd name="T4" fmla="*/ 0 w 21600"/>
              <a:gd name="T5" fmla="*/ 228669 h 43187"/>
              <a:gd name="T6" fmla="*/ 0 60000 65536"/>
              <a:gd name="T7" fmla="*/ 0 60000 65536"/>
              <a:gd name="T8" fmla="*/ 0 60000 65536"/>
              <a:gd name="T9" fmla="*/ 0 w 21600"/>
              <a:gd name="T10" fmla="*/ 0 h 43187"/>
              <a:gd name="T11" fmla="*/ 21600 w 21600"/>
              <a:gd name="T12" fmla="*/ 43187 h 431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18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35"/>
                  <a:pt x="12383" y="42780"/>
                  <a:pt x="754" y="43186"/>
                </a:cubicBezTo>
              </a:path>
              <a:path w="21600" h="4318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35"/>
                  <a:pt x="12383" y="42780"/>
                  <a:pt x="754" y="43186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5759" name="Arc 63"/>
          <p:cNvSpPr>
            <a:spLocks/>
          </p:cNvSpPr>
          <p:nvPr/>
        </p:nvSpPr>
        <p:spPr bwMode="auto">
          <a:xfrm flipH="1" flipV="1">
            <a:off x="6553200" y="2209800"/>
            <a:ext cx="428625" cy="471488"/>
          </a:xfrm>
          <a:custGeom>
            <a:avLst/>
            <a:gdLst>
              <a:gd name="T0" fmla="*/ 2014 w 43200"/>
              <a:gd name="T1" fmla="*/ 471488 h 24554"/>
              <a:gd name="T2" fmla="*/ 428218 w 43200"/>
              <a:gd name="T3" fmla="*/ 440323 h 24554"/>
              <a:gd name="T4" fmla="*/ 214313 w 43200"/>
              <a:gd name="T5" fmla="*/ 414765 h 24554"/>
              <a:gd name="T6" fmla="*/ 0 60000 65536"/>
              <a:gd name="T7" fmla="*/ 0 60000 65536"/>
              <a:gd name="T8" fmla="*/ 0 60000 65536"/>
              <a:gd name="T9" fmla="*/ 0 w 43200"/>
              <a:gd name="T10" fmla="*/ 0 h 24554"/>
              <a:gd name="T11" fmla="*/ 43200 w 43200"/>
              <a:gd name="T12" fmla="*/ 24554 h 245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4554" fill="none" extrusionOk="0">
                <a:moveTo>
                  <a:pt x="202" y="24554"/>
                </a:moveTo>
                <a:cubicBezTo>
                  <a:pt x="67" y="23575"/>
                  <a:pt x="0" y="2258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2043"/>
                  <a:pt x="43186" y="22487"/>
                  <a:pt x="43158" y="22930"/>
                </a:cubicBezTo>
              </a:path>
              <a:path w="43200" h="24554" stroke="0" extrusionOk="0">
                <a:moveTo>
                  <a:pt x="202" y="24554"/>
                </a:moveTo>
                <a:cubicBezTo>
                  <a:pt x="67" y="23575"/>
                  <a:pt x="0" y="2258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2043"/>
                  <a:pt x="43186" y="22487"/>
                  <a:pt x="43158" y="22930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5760" name="Line 64"/>
          <p:cNvSpPr>
            <a:spLocks noChangeShapeType="1"/>
          </p:cNvSpPr>
          <p:nvPr/>
        </p:nvSpPr>
        <p:spPr bwMode="auto">
          <a:xfrm>
            <a:off x="7162800" y="21336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85761" name="Line 65"/>
          <p:cNvSpPr>
            <a:spLocks noChangeShapeType="1"/>
          </p:cNvSpPr>
          <p:nvPr/>
        </p:nvSpPr>
        <p:spPr bwMode="auto">
          <a:xfrm>
            <a:off x="7162800" y="2209800"/>
            <a:ext cx="381000" cy="4572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85762" name="Arc 66"/>
          <p:cNvSpPr>
            <a:spLocks/>
          </p:cNvSpPr>
          <p:nvPr/>
        </p:nvSpPr>
        <p:spPr bwMode="auto">
          <a:xfrm flipH="1" flipV="1">
            <a:off x="1828800" y="4648200"/>
            <a:ext cx="327025" cy="514350"/>
          </a:xfrm>
          <a:custGeom>
            <a:avLst/>
            <a:gdLst>
              <a:gd name="T0" fmla="*/ 0 w 41707"/>
              <a:gd name="T1" fmla="*/ 245551 h 28718"/>
              <a:gd name="T2" fmla="*/ 317569 w 41707"/>
              <a:gd name="T3" fmla="*/ 514350 h 28718"/>
              <a:gd name="T4" fmla="*/ 157659 w 41707"/>
              <a:gd name="T5" fmla="*/ 386864 h 28718"/>
              <a:gd name="T6" fmla="*/ 0 60000 65536"/>
              <a:gd name="T7" fmla="*/ 0 60000 65536"/>
              <a:gd name="T8" fmla="*/ 0 60000 65536"/>
              <a:gd name="T9" fmla="*/ 0 w 41707"/>
              <a:gd name="T10" fmla="*/ 0 h 28718"/>
              <a:gd name="T11" fmla="*/ 41707 w 41707"/>
              <a:gd name="T12" fmla="*/ 28718 h 287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707" h="28718" fill="none" extrusionOk="0">
                <a:moveTo>
                  <a:pt x="-1" y="13709"/>
                </a:moveTo>
                <a:cubicBezTo>
                  <a:pt x="3244" y="5439"/>
                  <a:pt x="11222" y="-1"/>
                  <a:pt x="20107" y="0"/>
                </a:cubicBezTo>
                <a:cubicBezTo>
                  <a:pt x="32036" y="0"/>
                  <a:pt x="41707" y="9670"/>
                  <a:pt x="41707" y="21600"/>
                </a:cubicBezTo>
                <a:cubicBezTo>
                  <a:pt x="41707" y="24023"/>
                  <a:pt x="41299" y="26429"/>
                  <a:pt x="40500" y="28717"/>
                </a:cubicBezTo>
              </a:path>
              <a:path w="41707" h="28718" stroke="0" extrusionOk="0">
                <a:moveTo>
                  <a:pt x="-1" y="13709"/>
                </a:moveTo>
                <a:cubicBezTo>
                  <a:pt x="3244" y="5439"/>
                  <a:pt x="11222" y="-1"/>
                  <a:pt x="20107" y="0"/>
                </a:cubicBezTo>
                <a:cubicBezTo>
                  <a:pt x="32036" y="0"/>
                  <a:pt x="41707" y="9670"/>
                  <a:pt x="41707" y="21600"/>
                </a:cubicBezTo>
                <a:cubicBezTo>
                  <a:pt x="41707" y="24023"/>
                  <a:pt x="41299" y="26429"/>
                  <a:pt x="40500" y="28717"/>
                </a:cubicBezTo>
                <a:lnTo>
                  <a:pt x="20107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5763" name="Arc 67"/>
          <p:cNvSpPr>
            <a:spLocks/>
          </p:cNvSpPr>
          <p:nvPr/>
        </p:nvSpPr>
        <p:spPr bwMode="auto">
          <a:xfrm flipH="1" flipV="1">
            <a:off x="2286000" y="4648200"/>
            <a:ext cx="428625" cy="471488"/>
          </a:xfrm>
          <a:custGeom>
            <a:avLst/>
            <a:gdLst>
              <a:gd name="T0" fmla="*/ 2014 w 43200"/>
              <a:gd name="T1" fmla="*/ 471488 h 24554"/>
              <a:gd name="T2" fmla="*/ 428218 w 43200"/>
              <a:gd name="T3" fmla="*/ 440323 h 24554"/>
              <a:gd name="T4" fmla="*/ 214313 w 43200"/>
              <a:gd name="T5" fmla="*/ 414765 h 24554"/>
              <a:gd name="T6" fmla="*/ 0 60000 65536"/>
              <a:gd name="T7" fmla="*/ 0 60000 65536"/>
              <a:gd name="T8" fmla="*/ 0 60000 65536"/>
              <a:gd name="T9" fmla="*/ 0 w 43200"/>
              <a:gd name="T10" fmla="*/ 0 h 24554"/>
              <a:gd name="T11" fmla="*/ 43200 w 43200"/>
              <a:gd name="T12" fmla="*/ 24554 h 245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4554" fill="none" extrusionOk="0">
                <a:moveTo>
                  <a:pt x="202" y="24554"/>
                </a:moveTo>
                <a:cubicBezTo>
                  <a:pt x="67" y="23575"/>
                  <a:pt x="0" y="2258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2043"/>
                  <a:pt x="43186" y="22487"/>
                  <a:pt x="43158" y="22930"/>
                </a:cubicBezTo>
              </a:path>
              <a:path w="43200" h="24554" stroke="0" extrusionOk="0">
                <a:moveTo>
                  <a:pt x="202" y="24554"/>
                </a:moveTo>
                <a:cubicBezTo>
                  <a:pt x="67" y="23575"/>
                  <a:pt x="0" y="2258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2043"/>
                  <a:pt x="43186" y="22487"/>
                  <a:pt x="43158" y="22930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5764" name="Line 68"/>
          <p:cNvSpPr>
            <a:spLocks noChangeShapeType="1"/>
          </p:cNvSpPr>
          <p:nvPr/>
        </p:nvSpPr>
        <p:spPr bwMode="auto">
          <a:xfrm>
            <a:off x="2971800" y="46482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85765" name="Line 69"/>
          <p:cNvSpPr>
            <a:spLocks noChangeShapeType="1"/>
          </p:cNvSpPr>
          <p:nvPr/>
        </p:nvSpPr>
        <p:spPr bwMode="auto">
          <a:xfrm>
            <a:off x="2971800" y="4724400"/>
            <a:ext cx="381000" cy="4572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85766" name="Line 70"/>
          <p:cNvSpPr>
            <a:spLocks noChangeShapeType="1"/>
          </p:cNvSpPr>
          <p:nvPr/>
        </p:nvSpPr>
        <p:spPr bwMode="auto">
          <a:xfrm>
            <a:off x="4953000" y="46482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85767" name="Line 71"/>
          <p:cNvSpPr>
            <a:spLocks noChangeShapeType="1"/>
          </p:cNvSpPr>
          <p:nvPr/>
        </p:nvSpPr>
        <p:spPr bwMode="auto">
          <a:xfrm>
            <a:off x="5334000" y="46482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85768" name="Arc 72"/>
          <p:cNvSpPr>
            <a:spLocks/>
          </p:cNvSpPr>
          <p:nvPr/>
        </p:nvSpPr>
        <p:spPr bwMode="auto">
          <a:xfrm flipH="1" flipV="1">
            <a:off x="5486400" y="4724400"/>
            <a:ext cx="428625" cy="471488"/>
          </a:xfrm>
          <a:custGeom>
            <a:avLst/>
            <a:gdLst>
              <a:gd name="T0" fmla="*/ 2014 w 43200"/>
              <a:gd name="T1" fmla="*/ 471488 h 24554"/>
              <a:gd name="T2" fmla="*/ 428218 w 43200"/>
              <a:gd name="T3" fmla="*/ 440323 h 24554"/>
              <a:gd name="T4" fmla="*/ 214313 w 43200"/>
              <a:gd name="T5" fmla="*/ 414765 h 24554"/>
              <a:gd name="T6" fmla="*/ 0 60000 65536"/>
              <a:gd name="T7" fmla="*/ 0 60000 65536"/>
              <a:gd name="T8" fmla="*/ 0 60000 65536"/>
              <a:gd name="T9" fmla="*/ 0 w 43200"/>
              <a:gd name="T10" fmla="*/ 0 h 24554"/>
              <a:gd name="T11" fmla="*/ 43200 w 43200"/>
              <a:gd name="T12" fmla="*/ 24554 h 245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4554" fill="none" extrusionOk="0">
                <a:moveTo>
                  <a:pt x="202" y="24554"/>
                </a:moveTo>
                <a:cubicBezTo>
                  <a:pt x="67" y="23575"/>
                  <a:pt x="0" y="2258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2043"/>
                  <a:pt x="43186" y="22487"/>
                  <a:pt x="43158" y="22930"/>
                </a:cubicBezTo>
              </a:path>
              <a:path w="43200" h="24554" stroke="0" extrusionOk="0">
                <a:moveTo>
                  <a:pt x="202" y="24554"/>
                </a:moveTo>
                <a:cubicBezTo>
                  <a:pt x="67" y="23575"/>
                  <a:pt x="0" y="2258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2043"/>
                  <a:pt x="43186" y="22487"/>
                  <a:pt x="43158" y="22930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5769" name="Arc 73"/>
          <p:cNvSpPr>
            <a:spLocks/>
          </p:cNvSpPr>
          <p:nvPr/>
        </p:nvSpPr>
        <p:spPr bwMode="auto">
          <a:xfrm flipH="1" flipV="1">
            <a:off x="6096000" y="4648200"/>
            <a:ext cx="327025" cy="514350"/>
          </a:xfrm>
          <a:custGeom>
            <a:avLst/>
            <a:gdLst>
              <a:gd name="T0" fmla="*/ 0 w 41707"/>
              <a:gd name="T1" fmla="*/ 245551 h 28718"/>
              <a:gd name="T2" fmla="*/ 317569 w 41707"/>
              <a:gd name="T3" fmla="*/ 514350 h 28718"/>
              <a:gd name="T4" fmla="*/ 157659 w 41707"/>
              <a:gd name="T5" fmla="*/ 386864 h 28718"/>
              <a:gd name="T6" fmla="*/ 0 60000 65536"/>
              <a:gd name="T7" fmla="*/ 0 60000 65536"/>
              <a:gd name="T8" fmla="*/ 0 60000 65536"/>
              <a:gd name="T9" fmla="*/ 0 w 41707"/>
              <a:gd name="T10" fmla="*/ 0 h 28718"/>
              <a:gd name="T11" fmla="*/ 41707 w 41707"/>
              <a:gd name="T12" fmla="*/ 28718 h 287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707" h="28718" fill="none" extrusionOk="0">
                <a:moveTo>
                  <a:pt x="-1" y="13709"/>
                </a:moveTo>
                <a:cubicBezTo>
                  <a:pt x="3244" y="5439"/>
                  <a:pt x="11222" y="-1"/>
                  <a:pt x="20107" y="0"/>
                </a:cubicBezTo>
                <a:cubicBezTo>
                  <a:pt x="32036" y="0"/>
                  <a:pt x="41707" y="9670"/>
                  <a:pt x="41707" y="21600"/>
                </a:cubicBezTo>
                <a:cubicBezTo>
                  <a:pt x="41707" y="24023"/>
                  <a:pt x="41299" y="26429"/>
                  <a:pt x="40500" y="28717"/>
                </a:cubicBezTo>
              </a:path>
              <a:path w="41707" h="28718" stroke="0" extrusionOk="0">
                <a:moveTo>
                  <a:pt x="-1" y="13709"/>
                </a:moveTo>
                <a:cubicBezTo>
                  <a:pt x="3244" y="5439"/>
                  <a:pt x="11222" y="-1"/>
                  <a:pt x="20107" y="0"/>
                </a:cubicBezTo>
                <a:cubicBezTo>
                  <a:pt x="32036" y="0"/>
                  <a:pt x="41707" y="9670"/>
                  <a:pt x="41707" y="21600"/>
                </a:cubicBezTo>
                <a:cubicBezTo>
                  <a:pt x="41707" y="24023"/>
                  <a:pt x="41299" y="26429"/>
                  <a:pt x="40500" y="28717"/>
                </a:cubicBezTo>
                <a:lnTo>
                  <a:pt x="20107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5771" name="AutoShape 75">
            <a:hlinkClick r:id="rId2" action="ppaction://hlinksldjump" highlightClick="1"/>
          </p:cNvPr>
          <p:cNvSpPr>
            <a:spLocks noChangeAspect="1" noChangeArrowheads="1"/>
          </p:cNvSpPr>
          <p:nvPr/>
        </p:nvSpPr>
        <p:spPr bwMode="auto">
          <a:xfrm>
            <a:off x="914400" y="6491288"/>
            <a:ext cx="360363" cy="360362"/>
          </a:xfrm>
          <a:prstGeom prst="actionButtonBeginning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5773" name="AutoShape 77">
            <a:hlinkClick r:id="" action="ppaction://hlinkshowjump?jump=lastslideviewed" highlightClick="1"/>
          </p:cNvPr>
          <p:cNvSpPr>
            <a:spLocks noChangeAspect="1" noChangeArrowheads="1"/>
          </p:cNvSpPr>
          <p:nvPr/>
        </p:nvSpPr>
        <p:spPr bwMode="auto">
          <a:xfrm>
            <a:off x="8783638" y="6491288"/>
            <a:ext cx="360362" cy="360362"/>
          </a:xfrm>
          <a:prstGeom prst="actionButtonReturn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5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85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85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85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85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85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85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8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85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85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85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85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85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85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85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85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85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85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85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85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85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285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85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285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85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285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285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285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285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285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000"/>
                            </p:stCondLst>
                            <p:childTnLst>
                              <p:par>
                                <p:cTn id="1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285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500"/>
                            </p:stCondLst>
                            <p:childTnLst>
                              <p:par>
                                <p:cTn id="1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285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000"/>
                            </p:stCondLst>
                            <p:childTnLst>
                              <p:par>
                                <p:cTn id="1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285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500"/>
                            </p:stCondLst>
                            <p:childTnLst>
                              <p:par>
                                <p:cTn id="1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285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0"/>
                            </p:stCondLst>
                            <p:childTnLst>
                              <p:par>
                                <p:cTn id="1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285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500"/>
                            </p:stCondLst>
                            <p:childTnLst>
                              <p:par>
                                <p:cTn id="1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500"/>
                                        <p:tgtEl>
                                          <p:spTgt spid="285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6000"/>
                            </p:stCondLst>
                            <p:childTnLst>
                              <p:par>
                                <p:cTn id="1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285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500"/>
                            </p:stCondLst>
                            <p:childTnLst>
                              <p:par>
                                <p:cTn id="1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500"/>
                                        <p:tgtEl>
                                          <p:spTgt spid="285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7000"/>
                            </p:stCondLst>
                            <p:childTnLst>
                              <p:par>
                                <p:cTn id="1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0" dur="500"/>
                                        <p:tgtEl>
                                          <p:spTgt spid="285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7500"/>
                            </p:stCondLst>
                            <p:childTnLst>
                              <p:par>
                                <p:cTn id="1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500"/>
                                        <p:tgtEl>
                                          <p:spTgt spid="285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8" dur="500"/>
                                        <p:tgtEl>
                                          <p:spTgt spid="285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8500"/>
                            </p:stCondLst>
                            <p:childTnLst>
                              <p:par>
                                <p:cTn id="1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500"/>
                                        <p:tgtEl>
                                          <p:spTgt spid="285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9000"/>
                            </p:stCondLst>
                            <p:childTnLst>
                              <p:par>
                                <p:cTn id="1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6" dur="500"/>
                                        <p:tgtEl>
                                          <p:spTgt spid="285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9500"/>
                            </p:stCondLst>
                            <p:childTnLst>
                              <p:par>
                                <p:cTn id="1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0" dur="500"/>
                                        <p:tgtEl>
                                          <p:spTgt spid="285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4" dur="500"/>
                                        <p:tgtEl>
                                          <p:spTgt spid="285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8" dur="500"/>
                                        <p:tgtEl>
                                          <p:spTgt spid="285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2" dur="500"/>
                                        <p:tgtEl>
                                          <p:spTgt spid="285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698" grpId="0" autoUpdateAnimBg="0"/>
      <p:bldP spid="285708" grpId="0" animBg="1"/>
      <p:bldP spid="285709" grpId="0" animBg="1"/>
      <p:bldP spid="285710" grpId="0" animBg="1"/>
      <p:bldP spid="285711" grpId="0" animBg="1"/>
      <p:bldP spid="285712" grpId="0" animBg="1"/>
      <p:bldP spid="285713" grpId="0" animBg="1"/>
      <p:bldP spid="285714" grpId="0" animBg="1"/>
      <p:bldP spid="285721" grpId="0" animBg="1"/>
      <p:bldP spid="285722" grpId="0" animBg="1"/>
      <p:bldP spid="285728" grpId="0" animBg="1"/>
      <p:bldP spid="285729" grpId="0" animBg="1"/>
      <p:bldP spid="285730" grpId="0" animBg="1"/>
      <p:bldP spid="285731" grpId="0" animBg="1"/>
      <p:bldP spid="285732" grpId="0" animBg="1"/>
      <p:bldP spid="285735" grpId="0" animBg="1"/>
      <p:bldP spid="285736" grpId="0" animBg="1"/>
      <p:bldP spid="285737" grpId="0" animBg="1"/>
      <p:bldP spid="285738" grpId="0" animBg="1"/>
      <p:bldP spid="285739" grpId="0" animBg="1"/>
      <p:bldP spid="285740" grpId="0" animBg="1"/>
      <p:bldP spid="285741" grpId="0" animBg="1"/>
      <p:bldP spid="285742" grpId="0" animBg="1"/>
      <p:bldP spid="285743" grpId="0" animBg="1"/>
      <p:bldP spid="285744" grpId="0" animBg="1"/>
      <p:bldP spid="285747" grpId="0" animBg="1"/>
      <p:bldP spid="285748" grpId="0" animBg="1"/>
      <p:bldP spid="285749" grpId="0" animBg="1"/>
      <p:bldP spid="285750" grpId="0" animBg="1"/>
      <p:bldP spid="285753" grpId="0" animBg="1"/>
      <p:bldP spid="285754" grpId="0" animBg="1"/>
      <p:bldP spid="285755" grpId="0" animBg="1"/>
      <p:bldP spid="285756" grpId="0" animBg="1"/>
      <p:bldP spid="285757" grpId="0" animBg="1"/>
      <p:bldP spid="285759" grpId="0" animBg="1"/>
      <p:bldP spid="285760" grpId="0" animBg="1"/>
      <p:bldP spid="285761" grpId="0" animBg="1"/>
      <p:bldP spid="285762" grpId="0" animBg="1"/>
      <p:bldP spid="285763" grpId="0" animBg="1"/>
      <p:bldP spid="285764" grpId="0" animBg="1"/>
      <p:bldP spid="285765" grpId="0" animBg="1"/>
      <p:bldP spid="285766" grpId="0" animBg="1"/>
      <p:bldP spid="285767" grpId="0" animBg="1"/>
      <p:bldP spid="285768" grpId="0" animBg="1"/>
      <p:bldP spid="285769" grpId="0" animBg="1"/>
      <p:bldP spid="285771" grpId="0" animBg="1"/>
      <p:bldP spid="28577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772400" cy="1311275"/>
          </a:xfrm>
        </p:spPr>
        <p:txBody>
          <a:bodyPr/>
          <a:lstStyle/>
          <a:p>
            <a:r>
              <a:rPr lang="ru-RU" sz="4000" i="1" smtClean="0">
                <a:solidFill>
                  <a:srgbClr val="FFFF66"/>
                </a:solidFill>
                <a:latin typeface="Monotype Corsiva" pitchFamily="66" charset="0"/>
              </a:rPr>
              <a:t>Слова тоже могут иметь ось </a:t>
            </a:r>
            <a:br>
              <a:rPr lang="ru-RU" sz="4000" i="1" smtClean="0">
                <a:solidFill>
                  <a:srgbClr val="FFFF66"/>
                </a:solidFill>
                <a:latin typeface="Monotype Corsiva" pitchFamily="66" charset="0"/>
              </a:rPr>
            </a:br>
            <a:r>
              <a:rPr lang="ru-RU" sz="4000" i="1" smtClean="0">
                <a:solidFill>
                  <a:srgbClr val="FFFF66"/>
                </a:solidFill>
                <a:latin typeface="Monotype Corsiva" pitchFamily="66" charset="0"/>
              </a:rPr>
              <a:t>               симметрии</a:t>
            </a:r>
          </a:p>
        </p:txBody>
      </p:sp>
      <p:sp>
        <p:nvSpPr>
          <p:cNvPr id="287749" name="Rectangle 5"/>
          <p:cNvSpPr>
            <a:spLocks noGrp="1" noChangeArrowheads="1"/>
          </p:cNvSpPr>
          <p:nvPr>
            <p:ph idx="1"/>
          </p:nvPr>
        </p:nvSpPr>
        <p:spPr>
          <a:xfrm>
            <a:off x="1066800" y="2057400"/>
            <a:ext cx="7848600" cy="914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 smtClean="0"/>
              <a:t>               </a:t>
            </a:r>
            <a:r>
              <a:rPr lang="ru-RU" sz="4400" b="1" smtClean="0"/>
              <a:t>ТОПОТ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4400" b="1" smtClean="0"/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smtClean="0">
                <a:latin typeface="Monotype Corsiva" pitchFamily="66" charset="0"/>
              </a:rPr>
              <a:t>      </a:t>
            </a:r>
            <a:endParaRPr lang="ru-RU" sz="4000" smtClean="0">
              <a:latin typeface="Arial" pitchFamily="34" charset="0"/>
            </a:endParaRPr>
          </a:p>
        </p:txBody>
      </p:sp>
      <p:sp>
        <p:nvSpPr>
          <p:cNvPr id="287750" name="Line 6"/>
          <p:cNvSpPr>
            <a:spLocks noChangeShapeType="1"/>
          </p:cNvSpPr>
          <p:nvPr/>
        </p:nvSpPr>
        <p:spPr bwMode="auto">
          <a:xfrm>
            <a:off x="4038600" y="1752600"/>
            <a:ext cx="0" cy="1295400"/>
          </a:xfrm>
          <a:prstGeom prst="line">
            <a:avLst/>
          </a:prstGeom>
          <a:noFill/>
          <a:ln w="9525">
            <a:solidFill>
              <a:srgbClr val="FFFF66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87755" name="Line 11"/>
          <p:cNvSpPr>
            <a:spLocks noChangeShapeType="1"/>
          </p:cNvSpPr>
          <p:nvPr/>
        </p:nvSpPr>
        <p:spPr bwMode="auto">
          <a:xfrm flipV="1">
            <a:off x="2895600" y="4572000"/>
            <a:ext cx="152400" cy="3810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287756" name="Line 12"/>
          <p:cNvSpPr>
            <a:spLocks noChangeShapeType="1"/>
          </p:cNvSpPr>
          <p:nvPr/>
        </p:nvSpPr>
        <p:spPr bwMode="auto">
          <a:xfrm>
            <a:off x="6324600" y="44958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287758" name="Line 14"/>
          <p:cNvSpPr>
            <a:spLocks noChangeShapeType="1"/>
          </p:cNvSpPr>
          <p:nvPr/>
        </p:nvSpPr>
        <p:spPr bwMode="auto">
          <a:xfrm>
            <a:off x="6172200" y="44958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287759" name="Line 15"/>
          <p:cNvSpPr>
            <a:spLocks noChangeShapeType="1"/>
          </p:cNvSpPr>
          <p:nvPr/>
        </p:nvSpPr>
        <p:spPr bwMode="auto">
          <a:xfrm>
            <a:off x="3048000" y="4572000"/>
            <a:ext cx="152400" cy="3810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287761" name="Rectangle 17"/>
          <p:cNvSpPr>
            <a:spLocks noChangeArrowheads="1"/>
          </p:cNvSpPr>
          <p:nvPr/>
        </p:nvSpPr>
        <p:spPr bwMode="auto">
          <a:xfrm>
            <a:off x="1524000" y="3200400"/>
            <a:ext cx="6248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  Отгадай  зашифрованные слова</a:t>
            </a:r>
            <a:endParaRPr lang="ru-RU" sz="44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87762" name="Rectangle 18"/>
          <p:cNvSpPr>
            <a:spLocks noChangeArrowheads="1"/>
          </p:cNvSpPr>
          <p:nvPr/>
        </p:nvSpPr>
        <p:spPr bwMode="auto">
          <a:xfrm>
            <a:off x="1828800" y="4343400"/>
            <a:ext cx="121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4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ША                   </a:t>
            </a:r>
          </a:p>
        </p:txBody>
      </p:sp>
      <p:sp>
        <p:nvSpPr>
          <p:cNvPr id="287763" name="Rectangle 19"/>
          <p:cNvSpPr>
            <a:spLocks noChangeArrowheads="1"/>
          </p:cNvSpPr>
          <p:nvPr/>
        </p:nvSpPr>
        <p:spPr bwMode="auto">
          <a:xfrm>
            <a:off x="3200400" y="4343400"/>
            <a:ext cx="1295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4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АШ            </a:t>
            </a:r>
          </a:p>
        </p:txBody>
      </p:sp>
      <p:sp>
        <p:nvSpPr>
          <p:cNvPr id="287764" name="Rectangle 20"/>
          <p:cNvSpPr>
            <a:spLocks noChangeArrowheads="1"/>
          </p:cNvSpPr>
          <p:nvPr/>
        </p:nvSpPr>
        <p:spPr bwMode="auto">
          <a:xfrm>
            <a:off x="6400800" y="4267200"/>
            <a:ext cx="10207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4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ОП</a:t>
            </a:r>
          </a:p>
        </p:txBody>
      </p:sp>
      <p:sp>
        <p:nvSpPr>
          <p:cNvPr id="287767" name="Rectangle 23"/>
          <p:cNvSpPr>
            <a:spLocks noChangeArrowheads="1"/>
          </p:cNvSpPr>
          <p:nvPr/>
        </p:nvSpPr>
        <p:spPr bwMode="auto">
          <a:xfrm>
            <a:off x="5257800" y="3581400"/>
            <a:ext cx="1066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4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ПО</a:t>
            </a:r>
          </a:p>
        </p:txBody>
      </p:sp>
      <p:sp>
        <p:nvSpPr>
          <p:cNvPr id="287768" name="Line 24"/>
          <p:cNvSpPr>
            <a:spLocks noChangeShapeType="1"/>
          </p:cNvSpPr>
          <p:nvPr/>
        </p:nvSpPr>
        <p:spPr bwMode="auto">
          <a:xfrm>
            <a:off x="6324600" y="44958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287771" name="AutoShape 27">
            <a:hlinkClick r:id="rId2" action="ppaction://hlinksldjump" highlightClick="1"/>
          </p:cNvPr>
          <p:cNvSpPr>
            <a:spLocks noChangeAspect="1" noChangeArrowheads="1"/>
          </p:cNvSpPr>
          <p:nvPr/>
        </p:nvSpPr>
        <p:spPr bwMode="auto">
          <a:xfrm>
            <a:off x="914400" y="6491288"/>
            <a:ext cx="360363" cy="360362"/>
          </a:xfrm>
          <a:prstGeom prst="actionButtonBeginning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7773" name="AutoShape 29">
            <a:hlinkClick r:id="" action="ppaction://hlinkshowjump?jump=lastslideviewed" highlightClick="1"/>
          </p:cNvPr>
          <p:cNvSpPr>
            <a:spLocks noChangeAspect="1" noChangeArrowheads="1"/>
          </p:cNvSpPr>
          <p:nvPr/>
        </p:nvSpPr>
        <p:spPr bwMode="auto">
          <a:xfrm>
            <a:off x="8783638" y="6491288"/>
            <a:ext cx="360362" cy="360362"/>
          </a:xfrm>
          <a:prstGeom prst="actionButtonReturn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7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"/>
                                        <p:tgtEl>
                                          <p:spTgt spid="287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75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"/>
                                        <p:tgtEl>
                                          <p:spTgt spid="287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75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87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75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87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75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8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375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87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75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87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375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87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875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87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87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75"/>
                                        <p:tgtEl>
                                          <p:spTgt spid="287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87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5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75"/>
                                        <p:tgtEl>
                                          <p:spTgt spid="287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87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8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87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46" grpId="0" autoUpdateAnimBg="0"/>
      <p:bldP spid="287749" grpId="0" build="p" autoUpdateAnimBg="0" advAuto="0"/>
      <p:bldP spid="287750" grpId="0" animBg="1"/>
      <p:bldP spid="287761" grpId="0" autoUpdateAnimBg="0"/>
      <p:bldP spid="287762" grpId="0" autoUpdateAnimBg="0"/>
      <p:bldP spid="287763" grpId="0" autoUpdateAnimBg="0"/>
      <p:bldP spid="287764" grpId="0" autoUpdateAnimBg="0"/>
      <p:bldP spid="287767" grpId="0" autoUpdateAnimBg="0"/>
      <p:bldP spid="287771" grpId="0" animBg="1"/>
      <p:bldP spid="28777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>
          <a:xfrm>
            <a:off x="700088" y="863600"/>
            <a:ext cx="7772400" cy="701675"/>
          </a:xfrm>
        </p:spPr>
        <p:txBody>
          <a:bodyPr/>
          <a:lstStyle/>
          <a:p>
            <a:r>
              <a:rPr lang="ru-RU" sz="4000" b="1" i="1" smtClean="0">
                <a:latin typeface="Myriad Pro" pitchFamily="34" charset="0"/>
              </a:rPr>
              <a:t>       Какая из фигур лишняя?</a:t>
            </a:r>
          </a:p>
        </p:txBody>
      </p:sp>
      <p:sp>
        <p:nvSpPr>
          <p:cNvPr id="288772" name="AutoShape 4"/>
          <p:cNvSpPr>
            <a:spLocks noChangeArrowheads="1"/>
          </p:cNvSpPr>
          <p:nvPr/>
        </p:nvSpPr>
        <p:spPr bwMode="auto">
          <a:xfrm>
            <a:off x="1981200" y="1905000"/>
            <a:ext cx="914400" cy="1676400"/>
          </a:xfrm>
          <a:prstGeom prst="upArrow">
            <a:avLst>
              <a:gd name="adj1" fmla="val 50000"/>
              <a:gd name="adj2" fmla="val 458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8773" name="AutoShape 5"/>
          <p:cNvSpPr>
            <a:spLocks noChangeArrowheads="1"/>
          </p:cNvSpPr>
          <p:nvPr/>
        </p:nvSpPr>
        <p:spPr bwMode="auto">
          <a:xfrm>
            <a:off x="3810000" y="1828800"/>
            <a:ext cx="1371600" cy="1600200"/>
          </a:xfrm>
          <a:prstGeom prst="plus">
            <a:avLst>
              <a:gd name="adj" fmla="val 25000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8774" name="AutoShape 6"/>
          <p:cNvSpPr>
            <a:spLocks noChangeArrowheads="1"/>
          </p:cNvSpPr>
          <p:nvPr/>
        </p:nvSpPr>
        <p:spPr bwMode="auto">
          <a:xfrm>
            <a:off x="6400800" y="1752600"/>
            <a:ext cx="1600200" cy="1828800"/>
          </a:xfrm>
          <a:prstGeom prst="pentagon">
            <a:avLst/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8775" name="Music"/>
          <p:cNvSpPr>
            <a:spLocks noEditPoints="1" noChangeArrowheads="1"/>
          </p:cNvSpPr>
          <p:nvPr/>
        </p:nvSpPr>
        <p:spPr bwMode="auto">
          <a:xfrm>
            <a:off x="1219200" y="4267200"/>
            <a:ext cx="1809750" cy="1809750"/>
          </a:xfrm>
          <a:custGeom>
            <a:avLst/>
            <a:gdLst>
              <a:gd name="T0" fmla="*/ 7352 w 21600"/>
              <a:gd name="T1" fmla="*/ 46 h 21600"/>
              <a:gd name="T2" fmla="*/ 7373 w 21600"/>
              <a:gd name="T3" fmla="*/ 9900 h 21600"/>
              <a:gd name="T4" fmla="*/ 21683 w 21600"/>
              <a:gd name="T5" fmla="*/ 10061 h 21600"/>
              <a:gd name="T6" fmla="*/ 7352 w 21600"/>
              <a:gd name="T7" fmla="*/ 46 h 21600"/>
              <a:gd name="T8" fmla="*/ 21600 w 21600"/>
              <a:gd name="T9" fmla="*/ 0 h 21600"/>
              <a:gd name="T10" fmla="*/ 7975 w 21600"/>
              <a:gd name="T11" fmla="*/ 923 h 21600"/>
              <a:gd name="T12" fmla="*/ 20935 w 21600"/>
              <a:gd name="T13" fmla="*/ 535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CC00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288776" name="AutoShape 8"/>
          <p:cNvSpPr>
            <a:spLocks noChangeArrowheads="1"/>
          </p:cNvSpPr>
          <p:nvPr/>
        </p:nvSpPr>
        <p:spPr bwMode="auto">
          <a:xfrm>
            <a:off x="3657600" y="4114800"/>
            <a:ext cx="1828800" cy="1905000"/>
          </a:xfrm>
          <a:custGeom>
            <a:avLst/>
            <a:gdLst>
              <a:gd name="T0" fmla="*/ 914400 w 21600"/>
              <a:gd name="T1" fmla="*/ 0 h 21600"/>
              <a:gd name="T2" fmla="*/ 267801 w 21600"/>
              <a:gd name="T3" fmla="*/ 278959 h 21600"/>
              <a:gd name="T4" fmla="*/ 0 w 21600"/>
              <a:gd name="T5" fmla="*/ 952500 h 21600"/>
              <a:gd name="T6" fmla="*/ 267801 w 21600"/>
              <a:gd name="T7" fmla="*/ 1626041 h 21600"/>
              <a:gd name="T8" fmla="*/ 914400 w 21600"/>
              <a:gd name="T9" fmla="*/ 1905000 h 21600"/>
              <a:gd name="T10" fmla="*/ 1560999 w 21600"/>
              <a:gd name="T11" fmla="*/ 1626041 h 21600"/>
              <a:gd name="T12" fmla="*/ 1828800 w 21600"/>
              <a:gd name="T13" fmla="*/ 952500 h 21600"/>
              <a:gd name="T14" fmla="*/ 1560999 w 21600"/>
              <a:gd name="T15" fmla="*/ 278959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8777" name="AutoShape 9"/>
          <p:cNvSpPr>
            <a:spLocks noChangeArrowheads="1"/>
          </p:cNvSpPr>
          <p:nvPr/>
        </p:nvSpPr>
        <p:spPr bwMode="auto">
          <a:xfrm>
            <a:off x="6477000" y="4114800"/>
            <a:ext cx="1371600" cy="1752600"/>
          </a:xfrm>
          <a:prstGeom prst="triangle">
            <a:avLst>
              <a:gd name="adj" fmla="val 50000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8778" name="AutoShape 10"/>
          <p:cNvSpPr>
            <a:spLocks noEditPoints="1" noChangeArrowheads="1"/>
          </p:cNvSpPr>
          <p:nvPr/>
        </p:nvSpPr>
        <p:spPr bwMode="auto">
          <a:xfrm>
            <a:off x="1219200" y="4267200"/>
            <a:ext cx="1809750" cy="1809750"/>
          </a:xfrm>
          <a:custGeom>
            <a:avLst/>
            <a:gdLst>
              <a:gd name="T0" fmla="*/ 7352 w 21600"/>
              <a:gd name="T1" fmla="*/ 46 h 21600"/>
              <a:gd name="T2" fmla="*/ 7373 w 21600"/>
              <a:gd name="T3" fmla="*/ 9900 h 21600"/>
              <a:gd name="T4" fmla="*/ 21683 w 21600"/>
              <a:gd name="T5" fmla="*/ 10061 h 21600"/>
              <a:gd name="T6" fmla="*/ 7352 w 21600"/>
              <a:gd name="T7" fmla="*/ 46 h 21600"/>
              <a:gd name="T8" fmla="*/ 21600 w 21600"/>
              <a:gd name="T9" fmla="*/ 0 h 21600"/>
              <a:gd name="T10" fmla="*/ 7975 w 21600"/>
              <a:gd name="T11" fmla="*/ 923 h 21600"/>
              <a:gd name="T12" fmla="*/ 20935 w 21600"/>
              <a:gd name="T13" fmla="*/ 535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CC00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288783" name="AutoShape 15">
            <a:hlinkClick r:id="rId2" action="ppaction://hlinksldjump" highlightClick="1"/>
          </p:cNvPr>
          <p:cNvSpPr>
            <a:spLocks noChangeAspect="1" noChangeArrowheads="1"/>
          </p:cNvSpPr>
          <p:nvPr/>
        </p:nvSpPr>
        <p:spPr bwMode="auto">
          <a:xfrm>
            <a:off x="914400" y="6491288"/>
            <a:ext cx="360363" cy="360362"/>
          </a:xfrm>
          <a:prstGeom prst="actionButtonBeginning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8785" name="AutoShape 17">
            <a:hlinkClick r:id="" action="ppaction://hlinkshowjump?jump=lastslideviewed" highlightClick="1"/>
          </p:cNvPr>
          <p:cNvSpPr>
            <a:spLocks noChangeAspect="1" noChangeArrowheads="1"/>
          </p:cNvSpPr>
          <p:nvPr/>
        </p:nvSpPr>
        <p:spPr bwMode="auto">
          <a:xfrm>
            <a:off x="8783638" y="6491288"/>
            <a:ext cx="360362" cy="360362"/>
          </a:xfrm>
          <a:prstGeom prst="actionButtonReturn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8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88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88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88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88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88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88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288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288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88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88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70" grpId="0" autoUpdateAnimBg="0"/>
      <p:bldP spid="288772" grpId="0" animBg="1"/>
      <p:bldP spid="288773" grpId="0" animBg="1"/>
      <p:bldP spid="288774" grpId="0" animBg="1"/>
      <p:bldP spid="288776" grpId="0" animBg="1"/>
      <p:bldP spid="288777" grpId="0" animBg="1"/>
      <p:bldP spid="288783" grpId="0" animBg="1"/>
      <p:bldP spid="28878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-461963" y="950913"/>
            <a:ext cx="7772401" cy="762000"/>
          </a:xfrm>
        </p:spPr>
        <p:txBody>
          <a:bodyPr/>
          <a:lstStyle/>
          <a:p>
            <a:r>
              <a:rPr lang="ru-RU" b="1" i="1" smtClean="0">
                <a:latin typeface="Myriad Pro" pitchFamily="34" charset="0"/>
              </a:rPr>
              <a:t>             Задание 1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981200"/>
            <a:ext cx="7848600" cy="1600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 smtClean="0">
                <a:latin typeface="Myriad Pro" pitchFamily="34" charset="0"/>
              </a:rPr>
              <a:t>  </a:t>
            </a:r>
            <a:r>
              <a:rPr lang="ru-RU" sz="3600" i="1" smtClean="0">
                <a:latin typeface="Myriad Pro" pitchFamily="34" charset="0"/>
              </a:rPr>
              <a:t>Известно, что точки Е и </a:t>
            </a:r>
            <a:r>
              <a:rPr lang="en-US" sz="3600" i="1" smtClean="0">
                <a:latin typeface="Myriad Pro" pitchFamily="34" charset="0"/>
              </a:rPr>
              <a:t>F</a:t>
            </a:r>
            <a:r>
              <a:rPr lang="ru-RU" sz="3600" i="1" smtClean="0">
                <a:latin typeface="Myriad Pro" pitchFamily="34" charset="0"/>
              </a:rPr>
              <a:t> симметричны относительно прямой </a:t>
            </a:r>
            <a:r>
              <a:rPr lang="en-US" sz="3600" i="1" smtClean="0">
                <a:latin typeface="Myriad Pro" pitchFamily="34" charset="0"/>
              </a:rPr>
              <a:t>m</a:t>
            </a:r>
            <a:r>
              <a:rPr lang="ru-RU" sz="3600" i="1" smtClean="0">
                <a:latin typeface="Myriad Pro" pitchFamily="34" charset="0"/>
              </a:rPr>
              <a:t>. Постройте прямую </a:t>
            </a:r>
            <a:r>
              <a:rPr lang="en-US" sz="3600" i="1" smtClean="0">
                <a:latin typeface="Myriad Pro" pitchFamily="34" charset="0"/>
              </a:rPr>
              <a:t>m</a:t>
            </a:r>
            <a:r>
              <a:rPr lang="ru-RU" sz="3600" i="1" smtClean="0">
                <a:latin typeface="Myriad Pro" pitchFamily="34" charset="0"/>
              </a:rPr>
              <a:t>. </a:t>
            </a:r>
          </a:p>
        </p:txBody>
      </p:sp>
      <p:sp>
        <p:nvSpPr>
          <p:cNvPr id="243716" name="Rectangle 4"/>
          <p:cNvSpPr>
            <a:spLocks noChangeArrowheads="1"/>
          </p:cNvSpPr>
          <p:nvPr/>
        </p:nvSpPr>
        <p:spPr bwMode="auto">
          <a:xfrm>
            <a:off x="2003425" y="4646613"/>
            <a:ext cx="3270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tx1"/>
                </a:solidFill>
                <a:cs typeface="Arial" pitchFamily="34" charset="0"/>
              </a:rPr>
              <a:t>•</a:t>
            </a:r>
          </a:p>
        </p:txBody>
      </p:sp>
      <p:sp>
        <p:nvSpPr>
          <p:cNvPr id="243717" name="Rectangle 5"/>
          <p:cNvSpPr>
            <a:spLocks noChangeArrowheads="1"/>
          </p:cNvSpPr>
          <p:nvPr/>
        </p:nvSpPr>
        <p:spPr bwMode="auto">
          <a:xfrm>
            <a:off x="5562600" y="4495800"/>
            <a:ext cx="3270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tx1"/>
                </a:solidFill>
                <a:cs typeface="Arial" pitchFamily="34" charset="0"/>
              </a:rPr>
              <a:t>•</a:t>
            </a:r>
          </a:p>
        </p:txBody>
      </p:sp>
      <p:sp>
        <p:nvSpPr>
          <p:cNvPr id="243718" name="Rectangle 6"/>
          <p:cNvSpPr>
            <a:spLocks noChangeArrowheads="1"/>
          </p:cNvSpPr>
          <p:nvPr/>
        </p:nvSpPr>
        <p:spPr bwMode="auto">
          <a:xfrm>
            <a:off x="1981200" y="4343400"/>
            <a:ext cx="4556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tx1"/>
                </a:solidFill>
              </a:rPr>
              <a:t>Е</a:t>
            </a:r>
          </a:p>
        </p:txBody>
      </p:sp>
      <p:sp>
        <p:nvSpPr>
          <p:cNvPr id="243719" name="Rectangle 7"/>
          <p:cNvSpPr>
            <a:spLocks noChangeArrowheads="1"/>
          </p:cNvSpPr>
          <p:nvPr/>
        </p:nvSpPr>
        <p:spPr bwMode="auto">
          <a:xfrm>
            <a:off x="5486400" y="4038600"/>
            <a:ext cx="43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tx1"/>
                </a:solidFill>
              </a:rPr>
              <a:t>F</a:t>
            </a:r>
            <a:endParaRPr lang="ru-RU" sz="3200">
              <a:solidFill>
                <a:schemeClr val="tx1"/>
              </a:solidFill>
            </a:endParaRPr>
          </a:p>
        </p:txBody>
      </p:sp>
      <p:sp>
        <p:nvSpPr>
          <p:cNvPr id="243722" name="AutoShape 10">
            <a:hlinkClick r:id="rId2" action="ppaction://hlinksldjump" highlightClick="1"/>
          </p:cNvPr>
          <p:cNvSpPr>
            <a:spLocks noChangeAspect="1" noChangeArrowheads="1"/>
          </p:cNvSpPr>
          <p:nvPr/>
        </p:nvSpPr>
        <p:spPr bwMode="auto">
          <a:xfrm>
            <a:off x="914400" y="6491288"/>
            <a:ext cx="360363" cy="360362"/>
          </a:xfrm>
          <a:prstGeom prst="actionButtonBeginning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3723" name="AutoShape 11">
            <a:hlinkClick r:id="" action="ppaction://hlinkshowjump?jump=lastslideviewed" highlightClick="1"/>
          </p:cNvPr>
          <p:cNvSpPr>
            <a:spLocks noChangeAspect="1" noChangeArrowheads="1"/>
          </p:cNvSpPr>
          <p:nvPr/>
        </p:nvSpPr>
        <p:spPr bwMode="auto">
          <a:xfrm>
            <a:off x="8783638" y="6491288"/>
            <a:ext cx="360362" cy="360362"/>
          </a:xfrm>
          <a:prstGeom prst="actionButtonReturn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3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"/>
                                        <p:tgtEl>
                                          <p:spTgt spid="24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3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43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8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43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3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43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8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3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3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43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98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43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4" grpId="0" autoUpdateAnimBg="0"/>
      <p:bldP spid="243715" grpId="0" build="p" autoUpdateAnimBg="0" advAuto="2000"/>
      <p:bldP spid="243716" grpId="0" autoUpdateAnimBg="0"/>
      <p:bldP spid="243717" grpId="0" autoUpdateAnimBg="0"/>
      <p:bldP spid="243718" grpId="0" autoUpdateAnimBg="0"/>
      <p:bldP spid="243719" grpId="0" autoUpdateAnimBg="0"/>
      <p:bldP spid="243722" grpId="0" animBg="1"/>
      <p:bldP spid="2437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25" y="766763"/>
            <a:ext cx="7772400" cy="762000"/>
          </a:xfrm>
        </p:spPr>
        <p:txBody>
          <a:bodyPr/>
          <a:lstStyle/>
          <a:p>
            <a:r>
              <a:rPr lang="ru-RU" b="1" smtClean="0">
                <a:latin typeface="Myriad Pro" pitchFamily="34" charset="0"/>
              </a:rPr>
              <a:t>   Проверь себя</a:t>
            </a:r>
            <a:endParaRPr lang="en-US" b="1" smtClean="0">
              <a:latin typeface="Myriad Pro" pitchFamily="34" charset="0"/>
            </a:endParaRPr>
          </a:p>
        </p:txBody>
      </p:sp>
      <p:sp>
        <p:nvSpPr>
          <p:cNvPr id="244740" name="Rectangle 4"/>
          <p:cNvSpPr>
            <a:spLocks noChangeArrowheads="1"/>
          </p:cNvSpPr>
          <p:nvPr/>
        </p:nvSpPr>
        <p:spPr bwMode="auto">
          <a:xfrm>
            <a:off x="5791200" y="3886200"/>
            <a:ext cx="4032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chemeClr val="tx1"/>
                </a:solidFill>
                <a:cs typeface="Arial" pitchFamily="34" charset="0"/>
              </a:rPr>
              <a:t>•</a:t>
            </a:r>
          </a:p>
        </p:txBody>
      </p:sp>
      <p:sp>
        <p:nvSpPr>
          <p:cNvPr id="244741" name="Rectangle 5"/>
          <p:cNvSpPr>
            <a:spLocks noChangeArrowheads="1"/>
          </p:cNvSpPr>
          <p:nvPr/>
        </p:nvSpPr>
        <p:spPr bwMode="auto">
          <a:xfrm>
            <a:off x="2667000" y="3886200"/>
            <a:ext cx="3270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tx1"/>
                </a:solidFill>
                <a:cs typeface="Arial" pitchFamily="34" charset="0"/>
              </a:rPr>
              <a:t>•</a:t>
            </a:r>
          </a:p>
        </p:txBody>
      </p:sp>
      <p:sp>
        <p:nvSpPr>
          <p:cNvPr id="244742" name="Rectangle 6"/>
          <p:cNvSpPr>
            <a:spLocks noChangeArrowheads="1"/>
          </p:cNvSpPr>
          <p:nvPr/>
        </p:nvSpPr>
        <p:spPr bwMode="auto">
          <a:xfrm>
            <a:off x="2590800" y="3505200"/>
            <a:ext cx="4556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tx1"/>
                </a:solidFill>
              </a:rPr>
              <a:t>Е</a:t>
            </a:r>
          </a:p>
        </p:txBody>
      </p:sp>
      <p:sp>
        <p:nvSpPr>
          <p:cNvPr id="244743" name="Rectangle 7"/>
          <p:cNvSpPr>
            <a:spLocks noChangeArrowheads="1"/>
          </p:cNvSpPr>
          <p:nvPr/>
        </p:nvSpPr>
        <p:spPr bwMode="auto">
          <a:xfrm>
            <a:off x="5715000" y="3505200"/>
            <a:ext cx="43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tx1"/>
                </a:solidFill>
              </a:rPr>
              <a:t>F</a:t>
            </a:r>
            <a:endParaRPr lang="ru-RU" sz="3200">
              <a:solidFill>
                <a:schemeClr val="tx1"/>
              </a:solidFill>
            </a:endParaRPr>
          </a:p>
        </p:txBody>
      </p:sp>
      <p:sp>
        <p:nvSpPr>
          <p:cNvPr id="244746" name="Rectangle 10"/>
          <p:cNvSpPr>
            <a:spLocks noChangeArrowheads="1"/>
          </p:cNvSpPr>
          <p:nvPr/>
        </p:nvSpPr>
        <p:spPr bwMode="auto">
          <a:xfrm>
            <a:off x="4267200" y="3886200"/>
            <a:ext cx="3270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chemeClr val="tx2"/>
                </a:solidFill>
                <a:cs typeface="Arial" pitchFamily="34" charset="0"/>
              </a:rPr>
              <a:t>•</a:t>
            </a:r>
          </a:p>
        </p:txBody>
      </p:sp>
      <p:sp>
        <p:nvSpPr>
          <p:cNvPr id="244748" name="Rectangle 12"/>
          <p:cNvSpPr>
            <a:spLocks noChangeArrowheads="1"/>
          </p:cNvSpPr>
          <p:nvPr/>
        </p:nvSpPr>
        <p:spPr bwMode="auto">
          <a:xfrm>
            <a:off x="3810000" y="2514600"/>
            <a:ext cx="5222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tx1"/>
                </a:solidFill>
              </a:rPr>
              <a:t>m</a:t>
            </a:r>
            <a:endParaRPr lang="ru-RU" sz="3200">
              <a:solidFill>
                <a:schemeClr val="tx1"/>
              </a:solidFill>
            </a:endParaRPr>
          </a:p>
        </p:txBody>
      </p:sp>
      <p:sp>
        <p:nvSpPr>
          <p:cNvPr id="244750" name="Line 14"/>
          <p:cNvSpPr>
            <a:spLocks noChangeShapeType="1"/>
          </p:cNvSpPr>
          <p:nvPr/>
        </p:nvSpPr>
        <p:spPr bwMode="auto">
          <a:xfrm>
            <a:off x="2819400" y="4191000"/>
            <a:ext cx="3200400" cy="0"/>
          </a:xfrm>
          <a:prstGeom prst="line">
            <a:avLst/>
          </a:prstGeom>
          <a:noFill/>
          <a:ln w="38100">
            <a:solidFill>
              <a:srgbClr val="FFFFFF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44751" name="Line 15"/>
          <p:cNvSpPr>
            <a:spLocks noChangeShapeType="1"/>
          </p:cNvSpPr>
          <p:nvPr/>
        </p:nvSpPr>
        <p:spPr bwMode="auto">
          <a:xfrm>
            <a:off x="4419600" y="2514600"/>
            <a:ext cx="0" cy="3429000"/>
          </a:xfrm>
          <a:prstGeom prst="line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44752" name="Line 16"/>
          <p:cNvSpPr>
            <a:spLocks noChangeShapeType="1"/>
          </p:cNvSpPr>
          <p:nvPr/>
        </p:nvSpPr>
        <p:spPr bwMode="auto">
          <a:xfrm>
            <a:off x="4419600" y="4038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44753" name="Line 17"/>
          <p:cNvSpPr>
            <a:spLocks noChangeShapeType="1"/>
          </p:cNvSpPr>
          <p:nvPr/>
        </p:nvSpPr>
        <p:spPr bwMode="auto">
          <a:xfrm>
            <a:off x="4572000" y="4038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44754" name="Line 18"/>
          <p:cNvSpPr>
            <a:spLocks noChangeShapeType="1"/>
          </p:cNvSpPr>
          <p:nvPr/>
        </p:nvSpPr>
        <p:spPr bwMode="auto">
          <a:xfrm>
            <a:off x="3733800" y="4114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44755" name="Line 19"/>
          <p:cNvSpPr>
            <a:spLocks noChangeShapeType="1"/>
          </p:cNvSpPr>
          <p:nvPr/>
        </p:nvSpPr>
        <p:spPr bwMode="auto">
          <a:xfrm>
            <a:off x="5105400" y="4114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44757" name="AutoShape 21">
            <a:hlinkClick r:id="rId2" action="ppaction://hlinksldjump" highlightClick="1"/>
          </p:cNvPr>
          <p:cNvSpPr>
            <a:spLocks noChangeAspect="1" noChangeArrowheads="1"/>
          </p:cNvSpPr>
          <p:nvPr/>
        </p:nvSpPr>
        <p:spPr bwMode="auto">
          <a:xfrm>
            <a:off x="914400" y="6491288"/>
            <a:ext cx="360363" cy="360362"/>
          </a:xfrm>
          <a:prstGeom prst="actionButtonBeginning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4758" name="AutoShape 22">
            <a:hlinkClick r:id="" action="ppaction://hlinkshowjump?jump=lastslideviewed" highlightClick="1"/>
          </p:cNvPr>
          <p:cNvSpPr>
            <a:spLocks noChangeAspect="1" noChangeArrowheads="1"/>
          </p:cNvSpPr>
          <p:nvPr/>
        </p:nvSpPr>
        <p:spPr bwMode="auto">
          <a:xfrm>
            <a:off x="8783638" y="6491288"/>
            <a:ext cx="360362" cy="360362"/>
          </a:xfrm>
          <a:prstGeom prst="actionButtonReturn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4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44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44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44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44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4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44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4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4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44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44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44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44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4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4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38" grpId="0" autoUpdateAnimBg="0"/>
      <p:bldP spid="244740" grpId="0" autoUpdateAnimBg="0"/>
      <p:bldP spid="244741" grpId="0" autoUpdateAnimBg="0"/>
      <p:bldP spid="244742" grpId="0" autoUpdateAnimBg="0"/>
      <p:bldP spid="244743" grpId="0" autoUpdateAnimBg="0"/>
      <p:bldP spid="244746" grpId="0" autoUpdateAnimBg="0"/>
      <p:bldP spid="244748" grpId="0" autoUpdateAnimBg="0"/>
      <p:bldP spid="244750" grpId="0" animBg="1"/>
      <p:bldP spid="244751" grpId="0" animBg="1"/>
      <p:bldP spid="244752" grpId="0" animBg="1"/>
      <p:bldP spid="244753" grpId="0" animBg="1"/>
      <p:bldP spid="244754" grpId="0" animBg="1"/>
      <p:bldP spid="244755" grpId="0" animBg="1"/>
      <p:bldP spid="244757" grpId="0" animBg="1"/>
      <p:bldP spid="24475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-549275" y="863600"/>
            <a:ext cx="7772400" cy="762000"/>
          </a:xfrm>
        </p:spPr>
        <p:txBody>
          <a:bodyPr/>
          <a:lstStyle/>
          <a:p>
            <a:r>
              <a:rPr lang="ru-RU" b="1" i="1" smtClean="0">
                <a:latin typeface="Myriad Pro" pitchFamily="34" charset="0"/>
              </a:rPr>
              <a:t>                Задание 2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981200"/>
            <a:ext cx="7848600" cy="1447800"/>
          </a:xfrm>
        </p:spPr>
        <p:txBody>
          <a:bodyPr/>
          <a:lstStyle/>
          <a:p>
            <a:pPr>
              <a:buFontTx/>
              <a:buNone/>
            </a:pPr>
            <a:r>
              <a:rPr lang="ru-RU" sz="2600" smtClean="0">
                <a:latin typeface="Myriad Pro" pitchFamily="34" charset="0"/>
              </a:rPr>
              <a:t>  </a:t>
            </a:r>
            <a:r>
              <a:rPr lang="ru-RU" sz="2600" i="1" smtClean="0">
                <a:latin typeface="Myriad Pro" pitchFamily="34" charset="0"/>
              </a:rPr>
              <a:t>Достройте правую часть фигуры, симметричной относительно прямой </a:t>
            </a:r>
            <a:r>
              <a:rPr lang="en-US" sz="2600" i="1" smtClean="0">
                <a:latin typeface="Myriad Pro" pitchFamily="34" charset="0"/>
              </a:rPr>
              <a:t>n</a:t>
            </a:r>
            <a:r>
              <a:rPr lang="ru-RU" sz="2600" i="1" smtClean="0">
                <a:latin typeface="Myriad Pro" pitchFamily="34" charset="0"/>
              </a:rPr>
              <a:t>. </a:t>
            </a:r>
          </a:p>
        </p:txBody>
      </p:sp>
      <p:sp>
        <p:nvSpPr>
          <p:cNvPr id="245765" name="Line 5"/>
          <p:cNvSpPr>
            <a:spLocks noChangeShapeType="1"/>
          </p:cNvSpPr>
          <p:nvPr/>
        </p:nvSpPr>
        <p:spPr bwMode="auto">
          <a:xfrm>
            <a:off x="4572000" y="3657600"/>
            <a:ext cx="0" cy="2819400"/>
          </a:xfrm>
          <a:prstGeom prst="line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45766" name="Line 6"/>
          <p:cNvSpPr>
            <a:spLocks noChangeShapeType="1"/>
          </p:cNvSpPr>
          <p:nvPr/>
        </p:nvSpPr>
        <p:spPr bwMode="auto">
          <a:xfrm flipH="1">
            <a:off x="4038600" y="4114800"/>
            <a:ext cx="533400" cy="0"/>
          </a:xfrm>
          <a:prstGeom prst="line">
            <a:avLst/>
          </a:prstGeom>
          <a:noFill/>
          <a:ln w="38100">
            <a:solidFill>
              <a:srgbClr val="FFFF66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45767" name="Line 7"/>
          <p:cNvSpPr>
            <a:spLocks noChangeShapeType="1"/>
          </p:cNvSpPr>
          <p:nvPr/>
        </p:nvSpPr>
        <p:spPr bwMode="auto">
          <a:xfrm>
            <a:off x="4038600" y="4114800"/>
            <a:ext cx="0" cy="1066800"/>
          </a:xfrm>
          <a:prstGeom prst="line">
            <a:avLst/>
          </a:prstGeom>
          <a:noFill/>
          <a:ln w="41275">
            <a:solidFill>
              <a:srgbClr val="FFFF66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45768" name="Line 8"/>
          <p:cNvSpPr>
            <a:spLocks noChangeShapeType="1"/>
          </p:cNvSpPr>
          <p:nvPr/>
        </p:nvSpPr>
        <p:spPr bwMode="auto">
          <a:xfrm flipH="1">
            <a:off x="2971800" y="5181600"/>
            <a:ext cx="1066800" cy="0"/>
          </a:xfrm>
          <a:prstGeom prst="line">
            <a:avLst/>
          </a:prstGeom>
          <a:noFill/>
          <a:ln w="38100">
            <a:solidFill>
              <a:srgbClr val="FFFF66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45769" name="Line 9"/>
          <p:cNvSpPr>
            <a:spLocks noChangeShapeType="1"/>
          </p:cNvSpPr>
          <p:nvPr/>
        </p:nvSpPr>
        <p:spPr bwMode="auto">
          <a:xfrm>
            <a:off x="2971800" y="5181600"/>
            <a:ext cx="0" cy="762000"/>
          </a:xfrm>
          <a:prstGeom prst="line">
            <a:avLst/>
          </a:prstGeom>
          <a:noFill/>
          <a:ln w="38100">
            <a:solidFill>
              <a:srgbClr val="FFFF66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45770" name="Line 10"/>
          <p:cNvSpPr>
            <a:spLocks noChangeShapeType="1"/>
          </p:cNvSpPr>
          <p:nvPr/>
        </p:nvSpPr>
        <p:spPr bwMode="auto">
          <a:xfrm>
            <a:off x="2971800" y="5943600"/>
            <a:ext cx="1600200" cy="0"/>
          </a:xfrm>
          <a:prstGeom prst="line">
            <a:avLst/>
          </a:prstGeom>
          <a:noFill/>
          <a:ln w="38100">
            <a:solidFill>
              <a:srgbClr val="FFFF66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45771" name="Rectangle 11"/>
          <p:cNvSpPr>
            <a:spLocks noChangeArrowheads="1"/>
          </p:cNvSpPr>
          <p:nvPr/>
        </p:nvSpPr>
        <p:spPr bwMode="auto">
          <a:xfrm>
            <a:off x="4572000" y="3429000"/>
            <a:ext cx="3714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200" 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n</a:t>
            </a:r>
            <a:endParaRPr lang="ru-RU" sz="3200" i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245773" name="AutoShape 13">
            <a:hlinkClick r:id="rId2" action="ppaction://hlinksldjump" highlightClick="1"/>
          </p:cNvPr>
          <p:cNvSpPr>
            <a:spLocks noChangeAspect="1" noChangeArrowheads="1"/>
          </p:cNvSpPr>
          <p:nvPr/>
        </p:nvSpPr>
        <p:spPr bwMode="auto">
          <a:xfrm>
            <a:off x="914400" y="6491288"/>
            <a:ext cx="360363" cy="360362"/>
          </a:xfrm>
          <a:prstGeom prst="actionButtonBeginning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774" name="AutoShape 14">
            <a:hlinkClick r:id="" action="ppaction://hlinkshowjump?jump=lastslideviewed" highlightClick="1"/>
          </p:cNvPr>
          <p:cNvSpPr>
            <a:spLocks noChangeAspect="1" noChangeArrowheads="1"/>
          </p:cNvSpPr>
          <p:nvPr/>
        </p:nvSpPr>
        <p:spPr bwMode="auto">
          <a:xfrm>
            <a:off x="8783638" y="6491288"/>
            <a:ext cx="360362" cy="360362"/>
          </a:xfrm>
          <a:prstGeom prst="actionButtonReturn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5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"/>
                                        <p:tgtEl>
                                          <p:spTgt spid="245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5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45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45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5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45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45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45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45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45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2" grpId="0" autoUpdateAnimBg="0"/>
      <p:bldP spid="245763" grpId="0" build="p" autoUpdateAnimBg="0" advAuto="0"/>
      <p:bldP spid="245765" grpId="0" animBg="1"/>
      <p:bldP spid="245766" grpId="0" animBg="1"/>
      <p:bldP spid="245767" grpId="0" animBg="1"/>
      <p:bldP spid="245768" grpId="0" animBg="1"/>
      <p:bldP spid="245769" grpId="0" animBg="1"/>
      <p:bldP spid="245770" grpId="0" animBg="1"/>
      <p:bldP spid="245771" grpId="0" autoUpdateAnimBg="0"/>
      <p:bldP spid="245773" grpId="0" animBg="1"/>
      <p:bldP spid="24577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04800"/>
            <a:ext cx="7772400" cy="701675"/>
          </a:xfrm>
        </p:spPr>
        <p:txBody>
          <a:bodyPr/>
          <a:lstStyle/>
          <a:p>
            <a:r>
              <a:rPr lang="ru-RU" sz="4000" smtClean="0"/>
              <a:t>     Проверь себя</a:t>
            </a:r>
          </a:p>
        </p:txBody>
      </p:sp>
      <p:sp>
        <p:nvSpPr>
          <p:cNvPr id="246788" name="Line 4"/>
          <p:cNvSpPr>
            <a:spLocks noChangeShapeType="1"/>
          </p:cNvSpPr>
          <p:nvPr/>
        </p:nvSpPr>
        <p:spPr bwMode="auto">
          <a:xfrm>
            <a:off x="4191000" y="2514600"/>
            <a:ext cx="0" cy="3505200"/>
          </a:xfrm>
          <a:prstGeom prst="line">
            <a:avLst/>
          </a:prstGeom>
          <a:noFill/>
          <a:ln w="31750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46789" name="Line 5"/>
          <p:cNvSpPr>
            <a:spLocks noChangeShapeType="1"/>
          </p:cNvSpPr>
          <p:nvPr/>
        </p:nvSpPr>
        <p:spPr bwMode="auto">
          <a:xfrm>
            <a:off x="3657600" y="3352800"/>
            <a:ext cx="533400" cy="0"/>
          </a:xfrm>
          <a:prstGeom prst="line">
            <a:avLst/>
          </a:prstGeom>
          <a:noFill/>
          <a:ln w="38100">
            <a:solidFill>
              <a:srgbClr val="FFFF66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46790" name="Line 6"/>
          <p:cNvSpPr>
            <a:spLocks noChangeShapeType="1"/>
          </p:cNvSpPr>
          <p:nvPr/>
        </p:nvSpPr>
        <p:spPr bwMode="auto">
          <a:xfrm>
            <a:off x="3657600" y="3352800"/>
            <a:ext cx="0" cy="1143000"/>
          </a:xfrm>
          <a:prstGeom prst="line">
            <a:avLst/>
          </a:prstGeom>
          <a:noFill/>
          <a:ln w="38100">
            <a:solidFill>
              <a:srgbClr val="FFFF66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46791" name="Line 7"/>
          <p:cNvSpPr>
            <a:spLocks noChangeShapeType="1"/>
          </p:cNvSpPr>
          <p:nvPr/>
        </p:nvSpPr>
        <p:spPr bwMode="auto">
          <a:xfrm>
            <a:off x="2667000" y="4495800"/>
            <a:ext cx="990600" cy="0"/>
          </a:xfrm>
          <a:prstGeom prst="line">
            <a:avLst/>
          </a:prstGeom>
          <a:noFill/>
          <a:ln w="38100">
            <a:solidFill>
              <a:srgbClr val="FFFF66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46792" name="Line 8"/>
          <p:cNvSpPr>
            <a:spLocks noChangeShapeType="1"/>
          </p:cNvSpPr>
          <p:nvPr/>
        </p:nvSpPr>
        <p:spPr bwMode="auto">
          <a:xfrm>
            <a:off x="2667000" y="4495800"/>
            <a:ext cx="0" cy="685800"/>
          </a:xfrm>
          <a:prstGeom prst="line">
            <a:avLst/>
          </a:prstGeom>
          <a:noFill/>
          <a:ln w="38100">
            <a:solidFill>
              <a:srgbClr val="FFFF66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46793" name="Line 9"/>
          <p:cNvSpPr>
            <a:spLocks noChangeShapeType="1"/>
          </p:cNvSpPr>
          <p:nvPr/>
        </p:nvSpPr>
        <p:spPr bwMode="auto">
          <a:xfrm>
            <a:off x="2667000" y="5181600"/>
            <a:ext cx="1524000" cy="0"/>
          </a:xfrm>
          <a:prstGeom prst="line">
            <a:avLst/>
          </a:prstGeom>
          <a:noFill/>
          <a:ln w="38100">
            <a:solidFill>
              <a:srgbClr val="FFFF66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46794" name="Line 10"/>
          <p:cNvSpPr>
            <a:spLocks noChangeShapeType="1"/>
          </p:cNvSpPr>
          <p:nvPr/>
        </p:nvSpPr>
        <p:spPr bwMode="auto">
          <a:xfrm>
            <a:off x="4191000" y="3352800"/>
            <a:ext cx="533400" cy="0"/>
          </a:xfrm>
          <a:prstGeom prst="line">
            <a:avLst/>
          </a:prstGeom>
          <a:noFill/>
          <a:ln w="38100">
            <a:solidFill>
              <a:srgbClr val="FFFF66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46795" name="Line 11"/>
          <p:cNvSpPr>
            <a:spLocks noChangeShapeType="1"/>
          </p:cNvSpPr>
          <p:nvPr/>
        </p:nvSpPr>
        <p:spPr bwMode="auto">
          <a:xfrm>
            <a:off x="4724400" y="3352800"/>
            <a:ext cx="0" cy="1143000"/>
          </a:xfrm>
          <a:prstGeom prst="line">
            <a:avLst/>
          </a:prstGeom>
          <a:noFill/>
          <a:ln w="38100">
            <a:solidFill>
              <a:srgbClr val="FFFF66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46796" name="Line 12"/>
          <p:cNvSpPr>
            <a:spLocks noChangeShapeType="1"/>
          </p:cNvSpPr>
          <p:nvPr/>
        </p:nvSpPr>
        <p:spPr bwMode="auto">
          <a:xfrm>
            <a:off x="4724400" y="4495800"/>
            <a:ext cx="990600" cy="0"/>
          </a:xfrm>
          <a:prstGeom prst="line">
            <a:avLst/>
          </a:prstGeom>
          <a:noFill/>
          <a:ln w="38100">
            <a:solidFill>
              <a:srgbClr val="FFFF66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46797" name="Line 13"/>
          <p:cNvSpPr>
            <a:spLocks noChangeShapeType="1"/>
          </p:cNvSpPr>
          <p:nvPr/>
        </p:nvSpPr>
        <p:spPr bwMode="auto">
          <a:xfrm>
            <a:off x="5715000" y="4495800"/>
            <a:ext cx="0" cy="685800"/>
          </a:xfrm>
          <a:prstGeom prst="line">
            <a:avLst/>
          </a:prstGeom>
          <a:noFill/>
          <a:ln w="38100">
            <a:solidFill>
              <a:srgbClr val="FFFF66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46798" name="Line 14"/>
          <p:cNvSpPr>
            <a:spLocks noChangeShapeType="1"/>
          </p:cNvSpPr>
          <p:nvPr/>
        </p:nvSpPr>
        <p:spPr bwMode="auto">
          <a:xfrm>
            <a:off x="4191000" y="5181600"/>
            <a:ext cx="1524000" cy="0"/>
          </a:xfrm>
          <a:prstGeom prst="line">
            <a:avLst/>
          </a:prstGeom>
          <a:noFill/>
          <a:ln w="38100">
            <a:solidFill>
              <a:srgbClr val="FFFF66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46799" name="Line 15"/>
          <p:cNvSpPr>
            <a:spLocks noChangeShapeType="1"/>
          </p:cNvSpPr>
          <p:nvPr/>
        </p:nvSpPr>
        <p:spPr bwMode="auto">
          <a:xfrm>
            <a:off x="4191000" y="3200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46800" name="Line 16"/>
          <p:cNvSpPr>
            <a:spLocks noChangeShapeType="1"/>
          </p:cNvSpPr>
          <p:nvPr/>
        </p:nvSpPr>
        <p:spPr bwMode="auto">
          <a:xfrm>
            <a:off x="4343400" y="3200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46801" name="Line 17"/>
          <p:cNvSpPr>
            <a:spLocks noChangeShapeType="1"/>
          </p:cNvSpPr>
          <p:nvPr/>
        </p:nvSpPr>
        <p:spPr bwMode="auto">
          <a:xfrm>
            <a:off x="4191000" y="5029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46802" name="Line 18"/>
          <p:cNvSpPr>
            <a:spLocks noChangeShapeType="1"/>
          </p:cNvSpPr>
          <p:nvPr/>
        </p:nvSpPr>
        <p:spPr bwMode="auto">
          <a:xfrm>
            <a:off x="4343400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46803" name="Line 19"/>
          <p:cNvSpPr>
            <a:spLocks noChangeShapeType="1"/>
          </p:cNvSpPr>
          <p:nvPr/>
        </p:nvSpPr>
        <p:spPr bwMode="auto">
          <a:xfrm>
            <a:off x="3657600" y="44958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46804" name="Line 20"/>
          <p:cNvSpPr>
            <a:spLocks noChangeShapeType="1"/>
          </p:cNvSpPr>
          <p:nvPr/>
        </p:nvSpPr>
        <p:spPr bwMode="auto">
          <a:xfrm>
            <a:off x="4191000" y="434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46805" name="Line 21"/>
          <p:cNvSpPr>
            <a:spLocks noChangeShapeType="1"/>
          </p:cNvSpPr>
          <p:nvPr/>
        </p:nvSpPr>
        <p:spPr bwMode="auto">
          <a:xfrm>
            <a:off x="4343400" y="4343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46806" name="Line 22"/>
          <p:cNvSpPr>
            <a:spLocks noChangeShapeType="1"/>
          </p:cNvSpPr>
          <p:nvPr/>
        </p:nvSpPr>
        <p:spPr bwMode="auto">
          <a:xfrm>
            <a:off x="3886200" y="3276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46808" name="Line 24"/>
          <p:cNvSpPr>
            <a:spLocks noChangeShapeType="1"/>
          </p:cNvSpPr>
          <p:nvPr/>
        </p:nvSpPr>
        <p:spPr bwMode="auto">
          <a:xfrm>
            <a:off x="4495800" y="3276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46809" name="Line 25"/>
          <p:cNvSpPr>
            <a:spLocks noChangeShapeType="1"/>
          </p:cNvSpPr>
          <p:nvPr/>
        </p:nvSpPr>
        <p:spPr bwMode="auto">
          <a:xfrm>
            <a:off x="3886200" y="4419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46810" name="Line 26"/>
          <p:cNvSpPr>
            <a:spLocks noChangeShapeType="1"/>
          </p:cNvSpPr>
          <p:nvPr/>
        </p:nvSpPr>
        <p:spPr bwMode="auto">
          <a:xfrm>
            <a:off x="3962400" y="4419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46811" name="Line 27"/>
          <p:cNvSpPr>
            <a:spLocks noChangeShapeType="1"/>
          </p:cNvSpPr>
          <p:nvPr/>
        </p:nvSpPr>
        <p:spPr bwMode="auto">
          <a:xfrm>
            <a:off x="4419600" y="4419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46812" name="Line 28"/>
          <p:cNvSpPr>
            <a:spLocks noChangeShapeType="1"/>
          </p:cNvSpPr>
          <p:nvPr/>
        </p:nvSpPr>
        <p:spPr bwMode="auto">
          <a:xfrm>
            <a:off x="4495800" y="4419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46813" name="Line 29"/>
          <p:cNvSpPr>
            <a:spLocks noChangeShapeType="1"/>
          </p:cNvSpPr>
          <p:nvPr/>
        </p:nvSpPr>
        <p:spPr bwMode="auto">
          <a:xfrm>
            <a:off x="3581400" y="5105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46814" name="Line 30"/>
          <p:cNvSpPr>
            <a:spLocks noChangeShapeType="1"/>
          </p:cNvSpPr>
          <p:nvPr/>
        </p:nvSpPr>
        <p:spPr bwMode="auto">
          <a:xfrm>
            <a:off x="3657600" y="5105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46815" name="Line 31"/>
          <p:cNvSpPr>
            <a:spLocks noChangeShapeType="1"/>
          </p:cNvSpPr>
          <p:nvPr/>
        </p:nvSpPr>
        <p:spPr bwMode="auto">
          <a:xfrm>
            <a:off x="3733800" y="5105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46816" name="Line 32"/>
          <p:cNvSpPr>
            <a:spLocks noChangeShapeType="1"/>
          </p:cNvSpPr>
          <p:nvPr/>
        </p:nvSpPr>
        <p:spPr bwMode="auto">
          <a:xfrm>
            <a:off x="4724400" y="5105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46817" name="Line 33"/>
          <p:cNvSpPr>
            <a:spLocks noChangeShapeType="1"/>
          </p:cNvSpPr>
          <p:nvPr/>
        </p:nvSpPr>
        <p:spPr bwMode="auto">
          <a:xfrm>
            <a:off x="4800600" y="5105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46818" name="Line 34"/>
          <p:cNvSpPr>
            <a:spLocks noChangeShapeType="1"/>
          </p:cNvSpPr>
          <p:nvPr/>
        </p:nvSpPr>
        <p:spPr bwMode="auto">
          <a:xfrm>
            <a:off x="4876800" y="5105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46819" name="Rectangle 35"/>
          <p:cNvSpPr>
            <a:spLocks noChangeArrowheads="1"/>
          </p:cNvSpPr>
          <p:nvPr/>
        </p:nvSpPr>
        <p:spPr bwMode="auto">
          <a:xfrm>
            <a:off x="4267200" y="2209800"/>
            <a:ext cx="4333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</a:t>
            </a:r>
            <a:endParaRPr lang="ru-RU" sz="3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46821" name="AutoShape 37">
            <a:hlinkClick r:id="rId2" action="ppaction://hlinksldjump" highlightClick="1"/>
          </p:cNvPr>
          <p:cNvSpPr>
            <a:spLocks noChangeAspect="1" noChangeArrowheads="1"/>
          </p:cNvSpPr>
          <p:nvPr/>
        </p:nvSpPr>
        <p:spPr bwMode="auto">
          <a:xfrm>
            <a:off x="914400" y="6491288"/>
            <a:ext cx="360363" cy="360362"/>
          </a:xfrm>
          <a:prstGeom prst="actionButtonBeginning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6822" name="AutoShape 38">
            <a:hlinkClick r:id="" action="ppaction://hlinkshowjump?jump=lastslideviewed" highlightClick="1"/>
          </p:cNvPr>
          <p:cNvSpPr>
            <a:spLocks noChangeAspect="1" noChangeArrowheads="1"/>
          </p:cNvSpPr>
          <p:nvPr/>
        </p:nvSpPr>
        <p:spPr bwMode="auto">
          <a:xfrm>
            <a:off x="8783638" y="6491288"/>
            <a:ext cx="360362" cy="360362"/>
          </a:xfrm>
          <a:prstGeom prst="actionButtonReturn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6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46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46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46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46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6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46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46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46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46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46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4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46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46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46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46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46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46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46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46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46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24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4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246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246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24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24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246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246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246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246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246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246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246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86" grpId="0" autoUpdateAnimBg="0"/>
      <p:bldP spid="246788" grpId="0" animBg="1"/>
      <p:bldP spid="246789" grpId="0" animBg="1"/>
      <p:bldP spid="246790" grpId="0" animBg="1"/>
      <p:bldP spid="246791" grpId="0" animBg="1"/>
      <p:bldP spid="246792" grpId="0" animBg="1"/>
      <p:bldP spid="246793" grpId="0" animBg="1"/>
      <p:bldP spid="246794" grpId="0" animBg="1"/>
      <p:bldP spid="246795" grpId="0" animBg="1"/>
      <p:bldP spid="246796" grpId="0" animBg="1"/>
      <p:bldP spid="246797" grpId="0" animBg="1"/>
      <p:bldP spid="246798" grpId="0" animBg="1"/>
      <p:bldP spid="246799" grpId="0" animBg="1"/>
      <p:bldP spid="246800" grpId="0" animBg="1"/>
      <p:bldP spid="246801" grpId="0" animBg="1"/>
      <p:bldP spid="246802" grpId="0" animBg="1"/>
      <p:bldP spid="246803" grpId="0" animBg="1"/>
      <p:bldP spid="246804" grpId="0" animBg="1"/>
      <p:bldP spid="246805" grpId="0" animBg="1"/>
      <p:bldP spid="246806" grpId="0" animBg="1"/>
      <p:bldP spid="246808" grpId="0" animBg="1"/>
      <p:bldP spid="246809" grpId="0" animBg="1"/>
      <p:bldP spid="246810" grpId="0" animBg="1"/>
      <p:bldP spid="246811" grpId="0" animBg="1"/>
      <p:bldP spid="246812" grpId="0" animBg="1"/>
      <p:bldP spid="246813" grpId="0" animBg="1"/>
      <p:bldP spid="246814" grpId="0" animBg="1"/>
      <p:bldP spid="246815" grpId="0" animBg="1"/>
      <p:bldP spid="246816" grpId="0" animBg="1"/>
      <p:bldP spid="246817" grpId="0" animBg="1"/>
      <p:bldP spid="246818" grpId="0" animBg="1"/>
      <p:bldP spid="246819" grpId="0" autoUpdateAnimBg="0"/>
      <p:bldP spid="246821" grpId="0" animBg="1"/>
      <p:bldP spid="2468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-355600" y="771525"/>
            <a:ext cx="7772400" cy="762000"/>
          </a:xfrm>
        </p:spPr>
        <p:txBody>
          <a:bodyPr/>
          <a:lstStyle/>
          <a:p>
            <a:r>
              <a:rPr lang="ru-RU" sz="3600" b="1" i="1" smtClean="0">
                <a:latin typeface="Myriad Pro" pitchFamily="34" charset="0"/>
              </a:rPr>
              <a:t>                     </a:t>
            </a:r>
            <a:r>
              <a:rPr lang="ru-RU" b="1" i="1" smtClean="0">
                <a:latin typeface="Myriad Pro" pitchFamily="34" charset="0"/>
              </a:rPr>
              <a:t>Задание 3</a:t>
            </a:r>
          </a:p>
        </p:txBody>
      </p:sp>
      <p:graphicFrame>
        <p:nvGraphicFramePr>
          <p:cNvPr id="249394" name="Group 562"/>
          <p:cNvGraphicFramePr>
            <a:graphicFrameLocks noGrp="1"/>
          </p:cNvGraphicFramePr>
          <p:nvPr/>
        </p:nvGraphicFramePr>
        <p:xfrm>
          <a:off x="1600200" y="2133600"/>
          <a:ext cx="4876800" cy="4394200"/>
        </p:xfrm>
        <a:graphic>
          <a:graphicData uri="http://schemas.openxmlformats.org/drawingml/2006/table">
            <a:tbl>
              <a:tblPr/>
              <a:tblGrid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782" name="Line 332"/>
          <p:cNvSpPr>
            <a:spLocks noChangeShapeType="1"/>
          </p:cNvSpPr>
          <p:nvPr/>
        </p:nvSpPr>
        <p:spPr bwMode="auto">
          <a:xfrm flipV="1">
            <a:off x="4038600" y="2133600"/>
            <a:ext cx="0" cy="4419600"/>
          </a:xfrm>
          <a:prstGeom prst="line">
            <a:avLst/>
          </a:prstGeom>
          <a:noFill/>
          <a:ln w="5715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6783" name="Line 334"/>
          <p:cNvSpPr>
            <a:spLocks noChangeShapeType="1"/>
          </p:cNvSpPr>
          <p:nvPr/>
        </p:nvSpPr>
        <p:spPr bwMode="auto">
          <a:xfrm>
            <a:off x="1600200" y="4267200"/>
            <a:ext cx="4876800" cy="0"/>
          </a:xfrm>
          <a:prstGeom prst="line">
            <a:avLst/>
          </a:prstGeom>
          <a:noFill/>
          <a:ln w="53975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6784" name="Line 563"/>
          <p:cNvSpPr>
            <a:spLocks noChangeShapeType="1"/>
          </p:cNvSpPr>
          <p:nvPr/>
        </p:nvSpPr>
        <p:spPr bwMode="auto">
          <a:xfrm>
            <a:off x="1600200" y="2362200"/>
            <a:ext cx="4876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6785" name="Line 564"/>
          <p:cNvSpPr>
            <a:spLocks noChangeShapeType="1"/>
          </p:cNvSpPr>
          <p:nvPr/>
        </p:nvSpPr>
        <p:spPr bwMode="auto">
          <a:xfrm>
            <a:off x="1600200" y="2895600"/>
            <a:ext cx="4876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6786" name="Line 565"/>
          <p:cNvSpPr>
            <a:spLocks noChangeShapeType="1"/>
          </p:cNvSpPr>
          <p:nvPr/>
        </p:nvSpPr>
        <p:spPr bwMode="auto">
          <a:xfrm>
            <a:off x="1600200" y="3429000"/>
            <a:ext cx="4876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6787" name="Line 566"/>
          <p:cNvSpPr>
            <a:spLocks noChangeShapeType="1"/>
          </p:cNvSpPr>
          <p:nvPr/>
        </p:nvSpPr>
        <p:spPr bwMode="auto">
          <a:xfrm>
            <a:off x="1600200" y="3962400"/>
            <a:ext cx="4876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6788" name="Line 567"/>
          <p:cNvSpPr>
            <a:spLocks noChangeShapeType="1"/>
          </p:cNvSpPr>
          <p:nvPr/>
        </p:nvSpPr>
        <p:spPr bwMode="auto">
          <a:xfrm>
            <a:off x="1676400" y="4495800"/>
            <a:ext cx="4876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6789" name="Line 568"/>
          <p:cNvSpPr>
            <a:spLocks noChangeShapeType="1"/>
          </p:cNvSpPr>
          <p:nvPr/>
        </p:nvSpPr>
        <p:spPr bwMode="auto">
          <a:xfrm>
            <a:off x="1600200" y="5029200"/>
            <a:ext cx="4876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6790" name="Line 569"/>
          <p:cNvSpPr>
            <a:spLocks noChangeShapeType="1"/>
          </p:cNvSpPr>
          <p:nvPr/>
        </p:nvSpPr>
        <p:spPr bwMode="auto">
          <a:xfrm>
            <a:off x="1600200" y="5638800"/>
            <a:ext cx="4876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6791" name="Line 570"/>
          <p:cNvSpPr>
            <a:spLocks noChangeShapeType="1"/>
          </p:cNvSpPr>
          <p:nvPr/>
        </p:nvSpPr>
        <p:spPr bwMode="auto">
          <a:xfrm>
            <a:off x="1600200" y="6248400"/>
            <a:ext cx="4876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6792" name="Rectangle 573"/>
          <p:cNvSpPr>
            <a:spLocks noChangeArrowheads="1"/>
          </p:cNvSpPr>
          <p:nvPr/>
        </p:nvSpPr>
        <p:spPr bwMode="auto">
          <a:xfrm>
            <a:off x="3505200" y="2133600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chemeClr val="tx1"/>
                </a:solidFill>
              </a:rPr>
              <a:t>у</a:t>
            </a:r>
          </a:p>
        </p:txBody>
      </p:sp>
      <p:sp>
        <p:nvSpPr>
          <p:cNvPr id="26793" name="Rectangle 574"/>
          <p:cNvSpPr>
            <a:spLocks noChangeArrowheads="1"/>
          </p:cNvSpPr>
          <p:nvPr/>
        </p:nvSpPr>
        <p:spPr bwMode="auto">
          <a:xfrm>
            <a:off x="6172200" y="3733800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chemeClr val="tx1"/>
                </a:solidFill>
              </a:rPr>
              <a:t>х</a:t>
            </a:r>
          </a:p>
        </p:txBody>
      </p:sp>
      <p:sp>
        <p:nvSpPr>
          <p:cNvPr id="26794" name="Line 575"/>
          <p:cNvSpPr>
            <a:spLocks noChangeShapeType="1"/>
          </p:cNvSpPr>
          <p:nvPr/>
        </p:nvSpPr>
        <p:spPr bwMode="auto">
          <a:xfrm flipV="1">
            <a:off x="4648200" y="3200400"/>
            <a:ext cx="0" cy="533400"/>
          </a:xfrm>
          <a:prstGeom prst="line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6795" name="Line 576"/>
          <p:cNvSpPr>
            <a:spLocks noChangeShapeType="1"/>
          </p:cNvSpPr>
          <p:nvPr/>
        </p:nvSpPr>
        <p:spPr bwMode="auto">
          <a:xfrm>
            <a:off x="4648200" y="3733800"/>
            <a:ext cx="914400" cy="0"/>
          </a:xfrm>
          <a:prstGeom prst="line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6796" name="Line 577"/>
          <p:cNvSpPr>
            <a:spLocks noChangeShapeType="1"/>
          </p:cNvSpPr>
          <p:nvPr/>
        </p:nvSpPr>
        <p:spPr bwMode="auto">
          <a:xfrm>
            <a:off x="4648200" y="3200400"/>
            <a:ext cx="914400" cy="533400"/>
          </a:xfrm>
          <a:prstGeom prst="line">
            <a:avLst/>
          </a:prstGeom>
          <a:noFill/>
          <a:ln w="38100">
            <a:solidFill>
              <a:srgbClr val="993366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6797" name="Line 578"/>
          <p:cNvSpPr>
            <a:spLocks noChangeShapeType="1"/>
          </p:cNvSpPr>
          <p:nvPr/>
        </p:nvSpPr>
        <p:spPr bwMode="auto">
          <a:xfrm>
            <a:off x="4648200" y="4724400"/>
            <a:ext cx="914400" cy="0"/>
          </a:xfrm>
          <a:prstGeom prst="line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6798" name="Line 579"/>
          <p:cNvSpPr>
            <a:spLocks noChangeShapeType="1"/>
          </p:cNvSpPr>
          <p:nvPr/>
        </p:nvSpPr>
        <p:spPr bwMode="auto">
          <a:xfrm>
            <a:off x="4648200" y="4724400"/>
            <a:ext cx="0" cy="533400"/>
          </a:xfrm>
          <a:prstGeom prst="line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6799" name="Line 580"/>
          <p:cNvSpPr>
            <a:spLocks noChangeShapeType="1"/>
          </p:cNvSpPr>
          <p:nvPr/>
        </p:nvSpPr>
        <p:spPr bwMode="auto">
          <a:xfrm flipH="1">
            <a:off x="4648200" y="4724400"/>
            <a:ext cx="914400" cy="533400"/>
          </a:xfrm>
          <a:prstGeom prst="line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6800" name="Line 581"/>
          <p:cNvSpPr>
            <a:spLocks noChangeShapeType="1"/>
          </p:cNvSpPr>
          <p:nvPr/>
        </p:nvSpPr>
        <p:spPr bwMode="auto">
          <a:xfrm>
            <a:off x="3429000" y="3200400"/>
            <a:ext cx="0" cy="533400"/>
          </a:xfrm>
          <a:prstGeom prst="line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6801" name="Line 582"/>
          <p:cNvSpPr>
            <a:spLocks noChangeShapeType="1"/>
          </p:cNvSpPr>
          <p:nvPr/>
        </p:nvSpPr>
        <p:spPr bwMode="auto">
          <a:xfrm flipH="1">
            <a:off x="2514600" y="3733800"/>
            <a:ext cx="914400" cy="0"/>
          </a:xfrm>
          <a:prstGeom prst="line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6802" name="Line 583"/>
          <p:cNvSpPr>
            <a:spLocks noChangeShapeType="1"/>
          </p:cNvSpPr>
          <p:nvPr/>
        </p:nvSpPr>
        <p:spPr bwMode="auto">
          <a:xfrm flipH="1">
            <a:off x="2514600" y="3200400"/>
            <a:ext cx="914400" cy="533400"/>
          </a:xfrm>
          <a:prstGeom prst="line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6803" name="Line 584"/>
          <p:cNvSpPr>
            <a:spLocks noChangeShapeType="1"/>
          </p:cNvSpPr>
          <p:nvPr/>
        </p:nvSpPr>
        <p:spPr bwMode="auto">
          <a:xfrm flipH="1">
            <a:off x="2514600" y="4724400"/>
            <a:ext cx="914400" cy="0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6804" name="Line 585"/>
          <p:cNvSpPr>
            <a:spLocks noChangeShapeType="1"/>
          </p:cNvSpPr>
          <p:nvPr/>
        </p:nvSpPr>
        <p:spPr bwMode="auto">
          <a:xfrm>
            <a:off x="3429000" y="4724400"/>
            <a:ext cx="0" cy="533400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6805" name="Line 586"/>
          <p:cNvSpPr>
            <a:spLocks noChangeShapeType="1"/>
          </p:cNvSpPr>
          <p:nvPr/>
        </p:nvSpPr>
        <p:spPr bwMode="auto">
          <a:xfrm>
            <a:off x="2514600" y="4724400"/>
            <a:ext cx="914400" cy="533400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49419" name="Rectangle 587"/>
          <p:cNvSpPr>
            <a:spLocks noChangeArrowheads="1"/>
          </p:cNvSpPr>
          <p:nvPr/>
        </p:nvSpPr>
        <p:spPr bwMode="auto">
          <a:xfrm>
            <a:off x="6781800" y="3856038"/>
            <a:ext cx="16525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chemeClr val="bg1"/>
                </a:solidFill>
                <a:latin typeface="Monotype Corsiva" pitchFamily="66" charset="0"/>
              </a:rPr>
              <a:t>а)</a:t>
            </a:r>
            <a:r>
              <a:rPr lang="en-US" sz="3200" i="1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i="1">
                <a:solidFill>
                  <a:schemeClr val="bg1"/>
                </a:solidFill>
                <a:latin typeface="Monotype Corsiva" pitchFamily="66" charset="0"/>
              </a:rPr>
              <a:t>оси ОУ</a:t>
            </a:r>
          </a:p>
        </p:txBody>
      </p:sp>
      <p:sp>
        <p:nvSpPr>
          <p:cNvPr id="249420" name="Rectangle 588"/>
          <p:cNvSpPr>
            <a:spLocks noChangeArrowheads="1"/>
          </p:cNvSpPr>
          <p:nvPr/>
        </p:nvSpPr>
        <p:spPr bwMode="auto">
          <a:xfrm>
            <a:off x="6732588" y="4419600"/>
            <a:ext cx="213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i="1">
                <a:solidFill>
                  <a:schemeClr val="bg1"/>
                </a:solidFill>
                <a:latin typeface="Monotype Corsiva" pitchFamily="66" charset="0"/>
              </a:rPr>
              <a:t>б)</a:t>
            </a:r>
            <a:r>
              <a:rPr lang="en-US" sz="3600" i="1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600" i="1">
                <a:solidFill>
                  <a:schemeClr val="bg1"/>
                </a:solidFill>
                <a:latin typeface="Monotype Corsiva" pitchFamily="66" charset="0"/>
              </a:rPr>
              <a:t>оси ОХ</a:t>
            </a:r>
          </a:p>
        </p:txBody>
      </p:sp>
      <p:sp>
        <p:nvSpPr>
          <p:cNvPr id="249428" name="Rectangle 596"/>
          <p:cNvSpPr>
            <a:spLocks noChangeArrowheads="1"/>
          </p:cNvSpPr>
          <p:nvPr/>
        </p:nvSpPr>
        <p:spPr bwMode="auto">
          <a:xfrm>
            <a:off x="6477000" y="1981200"/>
            <a:ext cx="24384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i="1">
                <a:solidFill>
                  <a:schemeClr val="bg1"/>
                </a:solidFill>
                <a:latin typeface="Monotype Corsiva" pitchFamily="66" charset="0"/>
              </a:rPr>
              <a:t>Запишите номера фигур, симметричных </a:t>
            </a:r>
          </a:p>
          <a:p>
            <a:r>
              <a:rPr lang="ru-RU" sz="2800" i="1">
                <a:solidFill>
                  <a:schemeClr val="bg1"/>
                </a:solidFill>
                <a:latin typeface="Monotype Corsiva" pitchFamily="66" charset="0"/>
              </a:rPr>
              <a:t> относительно</a:t>
            </a:r>
            <a:r>
              <a:rPr lang="ru-RU" sz="2800" i="1">
                <a:solidFill>
                  <a:schemeClr val="tx1"/>
                </a:solidFill>
                <a:latin typeface="Monotype Corsiva" pitchFamily="66" charset="0"/>
              </a:rPr>
              <a:t>:</a:t>
            </a:r>
          </a:p>
        </p:txBody>
      </p:sp>
      <p:sp>
        <p:nvSpPr>
          <p:cNvPr id="249433" name="AutoShape 601">
            <a:hlinkClick r:id="rId2" action="ppaction://hlinksldjump" highlightClick="1"/>
          </p:cNvPr>
          <p:cNvSpPr>
            <a:spLocks noChangeAspect="1" noChangeArrowheads="1"/>
          </p:cNvSpPr>
          <p:nvPr/>
        </p:nvSpPr>
        <p:spPr bwMode="auto">
          <a:xfrm>
            <a:off x="914400" y="6491288"/>
            <a:ext cx="360363" cy="360362"/>
          </a:xfrm>
          <a:prstGeom prst="actionButtonBeginning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9434" name="AutoShape 602">
            <a:hlinkClick r:id="" action="ppaction://hlinkshowjump?jump=lastslideviewed" highlightClick="1"/>
          </p:cNvPr>
          <p:cNvSpPr>
            <a:spLocks noChangeAspect="1" noChangeArrowheads="1"/>
          </p:cNvSpPr>
          <p:nvPr/>
        </p:nvSpPr>
        <p:spPr bwMode="auto">
          <a:xfrm>
            <a:off x="8783638" y="6491288"/>
            <a:ext cx="360362" cy="360362"/>
          </a:xfrm>
          <a:prstGeom prst="actionButtonReturn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8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49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49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49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49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9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4" grpId="0" build="p" autoUpdateAnimBg="0" advAuto="2000"/>
      <p:bldP spid="249419" grpId="0" autoUpdateAnimBg="0"/>
      <p:bldP spid="249420" grpId="0" autoUpdateAnimBg="0"/>
      <p:bldP spid="249428" grpId="0" autoUpdateAnimBg="0"/>
      <p:bldP spid="249433" grpId="0" animBg="1"/>
      <p:bldP spid="24943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74688"/>
            <a:ext cx="7162800" cy="1143000"/>
          </a:xfrm>
        </p:spPr>
        <p:txBody>
          <a:bodyPr/>
          <a:lstStyle/>
          <a:p>
            <a:r>
              <a:rPr lang="ru-RU" b="1" i="1" smtClean="0">
                <a:latin typeface="Myriad Pro" pitchFamily="34" charset="0"/>
              </a:rPr>
              <a:t>           Ответь на вопросы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idx="1"/>
          </p:nvPr>
        </p:nvSpPr>
        <p:spPr>
          <a:xfrm>
            <a:off x="0" y="1905000"/>
            <a:ext cx="9144000" cy="4114800"/>
          </a:xfrm>
        </p:spPr>
        <p:txBody>
          <a:bodyPr/>
          <a:lstStyle/>
          <a:p>
            <a:pPr algn="just">
              <a:buClr>
                <a:schemeClr val="tx1"/>
              </a:buClr>
              <a:buFontTx/>
              <a:buNone/>
            </a:pPr>
            <a:r>
              <a:rPr lang="ru-RU" sz="2700" smtClean="0">
                <a:latin typeface="Myriad Pro" pitchFamily="34" charset="0"/>
              </a:rPr>
              <a:t>             </a:t>
            </a:r>
            <a:r>
              <a:rPr lang="ru-RU" sz="2700" i="1" smtClean="0">
                <a:latin typeface="Myriad Pro" pitchFamily="34" charset="0"/>
              </a:rPr>
              <a:t>1. </a:t>
            </a:r>
            <a:r>
              <a:rPr lang="en-US" sz="2700" i="1" smtClean="0">
                <a:latin typeface="Myriad Pro" pitchFamily="34" charset="0"/>
              </a:rPr>
              <a:t> </a:t>
            </a:r>
            <a:r>
              <a:rPr lang="ru-RU" sz="2700" i="1" smtClean="0">
                <a:latin typeface="Myriad Pro" pitchFamily="34" charset="0"/>
              </a:rPr>
              <a:t>Дайте определение точек, симметричных  </a:t>
            </a:r>
          </a:p>
          <a:p>
            <a:pPr algn="just">
              <a:buClr>
                <a:schemeClr val="tx1"/>
              </a:buClr>
              <a:buFontTx/>
              <a:buNone/>
            </a:pPr>
            <a:r>
              <a:rPr lang="ru-RU" sz="2700" i="1" smtClean="0">
                <a:latin typeface="Myriad Pro" pitchFamily="34" charset="0"/>
              </a:rPr>
              <a:t>                   относительно прямой.</a:t>
            </a:r>
          </a:p>
          <a:p>
            <a:pPr algn="just">
              <a:buClr>
                <a:schemeClr val="tx1"/>
              </a:buClr>
              <a:buFontTx/>
              <a:buNone/>
            </a:pPr>
            <a:r>
              <a:rPr lang="ru-RU" sz="2700" i="1" smtClean="0">
                <a:latin typeface="Myriad Pro" pitchFamily="34" charset="0"/>
              </a:rPr>
              <a:t>                2. Фигуры, симметричной относительно прямой.</a:t>
            </a:r>
          </a:p>
          <a:p>
            <a:pPr algn="just">
              <a:buClr>
                <a:schemeClr val="tx1"/>
              </a:buClr>
              <a:buFontTx/>
              <a:buNone/>
            </a:pPr>
            <a:r>
              <a:rPr lang="ru-RU" sz="2700" i="1" smtClean="0">
                <a:latin typeface="Myriad Pro" pitchFamily="34" charset="0"/>
              </a:rPr>
              <a:t>                3. Приведите примеры использования осевой </a:t>
            </a:r>
          </a:p>
          <a:p>
            <a:pPr algn="just">
              <a:buClr>
                <a:schemeClr val="tx1"/>
              </a:buClr>
              <a:buFontTx/>
              <a:buNone/>
            </a:pPr>
            <a:r>
              <a:rPr lang="ru-RU" sz="2700" i="1" smtClean="0">
                <a:latin typeface="Myriad Pro" pitchFamily="34" charset="0"/>
              </a:rPr>
              <a:t>                    симметрии в жизни.</a:t>
            </a:r>
          </a:p>
          <a:p>
            <a:pPr>
              <a:buFontTx/>
              <a:buNone/>
            </a:pPr>
            <a:endParaRPr lang="ru-RU" sz="2800" i="1" smtClean="0">
              <a:latin typeface="Monotype Corsiva" pitchFamily="66" charset="0"/>
            </a:endParaRPr>
          </a:p>
          <a:p>
            <a:pPr>
              <a:buFontTx/>
              <a:buNone/>
            </a:pPr>
            <a:endParaRPr lang="ru-RU" sz="2800" i="1" smtClean="0">
              <a:latin typeface="Monotype Corsiva" pitchFamily="66" charset="0"/>
            </a:endParaRPr>
          </a:p>
        </p:txBody>
      </p:sp>
      <p:sp>
        <p:nvSpPr>
          <p:cNvPr id="271367" name="AutoShape 7">
            <a:hlinkClick r:id="rId2" action="ppaction://hlinksldjump" highlightClick="1"/>
          </p:cNvPr>
          <p:cNvSpPr>
            <a:spLocks noChangeAspect="1" noChangeArrowheads="1"/>
          </p:cNvSpPr>
          <p:nvPr/>
        </p:nvSpPr>
        <p:spPr bwMode="auto">
          <a:xfrm>
            <a:off x="914400" y="6491288"/>
            <a:ext cx="360363" cy="360362"/>
          </a:xfrm>
          <a:prstGeom prst="actionButtonBeginning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1368" name="AutoShape 8">
            <a:hlinkClick r:id="" action="ppaction://hlinkshowjump?jump=lastslideviewed" highlightClick="1"/>
          </p:cNvPr>
          <p:cNvSpPr>
            <a:spLocks noChangeAspect="1" noChangeArrowheads="1"/>
          </p:cNvSpPr>
          <p:nvPr/>
        </p:nvSpPr>
        <p:spPr bwMode="auto">
          <a:xfrm>
            <a:off x="8783638" y="6491288"/>
            <a:ext cx="360362" cy="360362"/>
          </a:xfrm>
          <a:prstGeom prst="actionButtonReturn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1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"/>
                                        <p:tgtEl>
                                          <p:spTgt spid="27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9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"/>
                                        <p:tgtEl>
                                          <p:spTgt spid="271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1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300"/>
                                        <p:tgtEl>
                                          <p:spTgt spid="271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8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300"/>
                                        <p:tgtEl>
                                          <p:spTgt spid="271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9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300"/>
                                        <p:tgtEl>
                                          <p:spTgt spid="271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4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71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9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71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2" grpId="0" autoUpdateAnimBg="0"/>
      <p:bldP spid="271363" grpId="0" build="p" autoUpdateAnimBg="0" advAuto="2000"/>
      <p:bldP spid="271367" grpId="0" animBg="1"/>
      <p:bldP spid="27136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Цели урока</a:t>
            </a:r>
          </a:p>
        </p:txBody>
      </p:sp>
      <p:sp>
        <p:nvSpPr>
          <p:cNvPr id="252932" name="Rectangle 4"/>
          <p:cNvSpPr>
            <a:spLocks noChangeArrowheads="1"/>
          </p:cNvSpPr>
          <p:nvPr/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defRPr/>
            </a:pPr>
            <a:endParaRPr lang="ru-RU" sz="3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252933" name="Rectangle 5"/>
          <p:cNvSpPr>
            <a:spLocks noChangeArrowheads="1"/>
          </p:cNvSpPr>
          <p:nvPr/>
        </p:nvSpPr>
        <p:spPr bwMode="auto">
          <a:xfrm>
            <a:off x="792163" y="2017713"/>
            <a:ext cx="81629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ru-RU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Ввести понятие точек и фигур, симметричных относительно прямой 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ru-RU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Научить строить симметричные точки и распознавать фигуры, обладающие осевой  симметрией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52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52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2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252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252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0" grpId="0" autoUpdateAnimBg="0"/>
      <p:bldP spid="252932" grpId="0" autoUpdateAnimBg="0"/>
      <p:bldP spid="252933" grpId="0" build="p" autoUpdateAnimBg="0" advAuto="200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     План урока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905000"/>
            <a:ext cx="7848600" cy="41148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ru-RU" sz="2800" smtClean="0"/>
              <a:t>Организационный момент</a:t>
            </a:r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ru-RU" sz="2800" smtClean="0"/>
              <a:t>Проверка домашнего задания (Тест)</a:t>
            </a:r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ru-RU" sz="2800" smtClean="0"/>
              <a:t>Изучение новой темы </a:t>
            </a:r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ru-RU" sz="2800" smtClean="0"/>
              <a:t>4.  Закрепление нового материала</a:t>
            </a:r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Font typeface="Wingdings" pitchFamily="2" charset="2"/>
              <a:buAutoNum type="arabicPeriod" startAt="4"/>
            </a:pPr>
            <a:r>
              <a:rPr lang="ru-RU" sz="2800" smtClean="0"/>
              <a:t>Подведение итогов</a:t>
            </a:r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Font typeface="Wingdings" pitchFamily="2" charset="2"/>
              <a:buAutoNum type="arabicPeriod" startAt="4"/>
            </a:pPr>
            <a:r>
              <a:rPr lang="ru-RU" sz="2800" smtClean="0"/>
              <a:t>Домашнее задание</a:t>
            </a:r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ru-RU" sz="2800" i="1" smtClean="0"/>
              <a:t>6. </a:t>
            </a:r>
            <a:r>
              <a:rPr lang="ru-RU" sz="2800" smtClean="0"/>
              <a:t>Фотоальбом </a:t>
            </a:r>
            <a:r>
              <a:rPr lang="ru-RU" sz="2400" i="1" smtClean="0">
                <a:latin typeface="Times New Roman" pitchFamily="18" charset="0"/>
              </a:rPr>
              <a:t>(Практическое применение осевой симметрии)</a:t>
            </a:r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ru-RU" sz="2400" i="1" smtClean="0">
              <a:latin typeface="Times New Roman" pitchFamily="18" charset="0"/>
            </a:endParaRPr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ru-RU" sz="2800" smtClean="0"/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ru-RU" sz="2800" smtClean="0"/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ru-RU" sz="2800" smtClean="0"/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ru-RU" sz="2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56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56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56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56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56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6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6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56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2" grpId="0" autoUpdateAnimBg="0"/>
      <p:bldP spid="256003" grpId="0" build="p" autoUpdateAnimBg="0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228600"/>
            <a:ext cx="7772400" cy="762000"/>
          </a:xfrm>
        </p:spPr>
        <p:txBody>
          <a:bodyPr/>
          <a:lstStyle/>
          <a:p>
            <a:r>
              <a:rPr lang="ru-RU" smtClean="0"/>
              <a:t>    Содержание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ru-RU" sz="2800" smtClean="0"/>
              <a:t> </a:t>
            </a:r>
            <a:r>
              <a:rPr lang="ru-RU" sz="2800" smtClean="0">
                <a:hlinkClick r:id="rId2" action="ppaction://hlinksldjump"/>
              </a:rPr>
              <a:t>Тест по теме: «Четырёхугольники»</a:t>
            </a:r>
            <a:endParaRPr lang="ru-RU" sz="2800" smtClean="0"/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ru-RU" sz="2800" smtClean="0"/>
              <a:t> </a:t>
            </a:r>
            <a:r>
              <a:rPr lang="ru-RU" sz="2800" smtClean="0">
                <a:hlinkClick r:id="rId2" action="ppaction://hlinksldjump"/>
              </a:rPr>
              <a:t>Осевая симметрия</a:t>
            </a:r>
            <a:endParaRPr lang="ru-RU" sz="2800" smtClean="0"/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ru-RU" sz="2800" smtClean="0">
                <a:hlinkClick r:id="rId3" action="ppaction://hlinksldjump"/>
              </a:rPr>
              <a:t>Занимательные задачи</a:t>
            </a:r>
            <a:endParaRPr lang="ru-RU" sz="2800" smtClean="0"/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ru-RU" sz="2800" smtClean="0"/>
              <a:t> </a:t>
            </a:r>
            <a:r>
              <a:rPr lang="ru-RU" sz="2800" smtClean="0">
                <a:hlinkClick r:id="rId4" action="ppaction://hlinksldjump"/>
              </a:rPr>
              <a:t>Практическая работа</a:t>
            </a:r>
            <a:endParaRPr lang="ru-RU" sz="2800" smtClean="0"/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ru-RU" sz="2800" smtClean="0"/>
              <a:t> </a:t>
            </a:r>
            <a:r>
              <a:rPr lang="ru-RU" sz="2800" smtClean="0">
                <a:hlinkClick r:id="rId5" action="ppaction://hlinksldjump"/>
              </a:rPr>
              <a:t>Вопросы по теме: «Осевая симметрия»</a:t>
            </a:r>
            <a:endParaRPr lang="ru-RU" sz="2800" smtClean="0"/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ru-RU" sz="2800" smtClean="0"/>
              <a:t> </a:t>
            </a:r>
            <a:r>
              <a:rPr lang="ru-RU" sz="2800" smtClean="0">
                <a:hlinkClick r:id="" action="ppaction://noaction"/>
              </a:rPr>
              <a:t>Домашнее задание</a:t>
            </a:r>
            <a:endParaRPr lang="ru-RU" sz="2800" smtClean="0"/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ru-RU" sz="2800" smtClean="0"/>
              <a:t> </a:t>
            </a:r>
            <a:r>
              <a:rPr lang="ru-RU" sz="2800" smtClean="0">
                <a:hlinkClick r:id="" action="ppaction://noaction"/>
              </a:rPr>
              <a:t>Фотоальбом </a:t>
            </a:r>
            <a:r>
              <a:rPr lang="ru-RU" sz="2400" i="1" smtClean="0">
                <a:latin typeface="Arial" pitchFamily="34" charset="0"/>
                <a:hlinkClick r:id="" action="ppaction://noaction"/>
              </a:rPr>
              <a:t>(Практическое </a:t>
            </a:r>
            <a:r>
              <a:rPr lang="ru-RU" sz="2400" i="1" smtClean="0">
                <a:latin typeface="Arial" pitchFamily="34" charset="0"/>
                <a:hlinkClick r:id="" action="ppaction://noaction"/>
              </a:rPr>
              <a:t>применение    осевой симметрии)</a:t>
            </a:r>
            <a:endParaRPr lang="ru-RU" sz="2400" i="1" smtClean="0">
              <a:latin typeface="Arial" pitchFamily="34" charset="0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ru-RU" sz="2400" i="1" smtClean="0">
              <a:latin typeface="Arial" pitchFamily="34" charset="0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ru-RU" sz="2800" smtClean="0"/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ru-RU" sz="2800" smtClean="0"/>
              <a:t>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9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"/>
                                        <p:tgtEl>
                                          <p:spTgt spid="289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"/>
                                        <p:tgtEl>
                                          <p:spTgt spid="289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300"/>
                                        <p:tgtEl>
                                          <p:spTgt spid="289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8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300"/>
                                        <p:tgtEl>
                                          <p:spTgt spid="289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4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300"/>
                                        <p:tgtEl>
                                          <p:spTgt spid="289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8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300"/>
                                        <p:tgtEl>
                                          <p:spTgt spid="289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4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300"/>
                                        <p:tgtEl>
                                          <p:spTgt spid="289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300"/>
                                        <p:tgtEl>
                                          <p:spTgt spid="289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794" grpId="0" autoUpdateAnimBg="0"/>
      <p:bldP spid="289795" grpId="0" build="p" autoUpdateAnimBg="0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803275" y="692150"/>
            <a:ext cx="7772400" cy="762000"/>
          </a:xfrm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Myriad Pro Light" pitchFamily="34" charset="0"/>
              </a:rPr>
              <a:t> Осевая симметрия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idx="1"/>
          </p:nvPr>
        </p:nvSpPr>
        <p:spPr>
          <a:xfrm>
            <a:off x="757238" y="2009775"/>
            <a:ext cx="7848600" cy="2286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 smtClean="0"/>
              <a:t>   </a:t>
            </a:r>
            <a:r>
              <a:rPr lang="ru-RU" sz="2200" smtClean="0">
                <a:latin typeface="Arial" pitchFamily="34" charset="0"/>
              </a:rPr>
              <a:t> Две точки А и А</a:t>
            </a:r>
            <a:r>
              <a:rPr lang="ru-RU" sz="2200" baseline="-25000" smtClean="0">
                <a:latin typeface="Arial" pitchFamily="34" charset="0"/>
              </a:rPr>
              <a:t>1 </a:t>
            </a:r>
            <a:r>
              <a:rPr lang="ru-RU" sz="2200" smtClean="0">
                <a:latin typeface="Arial" pitchFamily="34" charset="0"/>
              </a:rPr>
              <a:t>называются</a:t>
            </a:r>
            <a:r>
              <a:rPr lang="ru-RU" sz="2200" smtClean="0">
                <a:solidFill>
                  <a:srgbClr val="805CF2"/>
                </a:solidFill>
              </a:rPr>
              <a:t> </a:t>
            </a:r>
            <a:r>
              <a:rPr lang="ru-RU" sz="2200" b="1" i="1" smtClean="0">
                <a:solidFill>
                  <a:srgbClr val="92D050"/>
                </a:solidFill>
                <a:latin typeface="Arial" pitchFamily="34" charset="0"/>
              </a:rPr>
              <a:t>симметричными относительно прямой</a:t>
            </a:r>
            <a:r>
              <a:rPr lang="ru-RU" sz="2200" b="1" i="1" smtClean="0">
                <a:solidFill>
                  <a:srgbClr val="92D050"/>
                </a:solidFill>
              </a:rPr>
              <a:t> </a:t>
            </a:r>
            <a:r>
              <a:rPr lang="ru-RU" sz="2800" b="1" i="1" smtClean="0">
                <a:solidFill>
                  <a:srgbClr val="92D050"/>
                </a:solidFill>
                <a:latin typeface="Monotype Corsiva" pitchFamily="66" charset="0"/>
              </a:rPr>
              <a:t>а</a:t>
            </a:r>
            <a:r>
              <a:rPr lang="ru-RU" sz="2800" i="1" smtClean="0">
                <a:solidFill>
                  <a:srgbClr val="805CF2"/>
                </a:solidFill>
                <a:latin typeface="Monotype Corsiva" pitchFamily="66" charset="0"/>
              </a:rPr>
              <a:t>, </a:t>
            </a:r>
            <a:r>
              <a:rPr lang="ru-RU" sz="2200" smtClean="0">
                <a:latin typeface="Arial" pitchFamily="34" charset="0"/>
              </a:rPr>
              <a:t>если эта прямая проходит через середину отрезка АА</a:t>
            </a:r>
            <a:r>
              <a:rPr lang="ru-RU" sz="2200" baseline="-25000" smtClean="0">
                <a:latin typeface="Arial" pitchFamily="34" charset="0"/>
              </a:rPr>
              <a:t>1</a:t>
            </a:r>
            <a:r>
              <a:rPr lang="ru-RU" sz="2200" smtClean="0">
                <a:latin typeface="Arial" pitchFamily="34" charset="0"/>
              </a:rPr>
              <a:t> и перпендикулярна к нему. Каждая точка прямой </a:t>
            </a:r>
            <a:r>
              <a:rPr lang="ru-RU" sz="2800" b="1" i="1" smtClean="0">
                <a:solidFill>
                  <a:srgbClr val="92D050"/>
                </a:solidFill>
                <a:latin typeface="Monotype Corsiva" pitchFamily="66" charset="0"/>
              </a:rPr>
              <a:t>а</a:t>
            </a:r>
            <a:r>
              <a:rPr lang="ru-RU" sz="2800" smtClean="0">
                <a:latin typeface="Arial" pitchFamily="34" charset="0"/>
              </a:rPr>
              <a:t> </a:t>
            </a:r>
            <a:r>
              <a:rPr lang="ru-RU" sz="2200" smtClean="0">
                <a:latin typeface="Arial" pitchFamily="34" charset="0"/>
              </a:rPr>
              <a:t>считается симметричной</a:t>
            </a:r>
            <a:r>
              <a:rPr lang="ru-RU" sz="2200" smtClean="0"/>
              <a:t> </a:t>
            </a:r>
            <a:r>
              <a:rPr lang="ru-RU" sz="2200" smtClean="0">
                <a:latin typeface="Arial" pitchFamily="34" charset="0"/>
              </a:rPr>
              <a:t>самой себе.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i="1" smtClean="0">
                <a:solidFill>
                  <a:srgbClr val="805CF2"/>
                </a:solidFill>
                <a:latin typeface="Arial" pitchFamily="34" charset="0"/>
              </a:rPr>
              <a:t>                             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i="1" smtClean="0">
                <a:latin typeface="Monotype Corsiva" pitchFamily="66" charset="0"/>
              </a:rPr>
              <a:t>                           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i="1" smtClean="0">
                <a:latin typeface="Monotype Corsiva" pitchFamily="66" charset="0"/>
              </a:rPr>
              <a:t>                                </a:t>
            </a:r>
            <a:r>
              <a:rPr lang="ru-RU" sz="2400" i="1" smtClean="0"/>
              <a:t>    </a:t>
            </a:r>
            <a:endParaRPr lang="ru-RU" i="1" smtClean="0">
              <a:latin typeface="Monotype Corsiva" pitchFamily="66" charset="0"/>
            </a:endParaRPr>
          </a:p>
        </p:txBody>
      </p:sp>
      <p:sp>
        <p:nvSpPr>
          <p:cNvPr id="239620" name="Line 4"/>
          <p:cNvSpPr>
            <a:spLocks noChangeShapeType="1"/>
          </p:cNvSpPr>
          <p:nvPr/>
        </p:nvSpPr>
        <p:spPr bwMode="auto">
          <a:xfrm>
            <a:off x="3429000" y="4800600"/>
            <a:ext cx="2819400" cy="0"/>
          </a:xfrm>
          <a:prstGeom prst="line">
            <a:avLst/>
          </a:prstGeom>
          <a:noFill/>
          <a:ln w="4445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39621" name="Line 5"/>
          <p:cNvSpPr>
            <a:spLocks noChangeShapeType="1"/>
          </p:cNvSpPr>
          <p:nvPr/>
        </p:nvSpPr>
        <p:spPr bwMode="auto">
          <a:xfrm>
            <a:off x="4876800" y="3962400"/>
            <a:ext cx="0" cy="1752600"/>
          </a:xfrm>
          <a:prstGeom prst="line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39624" name="Rectangle 8"/>
          <p:cNvSpPr>
            <a:spLocks noChangeArrowheads="1"/>
          </p:cNvSpPr>
          <p:nvPr/>
        </p:nvSpPr>
        <p:spPr bwMode="auto">
          <a:xfrm>
            <a:off x="4724400" y="3657600"/>
            <a:ext cx="3079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i="1">
                <a:solidFill>
                  <a:schemeClr val="tx1"/>
                </a:solidFill>
                <a:cs typeface="Arial" pitchFamily="34" charset="0"/>
              </a:rPr>
              <a:t>•</a:t>
            </a:r>
          </a:p>
        </p:txBody>
      </p:sp>
      <p:sp>
        <p:nvSpPr>
          <p:cNvPr id="239625" name="Rectangle 9"/>
          <p:cNvSpPr>
            <a:spLocks noChangeArrowheads="1"/>
          </p:cNvSpPr>
          <p:nvPr/>
        </p:nvSpPr>
        <p:spPr bwMode="auto">
          <a:xfrm>
            <a:off x="4724400" y="5410200"/>
            <a:ext cx="3079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i="1">
                <a:solidFill>
                  <a:schemeClr val="tx1"/>
                </a:solidFill>
                <a:cs typeface="Arial" pitchFamily="34" charset="0"/>
              </a:rPr>
              <a:t>•</a:t>
            </a:r>
            <a:endParaRPr lang="ru-RU" sz="2800" i="1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39626" name="Line 10"/>
          <p:cNvSpPr>
            <a:spLocks noChangeShapeType="1"/>
          </p:cNvSpPr>
          <p:nvPr/>
        </p:nvSpPr>
        <p:spPr bwMode="auto">
          <a:xfrm>
            <a:off x="4876800" y="4648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39627" name="Line 11"/>
          <p:cNvSpPr>
            <a:spLocks noChangeShapeType="1"/>
          </p:cNvSpPr>
          <p:nvPr/>
        </p:nvSpPr>
        <p:spPr bwMode="auto">
          <a:xfrm>
            <a:off x="5029200" y="4648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39628" name="Rectangle 12"/>
          <p:cNvSpPr>
            <a:spLocks noChangeArrowheads="1"/>
          </p:cNvSpPr>
          <p:nvPr/>
        </p:nvSpPr>
        <p:spPr bwMode="auto">
          <a:xfrm>
            <a:off x="4876800" y="3505200"/>
            <a:ext cx="4206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SzPct val="80000"/>
            </a:pPr>
            <a:r>
              <a:rPr lang="ru-RU" sz="2800" i="1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239629" name="Rectangle 13"/>
          <p:cNvSpPr>
            <a:spLocks noChangeArrowheads="1"/>
          </p:cNvSpPr>
          <p:nvPr/>
        </p:nvSpPr>
        <p:spPr bwMode="auto">
          <a:xfrm>
            <a:off x="4953000" y="54864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SzPct val="80000"/>
            </a:pPr>
            <a:r>
              <a:rPr lang="ru-RU" sz="2800" i="1">
                <a:solidFill>
                  <a:schemeClr val="tx1"/>
                </a:solidFill>
              </a:rPr>
              <a:t>А</a:t>
            </a:r>
            <a:r>
              <a:rPr lang="ru-RU" sz="2800" i="1" baseline="-250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39630" name="Rectangle 14"/>
          <p:cNvSpPr>
            <a:spLocks noChangeArrowheads="1"/>
          </p:cNvSpPr>
          <p:nvPr/>
        </p:nvSpPr>
        <p:spPr bwMode="auto">
          <a:xfrm>
            <a:off x="6019800" y="4267200"/>
            <a:ext cx="3762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i="1">
                <a:latin typeface="Monotype Corsiva" pitchFamily="66" charset="0"/>
              </a:rPr>
              <a:t>а</a:t>
            </a:r>
          </a:p>
        </p:txBody>
      </p:sp>
      <p:sp>
        <p:nvSpPr>
          <p:cNvPr id="239631" name="Line 15"/>
          <p:cNvSpPr>
            <a:spLocks noChangeShapeType="1"/>
          </p:cNvSpPr>
          <p:nvPr/>
        </p:nvSpPr>
        <p:spPr bwMode="auto">
          <a:xfrm>
            <a:off x="4800600" y="434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39632" name="Line 16"/>
          <p:cNvSpPr>
            <a:spLocks noChangeShapeType="1"/>
          </p:cNvSpPr>
          <p:nvPr/>
        </p:nvSpPr>
        <p:spPr bwMode="auto">
          <a:xfrm>
            <a:off x="4800600" y="5257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39636" name="AutoShape 20">
            <a:hlinkClick r:id="rId2" action="ppaction://hlinksldjump" highlightClick="1"/>
          </p:cNvPr>
          <p:cNvSpPr>
            <a:spLocks noChangeAspect="1" noChangeArrowheads="1"/>
          </p:cNvSpPr>
          <p:nvPr/>
        </p:nvSpPr>
        <p:spPr bwMode="auto">
          <a:xfrm>
            <a:off x="914400" y="6491288"/>
            <a:ext cx="360363" cy="360362"/>
          </a:xfrm>
          <a:prstGeom prst="actionButtonBeginning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9638" name="AutoShape 22">
            <a:hlinkClick r:id="" action="ppaction://hlinkshowjump?jump=lastslideviewed" highlightClick="1"/>
          </p:cNvPr>
          <p:cNvSpPr>
            <a:spLocks noChangeAspect="1" noChangeArrowheads="1"/>
          </p:cNvSpPr>
          <p:nvPr/>
        </p:nvSpPr>
        <p:spPr bwMode="auto">
          <a:xfrm>
            <a:off x="8783638" y="6491288"/>
            <a:ext cx="360362" cy="360362"/>
          </a:xfrm>
          <a:prstGeom prst="actionButtonReturn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300"/>
                                        <p:tgtEl>
                                          <p:spTgt spid="239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"/>
                                        <p:tgtEl>
                                          <p:spTgt spid="23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1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"/>
                                        <p:tgtEl>
                                          <p:spTgt spid="239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4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300"/>
                                        <p:tgtEl>
                                          <p:spTgt spid="239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7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300"/>
                                        <p:tgtEl>
                                          <p:spTgt spid="239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9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39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39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39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39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39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39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39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39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5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39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0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39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75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3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80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3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18" grpId="0" autoUpdateAnimBg="0"/>
      <p:bldP spid="239619" grpId="0" build="p" autoUpdateAnimBg="0" advAuto="0"/>
      <p:bldP spid="239620" grpId="0" animBg="1"/>
      <p:bldP spid="239621" grpId="0" animBg="1"/>
      <p:bldP spid="239624" grpId="0" autoUpdateAnimBg="0"/>
      <p:bldP spid="239625" grpId="0" autoUpdateAnimBg="0"/>
      <p:bldP spid="239626" grpId="0" animBg="1"/>
      <p:bldP spid="239627" grpId="0" animBg="1"/>
      <p:bldP spid="239628" grpId="0" autoUpdateAnimBg="0"/>
      <p:bldP spid="239629" grpId="0" autoUpdateAnimBg="0"/>
      <p:bldP spid="239630" grpId="0" autoUpdateAnimBg="0"/>
      <p:bldP spid="239631" grpId="0" animBg="1"/>
      <p:bldP spid="239632" grpId="0" animBg="1"/>
      <p:bldP spid="239636" grpId="0" animBg="1"/>
      <p:bldP spid="2396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3" name="Rectangle 3"/>
          <p:cNvSpPr>
            <a:spLocks noGrp="1" noChangeArrowheads="1"/>
          </p:cNvSpPr>
          <p:nvPr>
            <p:ph idx="1"/>
          </p:nvPr>
        </p:nvSpPr>
        <p:spPr>
          <a:xfrm>
            <a:off x="577850" y="2143125"/>
            <a:ext cx="8305800" cy="2362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 smtClean="0"/>
              <a:t>   </a:t>
            </a:r>
            <a:r>
              <a:rPr lang="ru-RU" sz="2400" smtClean="0">
                <a:latin typeface="Arial" pitchFamily="34" charset="0"/>
              </a:rPr>
              <a:t>    Фигура называется</a:t>
            </a:r>
            <a:r>
              <a:rPr lang="ru-RU" sz="2800" smtClean="0"/>
              <a:t> </a:t>
            </a:r>
            <a:r>
              <a:rPr lang="ru-RU" sz="2800" i="1" smtClean="0">
                <a:solidFill>
                  <a:srgbClr val="92D050"/>
                </a:solidFill>
                <a:latin typeface="Monotype Corsiva" pitchFamily="66" charset="0"/>
              </a:rPr>
              <a:t>симметричной относительно прямой</a:t>
            </a:r>
            <a:r>
              <a:rPr lang="ru-RU" sz="2800" smtClean="0">
                <a:solidFill>
                  <a:srgbClr val="92D050"/>
                </a:solidFill>
              </a:rPr>
              <a:t> </a:t>
            </a:r>
            <a:r>
              <a:rPr lang="ru-RU" sz="2800" i="1" smtClean="0">
                <a:solidFill>
                  <a:srgbClr val="92D050"/>
                </a:solidFill>
                <a:latin typeface="Monotype Corsiva" pitchFamily="66" charset="0"/>
              </a:rPr>
              <a:t>а</a:t>
            </a:r>
            <a:r>
              <a:rPr lang="ru-RU" i="1" smtClean="0">
                <a:solidFill>
                  <a:srgbClr val="92D050"/>
                </a:solidFill>
                <a:latin typeface="Monotype Corsiva" pitchFamily="66" charset="0"/>
              </a:rPr>
              <a:t>, </a:t>
            </a:r>
            <a:r>
              <a:rPr lang="ru-RU" sz="2200" smtClean="0">
                <a:latin typeface="Arial" pitchFamily="34" charset="0"/>
              </a:rPr>
              <a:t>если для каждой точки фигуры, симметричная ей точка относительно прямой </a:t>
            </a:r>
            <a:r>
              <a:rPr lang="ru-RU" sz="2200" i="1" smtClean="0">
                <a:solidFill>
                  <a:srgbClr val="FF66FF"/>
                </a:solidFill>
                <a:latin typeface="Monotype Corsiva" pitchFamily="66" charset="0"/>
              </a:rPr>
              <a:t>а</a:t>
            </a:r>
            <a:r>
              <a:rPr lang="ru-RU" sz="2200" i="1" smtClean="0">
                <a:latin typeface="Arial" pitchFamily="34" charset="0"/>
              </a:rPr>
              <a:t>  </a:t>
            </a:r>
            <a:r>
              <a:rPr lang="ru-RU" sz="2200" smtClean="0">
                <a:latin typeface="Arial" pitchFamily="34" charset="0"/>
              </a:rPr>
              <a:t>также принадлежит этой фигуре. 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400" i="1" smtClean="0">
              <a:latin typeface="Arial" pitchFamily="34" charset="0"/>
            </a:endParaRPr>
          </a:p>
        </p:txBody>
      </p:sp>
      <p:sp>
        <p:nvSpPr>
          <p:cNvPr id="240648" name="Line 8"/>
          <p:cNvSpPr>
            <a:spLocks noChangeShapeType="1"/>
          </p:cNvSpPr>
          <p:nvPr/>
        </p:nvSpPr>
        <p:spPr bwMode="auto">
          <a:xfrm>
            <a:off x="1447800" y="5181600"/>
            <a:ext cx="3886200" cy="0"/>
          </a:xfrm>
          <a:prstGeom prst="line">
            <a:avLst/>
          </a:prstGeom>
          <a:noFill/>
          <a:ln w="603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40649" name="Rectangle 9"/>
          <p:cNvSpPr>
            <a:spLocks noChangeArrowheads="1"/>
          </p:cNvSpPr>
          <p:nvPr/>
        </p:nvSpPr>
        <p:spPr bwMode="auto">
          <a:xfrm>
            <a:off x="4876800" y="5105400"/>
            <a:ext cx="3762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i="1">
                <a:solidFill>
                  <a:schemeClr val="tx1"/>
                </a:solidFill>
                <a:latin typeface="Monotype Corsiva" pitchFamily="66" charset="0"/>
              </a:rPr>
              <a:t>а</a:t>
            </a:r>
          </a:p>
        </p:txBody>
      </p:sp>
      <p:sp>
        <p:nvSpPr>
          <p:cNvPr id="240650" name="Rectangle 10"/>
          <p:cNvSpPr>
            <a:spLocks noChangeArrowheads="1"/>
          </p:cNvSpPr>
          <p:nvPr/>
        </p:nvSpPr>
        <p:spPr bwMode="auto">
          <a:xfrm>
            <a:off x="5410200" y="4267200"/>
            <a:ext cx="29765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92D050"/>
                </a:solidFill>
                <a:latin typeface="Monotype Corsiva" pitchFamily="66" charset="0"/>
              </a:rPr>
              <a:t>а - ось симметрии</a:t>
            </a:r>
          </a:p>
        </p:txBody>
      </p:sp>
      <p:sp>
        <p:nvSpPr>
          <p:cNvPr id="240652" name="Line 12"/>
          <p:cNvSpPr>
            <a:spLocks noChangeShapeType="1"/>
          </p:cNvSpPr>
          <p:nvPr/>
        </p:nvSpPr>
        <p:spPr bwMode="auto">
          <a:xfrm>
            <a:off x="2362200" y="5181600"/>
            <a:ext cx="2057400" cy="914400"/>
          </a:xfrm>
          <a:prstGeom prst="line">
            <a:avLst/>
          </a:prstGeom>
          <a:noFill/>
          <a:ln w="603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40653" name="Line 13"/>
          <p:cNvSpPr>
            <a:spLocks noChangeShapeType="1"/>
          </p:cNvSpPr>
          <p:nvPr/>
        </p:nvSpPr>
        <p:spPr bwMode="auto">
          <a:xfrm flipV="1">
            <a:off x="2362200" y="4343400"/>
            <a:ext cx="1828800" cy="838200"/>
          </a:xfrm>
          <a:prstGeom prst="line">
            <a:avLst/>
          </a:prstGeom>
          <a:noFill/>
          <a:ln w="603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40654" name="Rectangle 14"/>
          <p:cNvSpPr>
            <a:spLocks noChangeArrowheads="1"/>
          </p:cNvSpPr>
          <p:nvPr/>
        </p:nvSpPr>
        <p:spPr bwMode="auto">
          <a:xfrm>
            <a:off x="2219325" y="779463"/>
            <a:ext cx="49688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dirty="0">
                <a:solidFill>
                  <a:schemeClr val="bg1">
                    <a:lumMod val="95000"/>
                  </a:schemeClr>
                </a:solidFill>
                <a:latin typeface="Myriad Pro Light" pitchFamily="34" charset="0"/>
              </a:rPr>
              <a:t>Осевая симметрия</a:t>
            </a:r>
            <a:endParaRPr lang="ru-RU" sz="4400" dirty="0"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240655" name="Line 15"/>
          <p:cNvSpPr>
            <a:spLocks noChangeShapeType="1"/>
          </p:cNvSpPr>
          <p:nvPr/>
        </p:nvSpPr>
        <p:spPr bwMode="auto">
          <a:xfrm>
            <a:off x="3581400" y="45720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40656" name="Line 16"/>
          <p:cNvSpPr>
            <a:spLocks noChangeShapeType="1"/>
          </p:cNvSpPr>
          <p:nvPr/>
        </p:nvSpPr>
        <p:spPr bwMode="auto">
          <a:xfrm>
            <a:off x="3581400" y="5029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40657" name="Line 17"/>
          <p:cNvSpPr>
            <a:spLocks noChangeShapeType="1"/>
          </p:cNvSpPr>
          <p:nvPr/>
        </p:nvSpPr>
        <p:spPr bwMode="auto">
          <a:xfrm>
            <a:off x="3733800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40658" name="Rectangle 18"/>
          <p:cNvSpPr>
            <a:spLocks noChangeArrowheads="1"/>
          </p:cNvSpPr>
          <p:nvPr/>
        </p:nvSpPr>
        <p:spPr bwMode="auto">
          <a:xfrm>
            <a:off x="3429000" y="4343400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•</a:t>
            </a:r>
          </a:p>
        </p:txBody>
      </p:sp>
      <p:sp>
        <p:nvSpPr>
          <p:cNvPr id="240659" name="Rectangle 19"/>
          <p:cNvSpPr>
            <a:spLocks noChangeArrowheads="1"/>
          </p:cNvSpPr>
          <p:nvPr/>
        </p:nvSpPr>
        <p:spPr bwMode="auto">
          <a:xfrm>
            <a:off x="3429000" y="5486400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•</a:t>
            </a:r>
          </a:p>
        </p:txBody>
      </p:sp>
      <p:sp>
        <p:nvSpPr>
          <p:cNvPr id="240660" name="Rectangle 20"/>
          <p:cNvSpPr>
            <a:spLocks noChangeArrowheads="1"/>
          </p:cNvSpPr>
          <p:nvPr/>
        </p:nvSpPr>
        <p:spPr bwMode="auto">
          <a:xfrm>
            <a:off x="3352800" y="5791200"/>
            <a:ext cx="536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А</a:t>
            </a:r>
          </a:p>
        </p:txBody>
      </p:sp>
      <p:sp>
        <p:nvSpPr>
          <p:cNvPr id="240661" name="Rectangle 21"/>
          <p:cNvSpPr>
            <a:spLocks noChangeArrowheads="1"/>
          </p:cNvSpPr>
          <p:nvPr/>
        </p:nvSpPr>
        <p:spPr bwMode="auto">
          <a:xfrm>
            <a:off x="3281363" y="4057650"/>
            <a:ext cx="6207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А</a:t>
            </a:r>
            <a:r>
              <a:rPr lang="ru-RU" sz="2800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1</a:t>
            </a:r>
          </a:p>
        </p:txBody>
      </p:sp>
      <p:sp>
        <p:nvSpPr>
          <p:cNvPr id="240662" name="Line 22"/>
          <p:cNvSpPr>
            <a:spLocks noChangeShapeType="1"/>
          </p:cNvSpPr>
          <p:nvPr/>
        </p:nvSpPr>
        <p:spPr bwMode="auto">
          <a:xfrm>
            <a:off x="3505200" y="4876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40663" name="Line 23"/>
          <p:cNvSpPr>
            <a:spLocks noChangeShapeType="1"/>
          </p:cNvSpPr>
          <p:nvPr/>
        </p:nvSpPr>
        <p:spPr bwMode="auto">
          <a:xfrm>
            <a:off x="3505200" y="5334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40665" name="AutoShape 25">
            <a:hlinkClick r:id="rId2" action="ppaction://hlinksldjump" highlightClick="1"/>
          </p:cNvPr>
          <p:cNvSpPr>
            <a:spLocks noChangeAspect="1" noChangeArrowheads="1"/>
          </p:cNvSpPr>
          <p:nvPr/>
        </p:nvSpPr>
        <p:spPr bwMode="auto">
          <a:xfrm>
            <a:off x="914400" y="6491288"/>
            <a:ext cx="360363" cy="360362"/>
          </a:xfrm>
          <a:prstGeom prst="actionButtonBeginning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0667" name="AutoShape 27">
            <a:hlinkClick r:id="" action="ppaction://hlinkshowjump?jump=lastslideviewed" highlightClick="1"/>
          </p:cNvPr>
          <p:cNvSpPr>
            <a:spLocks noChangeAspect="1" noChangeArrowheads="1"/>
          </p:cNvSpPr>
          <p:nvPr/>
        </p:nvSpPr>
        <p:spPr bwMode="auto">
          <a:xfrm>
            <a:off x="8783638" y="6491288"/>
            <a:ext cx="360362" cy="360362"/>
          </a:xfrm>
          <a:prstGeom prst="actionButtonReturn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300"/>
                                        <p:tgtEl>
                                          <p:spTgt spid="240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"/>
                                        <p:tgtEl>
                                          <p:spTgt spid="240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1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40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6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40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1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40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6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0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1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40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6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40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1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40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6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4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1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4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6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4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1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4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6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4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1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4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6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40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1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4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6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40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3" grpId="0" build="p" autoUpdateAnimBg="0" advAuto="0"/>
      <p:bldP spid="240648" grpId="0" animBg="1"/>
      <p:bldP spid="240649" grpId="0" autoUpdateAnimBg="0"/>
      <p:bldP spid="240650" grpId="0" autoUpdateAnimBg="0"/>
      <p:bldP spid="240652" grpId="0" animBg="1"/>
      <p:bldP spid="240653" grpId="0" animBg="1"/>
      <p:bldP spid="240654" grpId="0" autoUpdateAnimBg="0"/>
      <p:bldP spid="240655" grpId="0" animBg="1"/>
      <p:bldP spid="240656" grpId="0" animBg="1"/>
      <p:bldP spid="240657" grpId="0" animBg="1"/>
      <p:bldP spid="240658" grpId="0" autoUpdateAnimBg="0"/>
      <p:bldP spid="240659" grpId="0" autoUpdateAnimBg="0"/>
      <p:bldP spid="240660" grpId="0" autoUpdateAnimBg="0"/>
      <p:bldP spid="240661" grpId="0" autoUpdateAnimBg="0"/>
      <p:bldP spid="240662" grpId="0" animBg="1"/>
      <p:bldP spid="240663" grpId="0" animBg="1"/>
      <p:bldP spid="240665" grpId="0" animBg="1"/>
      <p:bldP spid="24066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9" name="Line 5"/>
          <p:cNvSpPr>
            <a:spLocks noChangeShapeType="1"/>
          </p:cNvSpPr>
          <p:nvPr/>
        </p:nvSpPr>
        <p:spPr bwMode="auto">
          <a:xfrm>
            <a:off x="2743200" y="2659063"/>
            <a:ext cx="0" cy="3429000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41672" name="AutoShape 8"/>
          <p:cNvSpPr>
            <a:spLocks noChangeArrowheads="1"/>
          </p:cNvSpPr>
          <p:nvPr/>
        </p:nvSpPr>
        <p:spPr bwMode="auto">
          <a:xfrm>
            <a:off x="1295400" y="3040063"/>
            <a:ext cx="2895600" cy="2590800"/>
          </a:xfrm>
          <a:prstGeom prst="triangle">
            <a:avLst>
              <a:gd name="adj" fmla="val 50000"/>
            </a:avLst>
          </a:prstGeom>
          <a:noFill/>
          <a:ln w="60325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1673" name="AutoShape 9"/>
          <p:cNvSpPr>
            <a:spLocks noChangeAspect="1" noChangeArrowheads="1"/>
          </p:cNvSpPr>
          <p:nvPr/>
        </p:nvSpPr>
        <p:spPr bwMode="auto">
          <a:xfrm>
            <a:off x="4724400" y="3040063"/>
            <a:ext cx="2874963" cy="2536825"/>
          </a:xfrm>
          <a:prstGeom prst="triangle">
            <a:avLst>
              <a:gd name="adj" fmla="val 50000"/>
            </a:avLst>
          </a:prstGeom>
          <a:noFill/>
          <a:ln w="603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1674" name="Line 10"/>
          <p:cNvSpPr>
            <a:spLocks noChangeShapeType="1"/>
          </p:cNvSpPr>
          <p:nvPr/>
        </p:nvSpPr>
        <p:spPr bwMode="auto">
          <a:xfrm>
            <a:off x="6172200" y="2582863"/>
            <a:ext cx="0" cy="3352800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41676" name="Line 12"/>
          <p:cNvSpPr>
            <a:spLocks noChangeShapeType="1"/>
          </p:cNvSpPr>
          <p:nvPr/>
        </p:nvSpPr>
        <p:spPr bwMode="auto">
          <a:xfrm flipV="1">
            <a:off x="4419600" y="3878263"/>
            <a:ext cx="3352800" cy="1828800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41678" name="Line 14"/>
          <p:cNvSpPr>
            <a:spLocks noChangeShapeType="1"/>
          </p:cNvSpPr>
          <p:nvPr/>
        </p:nvSpPr>
        <p:spPr bwMode="auto">
          <a:xfrm flipH="1" flipV="1">
            <a:off x="4495800" y="3878263"/>
            <a:ext cx="3352800" cy="1828800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41679" name="Line 15"/>
          <p:cNvSpPr>
            <a:spLocks noChangeShapeType="1"/>
          </p:cNvSpPr>
          <p:nvPr/>
        </p:nvSpPr>
        <p:spPr bwMode="auto">
          <a:xfrm>
            <a:off x="1752600" y="4411663"/>
            <a:ext cx="304800" cy="228600"/>
          </a:xfrm>
          <a:prstGeom prst="line">
            <a:avLst/>
          </a:prstGeom>
          <a:noFill/>
          <a:ln w="476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41680" name="Line 16"/>
          <p:cNvSpPr>
            <a:spLocks noChangeShapeType="1"/>
          </p:cNvSpPr>
          <p:nvPr/>
        </p:nvSpPr>
        <p:spPr bwMode="auto">
          <a:xfrm flipV="1">
            <a:off x="3429000" y="4335463"/>
            <a:ext cx="304800" cy="228600"/>
          </a:xfrm>
          <a:prstGeom prst="line">
            <a:avLst/>
          </a:prstGeom>
          <a:noFill/>
          <a:ln w="476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41681" name="Rectangle 17"/>
          <p:cNvSpPr>
            <a:spLocks noChangeArrowheads="1"/>
          </p:cNvSpPr>
          <p:nvPr/>
        </p:nvSpPr>
        <p:spPr bwMode="auto">
          <a:xfrm>
            <a:off x="1504950" y="1944688"/>
            <a:ext cx="27289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Равнобедренный </a:t>
            </a:r>
            <a:br>
              <a:rPr lang="ru-RU">
                <a:solidFill>
                  <a:schemeClr val="bg1"/>
                </a:solidFill>
              </a:rPr>
            </a:br>
            <a:r>
              <a:rPr lang="ru-RU">
                <a:solidFill>
                  <a:schemeClr val="bg1"/>
                </a:solidFill>
              </a:rPr>
              <a:t>   треугольник</a:t>
            </a:r>
          </a:p>
        </p:txBody>
      </p:sp>
      <p:sp>
        <p:nvSpPr>
          <p:cNvPr id="241682" name="Rectangle 18"/>
          <p:cNvSpPr>
            <a:spLocks noChangeArrowheads="1"/>
          </p:cNvSpPr>
          <p:nvPr/>
        </p:nvSpPr>
        <p:spPr bwMode="auto">
          <a:xfrm>
            <a:off x="5091113" y="1985963"/>
            <a:ext cx="26289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Равносторонний </a:t>
            </a:r>
            <a:br>
              <a:rPr lang="ru-RU">
                <a:solidFill>
                  <a:schemeClr val="bg1"/>
                </a:solidFill>
              </a:rPr>
            </a:br>
            <a:r>
              <a:rPr lang="ru-RU">
                <a:solidFill>
                  <a:schemeClr val="bg1"/>
                </a:solidFill>
              </a:rPr>
              <a:t>    треугольник</a:t>
            </a:r>
          </a:p>
        </p:txBody>
      </p:sp>
      <p:sp>
        <p:nvSpPr>
          <p:cNvPr id="241685" name="Rectangle 21"/>
          <p:cNvSpPr>
            <a:spLocks noChangeArrowheads="1"/>
          </p:cNvSpPr>
          <p:nvPr/>
        </p:nvSpPr>
        <p:spPr bwMode="auto">
          <a:xfrm>
            <a:off x="609600" y="985838"/>
            <a:ext cx="82296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Примеры фигур, обладающих осевой симметрией                  </a:t>
            </a:r>
          </a:p>
        </p:txBody>
      </p:sp>
      <p:sp>
        <p:nvSpPr>
          <p:cNvPr id="241686" name="AutoShape 22">
            <a:hlinkClick r:id="rId2" action="ppaction://hlinksldjump" highlightClick="1"/>
          </p:cNvPr>
          <p:cNvSpPr>
            <a:spLocks noChangeAspect="1" noChangeArrowheads="1"/>
          </p:cNvSpPr>
          <p:nvPr/>
        </p:nvSpPr>
        <p:spPr bwMode="auto">
          <a:xfrm>
            <a:off x="914400" y="6491288"/>
            <a:ext cx="360363" cy="360362"/>
          </a:xfrm>
          <a:prstGeom prst="actionButtonBeginning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1688" name="AutoShape 24">
            <a:hlinkClick r:id="" action="ppaction://hlinkshowjump?jump=lastslideviewed" highlightClick="1"/>
          </p:cNvPr>
          <p:cNvSpPr>
            <a:spLocks noChangeAspect="1" noChangeArrowheads="1"/>
          </p:cNvSpPr>
          <p:nvPr/>
        </p:nvSpPr>
        <p:spPr bwMode="auto">
          <a:xfrm>
            <a:off x="8783638" y="6491288"/>
            <a:ext cx="360362" cy="360362"/>
          </a:xfrm>
          <a:prstGeom prst="actionButtonReturn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41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41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41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41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41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500"/>
                                        <p:tgtEl>
                                          <p:spTgt spid="241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241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241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41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41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41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9" dur="500"/>
                                        <p:tgtEl>
                                          <p:spTgt spid="24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4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4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9" grpId="0" animBg="1"/>
      <p:bldP spid="241672" grpId="0" animBg="1"/>
      <p:bldP spid="241673" grpId="0" animBg="1"/>
      <p:bldP spid="241674" grpId="0" animBg="1"/>
      <p:bldP spid="241676" grpId="0" animBg="1"/>
      <p:bldP spid="241678" grpId="0" animBg="1"/>
      <p:bldP spid="241679" grpId="0" animBg="1"/>
      <p:bldP spid="241680" grpId="0" animBg="1"/>
      <p:bldP spid="241681" grpId="0" autoUpdateAnimBg="0"/>
      <p:bldP spid="241682" grpId="0" autoUpdateAnimBg="0"/>
      <p:bldP spid="241685" grpId="0" autoUpdateAnimBg="0"/>
      <p:bldP spid="241686" grpId="0" animBg="1"/>
      <p:bldP spid="24168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20725" y="911225"/>
            <a:ext cx="8153400" cy="579438"/>
          </a:xfrm>
        </p:spPr>
        <p:txBody>
          <a:bodyPr/>
          <a:lstStyle/>
          <a:p>
            <a:r>
              <a:rPr lang="ru-RU" sz="3200" i="1" smtClean="0">
                <a:latin typeface="Myriad Pro Light" pitchFamily="34" charset="0"/>
              </a:rPr>
              <a:t>Примеры фигур, обладающих осевой симметрией.</a:t>
            </a:r>
          </a:p>
        </p:txBody>
      </p:sp>
      <p:sp>
        <p:nvSpPr>
          <p:cNvPr id="263171" name="Rectangle 3"/>
          <p:cNvSpPr>
            <a:spLocks noChangeArrowheads="1"/>
          </p:cNvSpPr>
          <p:nvPr/>
        </p:nvSpPr>
        <p:spPr bwMode="auto">
          <a:xfrm>
            <a:off x="1371600" y="2819400"/>
            <a:ext cx="1752600" cy="2667000"/>
          </a:xfrm>
          <a:prstGeom prst="rect">
            <a:avLst/>
          </a:prstGeom>
          <a:noFill/>
          <a:ln w="603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3172" name="AutoShape 4"/>
          <p:cNvSpPr>
            <a:spLocks noChangeArrowheads="1"/>
          </p:cNvSpPr>
          <p:nvPr/>
        </p:nvSpPr>
        <p:spPr bwMode="auto">
          <a:xfrm>
            <a:off x="4114800" y="2667000"/>
            <a:ext cx="1676400" cy="2895600"/>
          </a:xfrm>
          <a:prstGeom prst="diamond">
            <a:avLst/>
          </a:prstGeom>
          <a:noFill/>
          <a:ln w="603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3173" name="Line 5"/>
          <p:cNvSpPr>
            <a:spLocks noChangeShapeType="1"/>
          </p:cNvSpPr>
          <p:nvPr/>
        </p:nvSpPr>
        <p:spPr bwMode="auto">
          <a:xfrm>
            <a:off x="2209800" y="2362200"/>
            <a:ext cx="0" cy="3581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63174" name="Line 6"/>
          <p:cNvSpPr>
            <a:spLocks noChangeShapeType="1"/>
          </p:cNvSpPr>
          <p:nvPr/>
        </p:nvSpPr>
        <p:spPr bwMode="auto">
          <a:xfrm>
            <a:off x="1143000" y="411480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63175" name="Line 7"/>
          <p:cNvSpPr>
            <a:spLocks noChangeShapeType="1"/>
          </p:cNvSpPr>
          <p:nvPr/>
        </p:nvSpPr>
        <p:spPr bwMode="auto">
          <a:xfrm>
            <a:off x="3886200" y="41148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63176" name="Line 8"/>
          <p:cNvSpPr>
            <a:spLocks noChangeShapeType="1"/>
          </p:cNvSpPr>
          <p:nvPr/>
        </p:nvSpPr>
        <p:spPr bwMode="auto">
          <a:xfrm>
            <a:off x="4953000" y="2438400"/>
            <a:ext cx="0" cy="3505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63177" name="Oval 9"/>
          <p:cNvSpPr>
            <a:spLocks noChangeAspect="1" noChangeArrowheads="1"/>
          </p:cNvSpPr>
          <p:nvPr/>
        </p:nvSpPr>
        <p:spPr bwMode="auto">
          <a:xfrm>
            <a:off x="6477000" y="2590800"/>
            <a:ext cx="1882775" cy="2971800"/>
          </a:xfrm>
          <a:prstGeom prst="ellipse">
            <a:avLst/>
          </a:prstGeom>
          <a:noFill/>
          <a:ln w="4445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3180" name="Line 12"/>
          <p:cNvSpPr>
            <a:spLocks noChangeShapeType="1"/>
          </p:cNvSpPr>
          <p:nvPr/>
        </p:nvSpPr>
        <p:spPr bwMode="auto">
          <a:xfrm>
            <a:off x="7391400" y="2362200"/>
            <a:ext cx="0" cy="3352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63181" name="Line 13"/>
          <p:cNvSpPr>
            <a:spLocks noChangeShapeType="1"/>
          </p:cNvSpPr>
          <p:nvPr/>
        </p:nvSpPr>
        <p:spPr bwMode="auto">
          <a:xfrm flipV="1">
            <a:off x="6324600" y="411480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63183" name="AutoShape 15">
            <a:hlinkClick r:id="rId2" action="ppaction://hlinksldjump" highlightClick="1"/>
          </p:cNvPr>
          <p:cNvSpPr>
            <a:spLocks noChangeAspect="1" noChangeArrowheads="1"/>
          </p:cNvSpPr>
          <p:nvPr/>
        </p:nvSpPr>
        <p:spPr bwMode="auto">
          <a:xfrm>
            <a:off x="914400" y="6491288"/>
            <a:ext cx="360363" cy="360362"/>
          </a:xfrm>
          <a:prstGeom prst="actionButtonBeginning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3185" name="AutoShape 17">
            <a:hlinkClick r:id="" action="ppaction://hlinkshowjump?jump=lastslideviewed" highlightClick="1"/>
          </p:cNvPr>
          <p:cNvSpPr>
            <a:spLocks noChangeAspect="1" noChangeArrowheads="1"/>
          </p:cNvSpPr>
          <p:nvPr/>
        </p:nvSpPr>
        <p:spPr bwMode="auto">
          <a:xfrm>
            <a:off x="8783638" y="6491288"/>
            <a:ext cx="360362" cy="360362"/>
          </a:xfrm>
          <a:prstGeom prst="actionButtonReturn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3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63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63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63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63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3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63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63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63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63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63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9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63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0" grpId="0" autoUpdateAnimBg="0"/>
      <p:bldP spid="263171" grpId="0" animBg="1"/>
      <p:bldP spid="263172" grpId="0" animBg="1"/>
      <p:bldP spid="263173" grpId="0" animBg="1"/>
      <p:bldP spid="263174" grpId="0" animBg="1"/>
      <p:bldP spid="263175" grpId="0" animBg="1"/>
      <p:bldP spid="263176" grpId="0" animBg="1"/>
      <p:bldP spid="263177" grpId="0" animBg="1"/>
      <p:bldP spid="263180" grpId="0" animBg="1"/>
      <p:bldP spid="263181" grpId="0" animBg="1"/>
      <p:bldP spid="263183" grpId="0" animBg="1"/>
      <p:bldP spid="26318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741363" y="968375"/>
            <a:ext cx="8001000" cy="579438"/>
          </a:xfrm>
        </p:spPr>
        <p:txBody>
          <a:bodyPr/>
          <a:lstStyle/>
          <a:p>
            <a:r>
              <a:rPr lang="ru-RU" sz="3200" i="1" smtClean="0">
                <a:latin typeface="Myriad Pro Light" pitchFamily="34" charset="0"/>
              </a:rPr>
              <a:t>   Фигуры, симметричные относительно прямой</a:t>
            </a:r>
            <a:endParaRPr lang="en-US" sz="3200" i="1" smtClean="0">
              <a:latin typeface="Myriad Pro Light" pitchFamily="34" charset="0"/>
            </a:endParaRPr>
          </a:p>
        </p:txBody>
      </p:sp>
      <p:sp>
        <p:nvSpPr>
          <p:cNvPr id="247814" name="AutoShape 6"/>
          <p:cNvSpPr>
            <a:spLocks noChangeArrowheads="1"/>
          </p:cNvSpPr>
          <p:nvPr/>
        </p:nvSpPr>
        <p:spPr bwMode="auto">
          <a:xfrm>
            <a:off x="1524000" y="2895600"/>
            <a:ext cx="1981200" cy="3048000"/>
          </a:xfrm>
          <a:prstGeom prst="moon">
            <a:avLst>
              <a:gd name="adj" fmla="val 50000"/>
            </a:avLst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7815" name="AutoShape 7"/>
          <p:cNvSpPr>
            <a:spLocks noChangeArrowheads="1"/>
          </p:cNvSpPr>
          <p:nvPr/>
        </p:nvSpPr>
        <p:spPr bwMode="auto">
          <a:xfrm flipH="1">
            <a:off x="6019800" y="2895600"/>
            <a:ext cx="1828800" cy="3048000"/>
          </a:xfrm>
          <a:prstGeom prst="moon">
            <a:avLst>
              <a:gd name="adj" fmla="val 50000"/>
            </a:avLst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7816" name="Line 8"/>
          <p:cNvSpPr>
            <a:spLocks noChangeShapeType="1"/>
          </p:cNvSpPr>
          <p:nvPr/>
        </p:nvSpPr>
        <p:spPr bwMode="auto">
          <a:xfrm>
            <a:off x="4800600" y="2438400"/>
            <a:ext cx="0" cy="3886200"/>
          </a:xfrm>
          <a:prstGeom prst="line">
            <a:avLst/>
          </a:prstGeom>
          <a:noFill/>
          <a:ln w="44450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47817" name="Rectangle 9"/>
          <p:cNvSpPr>
            <a:spLocks noChangeArrowheads="1"/>
          </p:cNvSpPr>
          <p:nvPr/>
        </p:nvSpPr>
        <p:spPr bwMode="auto">
          <a:xfrm>
            <a:off x="4876800" y="2209800"/>
            <a:ext cx="4635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>
                <a:solidFill>
                  <a:schemeClr val="tx1"/>
                </a:solidFill>
              </a:rPr>
              <a:t>s</a:t>
            </a:r>
            <a:endParaRPr lang="ru-RU" sz="4400">
              <a:solidFill>
                <a:schemeClr val="tx1"/>
              </a:solidFill>
            </a:endParaRPr>
          </a:p>
        </p:txBody>
      </p:sp>
      <p:sp>
        <p:nvSpPr>
          <p:cNvPr id="247818" name="Line 10"/>
          <p:cNvSpPr>
            <a:spLocks noChangeShapeType="1"/>
          </p:cNvSpPr>
          <p:nvPr/>
        </p:nvSpPr>
        <p:spPr bwMode="auto">
          <a:xfrm>
            <a:off x="3581400" y="28956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47819" name="Line 11"/>
          <p:cNvSpPr>
            <a:spLocks noChangeShapeType="1"/>
          </p:cNvSpPr>
          <p:nvPr/>
        </p:nvSpPr>
        <p:spPr bwMode="auto">
          <a:xfrm>
            <a:off x="3581400" y="59436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47820" name="Line 12"/>
          <p:cNvSpPr>
            <a:spLocks noChangeShapeType="1"/>
          </p:cNvSpPr>
          <p:nvPr/>
        </p:nvSpPr>
        <p:spPr bwMode="auto">
          <a:xfrm>
            <a:off x="42672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47821" name="Line 13"/>
          <p:cNvSpPr>
            <a:spLocks noChangeShapeType="1"/>
          </p:cNvSpPr>
          <p:nvPr/>
        </p:nvSpPr>
        <p:spPr bwMode="auto">
          <a:xfrm>
            <a:off x="53340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47822" name="Line 14"/>
          <p:cNvSpPr>
            <a:spLocks noChangeShapeType="1"/>
          </p:cNvSpPr>
          <p:nvPr/>
        </p:nvSpPr>
        <p:spPr bwMode="auto">
          <a:xfrm>
            <a:off x="3962400" y="5867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47823" name="Line 15"/>
          <p:cNvSpPr>
            <a:spLocks noChangeShapeType="1"/>
          </p:cNvSpPr>
          <p:nvPr/>
        </p:nvSpPr>
        <p:spPr bwMode="auto">
          <a:xfrm>
            <a:off x="4038600" y="5867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47824" name="Line 16"/>
          <p:cNvSpPr>
            <a:spLocks noChangeShapeType="1"/>
          </p:cNvSpPr>
          <p:nvPr/>
        </p:nvSpPr>
        <p:spPr bwMode="auto">
          <a:xfrm>
            <a:off x="5181600" y="5867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47825" name="Line 17"/>
          <p:cNvSpPr>
            <a:spLocks noChangeShapeType="1"/>
          </p:cNvSpPr>
          <p:nvPr/>
        </p:nvSpPr>
        <p:spPr bwMode="auto">
          <a:xfrm>
            <a:off x="5257800" y="5867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47826" name="Line 18"/>
          <p:cNvSpPr>
            <a:spLocks noChangeShapeType="1"/>
          </p:cNvSpPr>
          <p:nvPr/>
        </p:nvSpPr>
        <p:spPr bwMode="auto">
          <a:xfrm>
            <a:off x="4800600" y="2743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47828" name="Line 20"/>
          <p:cNvSpPr>
            <a:spLocks noChangeShapeType="1"/>
          </p:cNvSpPr>
          <p:nvPr/>
        </p:nvSpPr>
        <p:spPr bwMode="auto">
          <a:xfrm>
            <a:off x="4953000" y="2743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47829" name="Line 21"/>
          <p:cNvSpPr>
            <a:spLocks noChangeShapeType="1"/>
          </p:cNvSpPr>
          <p:nvPr/>
        </p:nvSpPr>
        <p:spPr bwMode="auto">
          <a:xfrm>
            <a:off x="4800600" y="5791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47830" name="Line 22"/>
          <p:cNvSpPr>
            <a:spLocks noChangeShapeType="1"/>
          </p:cNvSpPr>
          <p:nvPr/>
        </p:nvSpPr>
        <p:spPr bwMode="auto">
          <a:xfrm>
            <a:off x="4953000" y="5791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47832" name="AutoShape 24">
            <a:hlinkClick r:id="rId2" action="ppaction://hlinksldjump" highlightClick="1"/>
          </p:cNvPr>
          <p:cNvSpPr>
            <a:spLocks noChangeAspect="1" noChangeArrowheads="1"/>
          </p:cNvSpPr>
          <p:nvPr/>
        </p:nvSpPr>
        <p:spPr bwMode="auto">
          <a:xfrm>
            <a:off x="914400" y="6491288"/>
            <a:ext cx="360363" cy="360362"/>
          </a:xfrm>
          <a:prstGeom prst="actionButtonBeginning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7834" name="AutoShape 26">
            <a:hlinkClick r:id="" action="ppaction://hlinkshowjump?jump=lastslideviewed" highlightClick="1"/>
          </p:cNvPr>
          <p:cNvSpPr>
            <a:spLocks noChangeAspect="1" noChangeArrowheads="1"/>
          </p:cNvSpPr>
          <p:nvPr/>
        </p:nvSpPr>
        <p:spPr bwMode="auto">
          <a:xfrm>
            <a:off x="8783638" y="6491288"/>
            <a:ext cx="360362" cy="360362"/>
          </a:xfrm>
          <a:prstGeom prst="actionButtonReturn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7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47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47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47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47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7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47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4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4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47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47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47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47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47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4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4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47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47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47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0" grpId="0" autoUpdateAnimBg="0"/>
      <p:bldP spid="247814" grpId="0" animBg="1"/>
      <p:bldP spid="247815" grpId="0" animBg="1"/>
      <p:bldP spid="247816" grpId="0" animBg="1"/>
      <p:bldP spid="247817" grpId="0" autoUpdateAnimBg="0"/>
      <p:bldP spid="247818" grpId="0" animBg="1"/>
      <p:bldP spid="247819" grpId="0" animBg="1"/>
      <p:bldP spid="247820" grpId="0" animBg="1"/>
      <p:bldP spid="247821" grpId="0" animBg="1"/>
      <p:bldP spid="247822" grpId="0" animBg="1"/>
      <p:bldP spid="247823" grpId="0" animBg="1"/>
      <p:bldP spid="247824" grpId="0" animBg="1"/>
      <p:bldP spid="247825" grpId="0" animBg="1"/>
      <p:bldP spid="247826" grpId="0" animBg="1"/>
      <p:bldP spid="247828" grpId="0" animBg="1"/>
      <p:bldP spid="247829" grpId="0" animBg="1"/>
      <p:bldP spid="247830" grpId="0" animBg="1"/>
      <p:bldP spid="247832" grpId="0" animBg="1"/>
      <p:bldP spid="247834" grpId="0" animBg="1"/>
    </p:bldLst>
  </p:timing>
</p:sld>
</file>

<file path=ppt/theme/theme1.xml><?xml version="1.0" encoding="utf-8"?>
<a:theme xmlns:a="http://schemas.openxmlformats.org/drawingml/2006/main" name="school_presentation">
  <a:themeElements>
    <a:clrScheme name="Office Them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Mead Bold"/>
        <a:ea typeface=""/>
        <a:cs typeface=""/>
      </a:majorFont>
      <a:minorFont>
        <a:latin typeface="Mead Bol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TS010336811</Template>
  <TotalTime>1945</TotalTime>
  <Words>357</Words>
  <Application>Microsoft Office PowerPoint</Application>
  <PresentationFormat>Экран (4:3)</PresentationFormat>
  <Paragraphs>107</Paragraphs>
  <Slides>19</Slides>
  <Notes>0</Notes>
  <HiddenSlides>2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31" baseType="lpstr">
      <vt:lpstr>Arial</vt:lpstr>
      <vt:lpstr>Mead Bold</vt:lpstr>
      <vt:lpstr>Calibri</vt:lpstr>
      <vt:lpstr>Arial Narrow</vt:lpstr>
      <vt:lpstr>Comic Sans MS</vt:lpstr>
      <vt:lpstr>Wingdings</vt:lpstr>
      <vt:lpstr>Times New Roman</vt:lpstr>
      <vt:lpstr>Myriad Pro Light</vt:lpstr>
      <vt:lpstr>Monotype Corsiva</vt:lpstr>
      <vt:lpstr>Arial Black</vt:lpstr>
      <vt:lpstr>Myriad Pro</vt:lpstr>
      <vt:lpstr>school_presentation</vt:lpstr>
      <vt:lpstr>Слайд 1</vt:lpstr>
      <vt:lpstr>Цели урока</vt:lpstr>
      <vt:lpstr>      План урока</vt:lpstr>
      <vt:lpstr>    Содержание</vt:lpstr>
      <vt:lpstr> Осевая симметрия</vt:lpstr>
      <vt:lpstr>Слайд 6</vt:lpstr>
      <vt:lpstr>Слайд 7</vt:lpstr>
      <vt:lpstr>Примеры фигур, обладающих осевой симметрией.</vt:lpstr>
      <vt:lpstr>   Фигуры, симметричные относительно прямой</vt:lpstr>
      <vt:lpstr>Сколько осей симметрии имеют  данные фигуры?    </vt:lpstr>
      <vt:lpstr>  Отгадайте зашифрованные слова</vt:lpstr>
      <vt:lpstr>Слова тоже могут иметь ось                 симметрии</vt:lpstr>
      <vt:lpstr>       Какая из фигур лишняя?</vt:lpstr>
      <vt:lpstr>             Задание 1</vt:lpstr>
      <vt:lpstr>   Проверь себя</vt:lpstr>
      <vt:lpstr>                Задание 2</vt:lpstr>
      <vt:lpstr>     Проверь себя</vt:lpstr>
      <vt:lpstr>                     Задание 3</vt:lpstr>
      <vt:lpstr>           Ответь на вопросы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Сервер</dc:creator>
  <cp:lastModifiedBy>Петергоф</cp:lastModifiedBy>
  <cp:revision>38</cp:revision>
  <cp:lastPrinted>1601-01-01T00:00:00Z</cp:lastPrinted>
  <dcterms:created xsi:type="dcterms:W3CDTF">1601-01-01T00:00:00Z</dcterms:created>
  <dcterms:modified xsi:type="dcterms:W3CDTF">2013-11-24T18:02:06Z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9</vt:i4>
  </property>
</Properties>
</file>