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72" r:id="rId13"/>
    <p:sldId id="271" r:id="rId14"/>
    <p:sldId id="267" r:id="rId15"/>
    <p:sldId id="268" r:id="rId16"/>
    <p:sldId id="273" r:id="rId17"/>
    <p:sldId id="274" r:id="rId18"/>
    <p:sldId id="275" r:id="rId19"/>
    <p:sldId id="276" r:id="rId20"/>
    <p:sldId id="277" r:id="rId21"/>
    <p:sldId id="278" r:id="rId22"/>
    <p:sldId id="279" r:id="rId23"/>
    <p:sldId id="269" r:id="rId2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446" autoAdjust="0"/>
    <p:restoredTop sz="92678" autoAdjust="0"/>
  </p:normalViewPr>
  <p:slideViewPr>
    <p:cSldViewPr>
      <p:cViewPr>
        <p:scale>
          <a:sx n="60" d="100"/>
          <a:sy n="60" d="100"/>
        </p:scale>
        <p:origin x="-606" y="60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29"/>
          <p:cNvSpPr>
            <a:spLocks noGrp="1"/>
          </p:cNvSpPr>
          <p:nvPr>
            <p:ph type="dt" sz="half" idx="10"/>
          </p:nvPr>
        </p:nvSpPr>
        <p:spPr/>
        <p:txBody>
          <a:bodyPr/>
          <a:lstStyle>
            <a:lvl1pPr>
              <a:defRPr/>
            </a:lvl1pPr>
          </a:lstStyle>
          <a:p>
            <a:pPr>
              <a:defRPr/>
            </a:pPr>
            <a:fld id="{C7FD23AD-7CAA-4688-AA91-1FBC5DE3E3B0}" type="datetimeFigureOut">
              <a:rPr lang="ru-RU"/>
              <a:pPr>
                <a:defRPr/>
              </a:pPr>
              <a:t>28.11.2013</a:t>
            </a:fld>
            <a:endParaRPr lang="ru-RU" dirty="0"/>
          </a:p>
        </p:txBody>
      </p:sp>
      <p:sp>
        <p:nvSpPr>
          <p:cNvPr id="5" name="Нижний колонтитул 18"/>
          <p:cNvSpPr>
            <a:spLocks noGrp="1"/>
          </p:cNvSpPr>
          <p:nvPr>
            <p:ph type="ftr" sz="quarter" idx="11"/>
          </p:nvPr>
        </p:nvSpPr>
        <p:spPr/>
        <p:txBody>
          <a:bodyPr/>
          <a:lstStyle>
            <a:lvl1pPr>
              <a:defRPr/>
            </a:lvl1pPr>
          </a:lstStyle>
          <a:p>
            <a:pPr>
              <a:defRPr/>
            </a:pPr>
            <a:endParaRPr lang="ru-RU" dirty="0"/>
          </a:p>
        </p:txBody>
      </p:sp>
      <p:sp>
        <p:nvSpPr>
          <p:cNvPr id="6" name="Номер слайда 26"/>
          <p:cNvSpPr>
            <a:spLocks noGrp="1"/>
          </p:cNvSpPr>
          <p:nvPr>
            <p:ph type="sldNum" sz="quarter" idx="12"/>
          </p:nvPr>
        </p:nvSpPr>
        <p:spPr/>
        <p:txBody>
          <a:bodyPr/>
          <a:lstStyle>
            <a:lvl1pPr>
              <a:defRPr/>
            </a:lvl1pPr>
          </a:lstStyle>
          <a:p>
            <a:pPr>
              <a:defRPr/>
            </a:pPr>
            <a:fld id="{4D84CFFD-E0DD-4DB4-9FC3-8403DDD0046D}" type="slidenum">
              <a:rPr lang="ru-RU"/>
              <a:pPr>
                <a:defRPr/>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2E0C6019-980B-4C32-B153-027D53EF51E6}" type="datetimeFigureOut">
              <a:rPr lang="ru-RU"/>
              <a:pPr>
                <a:defRPr/>
              </a:pPr>
              <a:t>28.11.2013</a:t>
            </a:fld>
            <a:endParaRPr lang="ru-RU" dirty="0"/>
          </a:p>
        </p:txBody>
      </p:sp>
      <p:sp>
        <p:nvSpPr>
          <p:cNvPr id="5" name="Нижний колонтитул 21"/>
          <p:cNvSpPr>
            <a:spLocks noGrp="1"/>
          </p:cNvSpPr>
          <p:nvPr>
            <p:ph type="ftr" sz="quarter" idx="11"/>
          </p:nvPr>
        </p:nvSpPr>
        <p:spPr/>
        <p:txBody>
          <a:bodyPr/>
          <a:lstStyle>
            <a:lvl1pPr>
              <a:defRPr/>
            </a:lvl1pPr>
          </a:lstStyle>
          <a:p>
            <a:pPr>
              <a:defRPr/>
            </a:pPr>
            <a:endParaRPr lang="ru-RU" dirty="0"/>
          </a:p>
        </p:txBody>
      </p:sp>
      <p:sp>
        <p:nvSpPr>
          <p:cNvPr id="6" name="Номер слайда 17"/>
          <p:cNvSpPr>
            <a:spLocks noGrp="1"/>
          </p:cNvSpPr>
          <p:nvPr>
            <p:ph type="sldNum" sz="quarter" idx="12"/>
          </p:nvPr>
        </p:nvSpPr>
        <p:spPr/>
        <p:txBody>
          <a:bodyPr/>
          <a:lstStyle>
            <a:lvl1pPr>
              <a:defRPr/>
            </a:lvl1pPr>
          </a:lstStyle>
          <a:p>
            <a:pPr>
              <a:defRPr/>
            </a:pPr>
            <a:fld id="{BCBAEA35-9329-4C4C-8CB0-50B239747D24}" type="slidenum">
              <a:rPr lang="ru-RU"/>
              <a:pPr>
                <a:defRPr/>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042BD799-ABF3-45AF-ACF0-DD38D7A95104}" type="datetimeFigureOut">
              <a:rPr lang="ru-RU"/>
              <a:pPr>
                <a:defRPr/>
              </a:pPr>
              <a:t>28.11.2013</a:t>
            </a:fld>
            <a:endParaRPr lang="ru-RU" dirty="0"/>
          </a:p>
        </p:txBody>
      </p:sp>
      <p:sp>
        <p:nvSpPr>
          <p:cNvPr id="5" name="Нижний колонтитул 21"/>
          <p:cNvSpPr>
            <a:spLocks noGrp="1"/>
          </p:cNvSpPr>
          <p:nvPr>
            <p:ph type="ftr" sz="quarter" idx="11"/>
          </p:nvPr>
        </p:nvSpPr>
        <p:spPr/>
        <p:txBody>
          <a:bodyPr/>
          <a:lstStyle>
            <a:lvl1pPr>
              <a:defRPr/>
            </a:lvl1pPr>
          </a:lstStyle>
          <a:p>
            <a:pPr>
              <a:defRPr/>
            </a:pPr>
            <a:endParaRPr lang="ru-RU" dirty="0"/>
          </a:p>
        </p:txBody>
      </p:sp>
      <p:sp>
        <p:nvSpPr>
          <p:cNvPr id="6" name="Номер слайда 17"/>
          <p:cNvSpPr>
            <a:spLocks noGrp="1"/>
          </p:cNvSpPr>
          <p:nvPr>
            <p:ph type="sldNum" sz="quarter" idx="12"/>
          </p:nvPr>
        </p:nvSpPr>
        <p:spPr/>
        <p:txBody>
          <a:bodyPr/>
          <a:lstStyle>
            <a:lvl1pPr>
              <a:defRPr/>
            </a:lvl1pPr>
          </a:lstStyle>
          <a:p>
            <a:pPr>
              <a:defRPr/>
            </a:pPr>
            <a:fld id="{58E53E0D-1002-49C1-AC9E-23F238BC959D}" type="slidenum">
              <a:rPr lang="ru-RU"/>
              <a:pPr>
                <a:defRPr/>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5305BCCA-B969-49D3-B8AD-B1D00D7DA06E}" type="datetimeFigureOut">
              <a:rPr lang="ru-RU"/>
              <a:pPr>
                <a:defRPr/>
              </a:pPr>
              <a:t>28.11.2013</a:t>
            </a:fld>
            <a:endParaRPr lang="ru-RU" dirty="0"/>
          </a:p>
        </p:txBody>
      </p:sp>
      <p:sp>
        <p:nvSpPr>
          <p:cNvPr id="5" name="Нижний колонтитул 21"/>
          <p:cNvSpPr>
            <a:spLocks noGrp="1"/>
          </p:cNvSpPr>
          <p:nvPr>
            <p:ph type="ftr" sz="quarter" idx="11"/>
          </p:nvPr>
        </p:nvSpPr>
        <p:spPr/>
        <p:txBody>
          <a:bodyPr/>
          <a:lstStyle>
            <a:lvl1pPr>
              <a:defRPr/>
            </a:lvl1pPr>
          </a:lstStyle>
          <a:p>
            <a:pPr>
              <a:defRPr/>
            </a:pPr>
            <a:endParaRPr lang="ru-RU" dirty="0"/>
          </a:p>
        </p:txBody>
      </p:sp>
      <p:sp>
        <p:nvSpPr>
          <p:cNvPr id="6" name="Номер слайда 17"/>
          <p:cNvSpPr>
            <a:spLocks noGrp="1"/>
          </p:cNvSpPr>
          <p:nvPr>
            <p:ph type="sldNum" sz="quarter" idx="12"/>
          </p:nvPr>
        </p:nvSpPr>
        <p:spPr/>
        <p:txBody>
          <a:bodyPr/>
          <a:lstStyle>
            <a:lvl1pPr>
              <a:defRPr/>
            </a:lvl1pPr>
          </a:lstStyle>
          <a:p>
            <a:pPr>
              <a:defRPr/>
            </a:pPr>
            <a:fld id="{7921D1C7-F81C-4263-8D96-E9BB9C3B4E44}" type="slidenum">
              <a:rPr lang="ru-RU"/>
              <a:pPr>
                <a:defRPr/>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D4FE6176-2434-4AB1-9549-073619A5356F}" type="datetimeFigureOut">
              <a:rPr lang="ru-RU"/>
              <a:pPr>
                <a:defRPr/>
              </a:pPr>
              <a:t>28.11.2013</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dirty="0"/>
          </a:p>
        </p:txBody>
      </p:sp>
      <p:sp>
        <p:nvSpPr>
          <p:cNvPr id="6" name="Номер слайда 5"/>
          <p:cNvSpPr>
            <a:spLocks noGrp="1"/>
          </p:cNvSpPr>
          <p:nvPr>
            <p:ph type="sldNum" sz="quarter" idx="12"/>
          </p:nvPr>
        </p:nvSpPr>
        <p:spPr/>
        <p:txBody>
          <a:bodyPr/>
          <a:lstStyle>
            <a:lvl1pPr>
              <a:defRPr/>
            </a:lvl1pPr>
          </a:lstStyle>
          <a:p>
            <a:pPr>
              <a:defRPr/>
            </a:pPr>
            <a:fld id="{0C127DB2-B068-4B4F-86EB-0A69080C054D}" type="slidenum">
              <a:rPr lang="ru-RU"/>
              <a:pPr>
                <a:defRPr/>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1CAA5842-4352-4BE0-A828-60F0A88CC0A5}" type="datetimeFigureOut">
              <a:rPr lang="ru-RU"/>
              <a:pPr>
                <a:defRPr/>
              </a:pPr>
              <a:t>28.11.2013</a:t>
            </a:fld>
            <a:endParaRPr lang="ru-RU" dirty="0"/>
          </a:p>
        </p:txBody>
      </p:sp>
      <p:sp>
        <p:nvSpPr>
          <p:cNvPr id="6" name="Нижний колонтитул 21"/>
          <p:cNvSpPr>
            <a:spLocks noGrp="1"/>
          </p:cNvSpPr>
          <p:nvPr>
            <p:ph type="ftr" sz="quarter" idx="11"/>
          </p:nvPr>
        </p:nvSpPr>
        <p:spPr/>
        <p:txBody>
          <a:bodyPr/>
          <a:lstStyle>
            <a:lvl1pPr>
              <a:defRPr/>
            </a:lvl1pPr>
          </a:lstStyle>
          <a:p>
            <a:pPr>
              <a:defRPr/>
            </a:pPr>
            <a:endParaRPr lang="ru-RU" dirty="0"/>
          </a:p>
        </p:txBody>
      </p:sp>
      <p:sp>
        <p:nvSpPr>
          <p:cNvPr id="7" name="Номер слайда 17"/>
          <p:cNvSpPr>
            <a:spLocks noGrp="1"/>
          </p:cNvSpPr>
          <p:nvPr>
            <p:ph type="sldNum" sz="quarter" idx="12"/>
          </p:nvPr>
        </p:nvSpPr>
        <p:spPr/>
        <p:txBody>
          <a:bodyPr/>
          <a:lstStyle>
            <a:lvl1pPr>
              <a:defRPr/>
            </a:lvl1pPr>
          </a:lstStyle>
          <a:p>
            <a:pPr>
              <a:defRPr/>
            </a:pPr>
            <a:fld id="{D50230B7-0124-4B41-9DA3-31468200C657}" type="slidenum">
              <a:rPr lang="ru-RU"/>
              <a:pPr>
                <a:defRPr/>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9"/>
          <p:cNvSpPr>
            <a:spLocks noGrp="1"/>
          </p:cNvSpPr>
          <p:nvPr>
            <p:ph type="dt" sz="half" idx="10"/>
          </p:nvPr>
        </p:nvSpPr>
        <p:spPr/>
        <p:txBody>
          <a:bodyPr/>
          <a:lstStyle>
            <a:lvl1pPr>
              <a:defRPr/>
            </a:lvl1pPr>
          </a:lstStyle>
          <a:p>
            <a:pPr>
              <a:defRPr/>
            </a:pPr>
            <a:fld id="{60E7C268-E1E9-42A0-9C8D-F3FDCCB6D056}" type="datetimeFigureOut">
              <a:rPr lang="ru-RU"/>
              <a:pPr>
                <a:defRPr/>
              </a:pPr>
              <a:t>28.11.2013</a:t>
            </a:fld>
            <a:endParaRPr lang="ru-RU" dirty="0"/>
          </a:p>
        </p:txBody>
      </p:sp>
      <p:sp>
        <p:nvSpPr>
          <p:cNvPr id="8" name="Нижний колонтитул 21"/>
          <p:cNvSpPr>
            <a:spLocks noGrp="1"/>
          </p:cNvSpPr>
          <p:nvPr>
            <p:ph type="ftr" sz="quarter" idx="11"/>
          </p:nvPr>
        </p:nvSpPr>
        <p:spPr/>
        <p:txBody>
          <a:bodyPr/>
          <a:lstStyle>
            <a:lvl1pPr>
              <a:defRPr/>
            </a:lvl1pPr>
          </a:lstStyle>
          <a:p>
            <a:pPr>
              <a:defRPr/>
            </a:pPr>
            <a:endParaRPr lang="ru-RU" dirty="0"/>
          </a:p>
        </p:txBody>
      </p:sp>
      <p:sp>
        <p:nvSpPr>
          <p:cNvPr id="9" name="Номер слайда 17"/>
          <p:cNvSpPr>
            <a:spLocks noGrp="1"/>
          </p:cNvSpPr>
          <p:nvPr>
            <p:ph type="sldNum" sz="quarter" idx="12"/>
          </p:nvPr>
        </p:nvSpPr>
        <p:spPr/>
        <p:txBody>
          <a:bodyPr/>
          <a:lstStyle>
            <a:lvl1pPr>
              <a:defRPr/>
            </a:lvl1pPr>
          </a:lstStyle>
          <a:p>
            <a:pPr>
              <a:defRPr/>
            </a:pPr>
            <a:fld id="{2D01285B-1090-4D70-B5E8-493D86684E12}" type="slidenum">
              <a:rPr lang="ru-RU"/>
              <a:pPr>
                <a:defRPr/>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fld id="{EDE7ECF0-C4E9-465C-8664-AAB0BEFE86D9}" type="datetimeFigureOut">
              <a:rPr lang="ru-RU"/>
              <a:pPr>
                <a:defRPr/>
              </a:pPr>
              <a:t>28.11.2013</a:t>
            </a:fld>
            <a:endParaRPr lang="ru-RU" dirty="0"/>
          </a:p>
        </p:txBody>
      </p:sp>
      <p:sp>
        <p:nvSpPr>
          <p:cNvPr id="4" name="Нижний колонтитул 21"/>
          <p:cNvSpPr>
            <a:spLocks noGrp="1"/>
          </p:cNvSpPr>
          <p:nvPr>
            <p:ph type="ftr" sz="quarter" idx="11"/>
          </p:nvPr>
        </p:nvSpPr>
        <p:spPr/>
        <p:txBody>
          <a:bodyPr/>
          <a:lstStyle>
            <a:lvl1pPr>
              <a:defRPr/>
            </a:lvl1pPr>
          </a:lstStyle>
          <a:p>
            <a:pPr>
              <a:defRPr/>
            </a:pPr>
            <a:endParaRPr lang="ru-RU" dirty="0"/>
          </a:p>
        </p:txBody>
      </p:sp>
      <p:sp>
        <p:nvSpPr>
          <p:cNvPr id="5" name="Номер слайда 17"/>
          <p:cNvSpPr>
            <a:spLocks noGrp="1"/>
          </p:cNvSpPr>
          <p:nvPr>
            <p:ph type="sldNum" sz="quarter" idx="12"/>
          </p:nvPr>
        </p:nvSpPr>
        <p:spPr/>
        <p:txBody>
          <a:bodyPr/>
          <a:lstStyle>
            <a:lvl1pPr>
              <a:defRPr/>
            </a:lvl1pPr>
          </a:lstStyle>
          <a:p>
            <a:pPr>
              <a:defRPr/>
            </a:pPr>
            <a:fld id="{90116859-2D3C-4846-98C0-52942EB92C73}" type="slidenum">
              <a:rPr lang="ru-RU"/>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79E28A33-F3CA-45DF-AA0A-C289205CEDC8}" type="datetimeFigureOut">
              <a:rPr lang="ru-RU"/>
              <a:pPr>
                <a:defRPr/>
              </a:pPr>
              <a:t>28.11.2013</a:t>
            </a:fld>
            <a:endParaRPr lang="ru-RU" dirty="0"/>
          </a:p>
        </p:txBody>
      </p:sp>
      <p:sp>
        <p:nvSpPr>
          <p:cNvPr id="3" name="Нижний колонтитул 21"/>
          <p:cNvSpPr>
            <a:spLocks noGrp="1"/>
          </p:cNvSpPr>
          <p:nvPr>
            <p:ph type="ftr" sz="quarter" idx="11"/>
          </p:nvPr>
        </p:nvSpPr>
        <p:spPr/>
        <p:txBody>
          <a:bodyPr/>
          <a:lstStyle>
            <a:lvl1pPr>
              <a:defRPr/>
            </a:lvl1pPr>
          </a:lstStyle>
          <a:p>
            <a:pPr>
              <a:defRPr/>
            </a:pPr>
            <a:endParaRPr lang="ru-RU" dirty="0"/>
          </a:p>
        </p:txBody>
      </p:sp>
      <p:sp>
        <p:nvSpPr>
          <p:cNvPr id="4" name="Номер слайда 17"/>
          <p:cNvSpPr>
            <a:spLocks noGrp="1"/>
          </p:cNvSpPr>
          <p:nvPr>
            <p:ph type="sldNum" sz="quarter" idx="12"/>
          </p:nvPr>
        </p:nvSpPr>
        <p:spPr/>
        <p:txBody>
          <a:bodyPr/>
          <a:lstStyle>
            <a:lvl1pPr>
              <a:defRPr/>
            </a:lvl1pPr>
          </a:lstStyle>
          <a:p>
            <a:pPr>
              <a:defRPr/>
            </a:pPr>
            <a:fld id="{4810F712-4204-4088-966E-61E3D2AD6B77}" type="slidenum">
              <a:rPr lang="ru-RU"/>
              <a:pPr>
                <a:defRPr/>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BE6F7F6C-BEBC-4FA2-962C-60A2DCAA7FEA}" type="datetimeFigureOut">
              <a:rPr lang="ru-RU"/>
              <a:pPr>
                <a:defRPr/>
              </a:pPr>
              <a:t>28.11.2013</a:t>
            </a:fld>
            <a:endParaRPr lang="ru-RU" dirty="0"/>
          </a:p>
        </p:txBody>
      </p:sp>
      <p:sp>
        <p:nvSpPr>
          <p:cNvPr id="6" name="Нижний колонтитул 21"/>
          <p:cNvSpPr>
            <a:spLocks noGrp="1"/>
          </p:cNvSpPr>
          <p:nvPr>
            <p:ph type="ftr" sz="quarter" idx="11"/>
          </p:nvPr>
        </p:nvSpPr>
        <p:spPr/>
        <p:txBody>
          <a:bodyPr/>
          <a:lstStyle>
            <a:lvl1pPr>
              <a:defRPr/>
            </a:lvl1pPr>
          </a:lstStyle>
          <a:p>
            <a:pPr>
              <a:defRPr/>
            </a:pPr>
            <a:endParaRPr lang="ru-RU" dirty="0"/>
          </a:p>
        </p:txBody>
      </p:sp>
      <p:sp>
        <p:nvSpPr>
          <p:cNvPr id="7" name="Номер слайда 17"/>
          <p:cNvSpPr>
            <a:spLocks noGrp="1"/>
          </p:cNvSpPr>
          <p:nvPr>
            <p:ph type="sldNum" sz="quarter" idx="12"/>
          </p:nvPr>
        </p:nvSpPr>
        <p:spPr/>
        <p:txBody>
          <a:bodyPr/>
          <a:lstStyle>
            <a:lvl1pPr>
              <a:defRPr/>
            </a:lvl1pPr>
          </a:lstStyle>
          <a:p>
            <a:pPr>
              <a:defRPr/>
            </a:pPr>
            <a:fld id="{0287B2EA-E870-4383-86DE-32B480160E33}" type="slidenum">
              <a:rPr lang="ru-RU"/>
              <a:pPr>
                <a:defRPr/>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с одним вырезанным скругленным углом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Прямоугольный треугольник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 name="Заголовок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smtClean="0"/>
              <a:t>Образец заголовка</a:t>
            </a:r>
            <a:endParaRPr lang="en-US"/>
          </a:p>
        </p:txBody>
      </p:sp>
      <p:sp>
        <p:nvSpPr>
          <p:cNvPr id="4" name="Текст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smtClean="0"/>
              <a:t>Образец текста</a:t>
            </a: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dirty="0" smtClean="0"/>
              <a:t>Вставка рисунка</a:t>
            </a:r>
            <a:endParaRPr lang="en-US" noProof="0" dirty="0"/>
          </a:p>
        </p:txBody>
      </p:sp>
      <p:sp>
        <p:nvSpPr>
          <p:cNvPr id="9" name="Дата 4"/>
          <p:cNvSpPr>
            <a:spLocks noGrp="1"/>
          </p:cNvSpPr>
          <p:nvPr>
            <p:ph type="dt" sz="half" idx="10"/>
          </p:nvPr>
        </p:nvSpPr>
        <p:spPr/>
        <p:txBody>
          <a:bodyPr/>
          <a:lstStyle>
            <a:lvl1pPr>
              <a:defRPr/>
            </a:lvl1pPr>
          </a:lstStyle>
          <a:p>
            <a:pPr>
              <a:defRPr/>
            </a:pPr>
            <a:fld id="{A8D50469-6AF8-4759-AB26-9AA2B069F6EF}" type="datetimeFigureOut">
              <a:rPr lang="ru-RU"/>
              <a:pPr>
                <a:defRPr/>
              </a:pPr>
              <a:t>28.11.2013</a:t>
            </a:fld>
            <a:endParaRPr lang="ru-RU" dirty="0"/>
          </a:p>
        </p:txBody>
      </p:sp>
      <p:sp>
        <p:nvSpPr>
          <p:cNvPr id="10" name="Нижний колонтитул 5"/>
          <p:cNvSpPr>
            <a:spLocks noGrp="1"/>
          </p:cNvSpPr>
          <p:nvPr>
            <p:ph type="ftr" sz="quarter" idx="11"/>
          </p:nvPr>
        </p:nvSpPr>
        <p:spPr/>
        <p:txBody>
          <a:bodyPr/>
          <a:lstStyle>
            <a:lvl1pPr>
              <a:defRPr/>
            </a:lvl1pPr>
          </a:lstStyle>
          <a:p>
            <a:pPr>
              <a:defRPr/>
            </a:pPr>
            <a:endParaRPr lang="ru-RU" dirty="0"/>
          </a:p>
        </p:txBody>
      </p:sp>
      <p:sp>
        <p:nvSpPr>
          <p:cNvPr id="11" name="Номер слайда 6"/>
          <p:cNvSpPr>
            <a:spLocks noGrp="1"/>
          </p:cNvSpPr>
          <p:nvPr>
            <p:ph type="sldNum" sz="quarter" idx="12"/>
          </p:nvPr>
        </p:nvSpPr>
        <p:spPr>
          <a:xfrm>
            <a:off x="8077200" y="6356350"/>
            <a:ext cx="609600" cy="365125"/>
          </a:xfrm>
        </p:spPr>
        <p:txBody>
          <a:bodyPr/>
          <a:lstStyle>
            <a:lvl1pPr>
              <a:defRPr/>
            </a:lvl1pPr>
          </a:lstStyle>
          <a:p>
            <a:pPr>
              <a:defRPr/>
            </a:pPr>
            <a:fld id="{9838D749-E9C8-4A3E-817A-9E5D2EE5AF88}" type="slidenum">
              <a:rPr lang="ru-RU"/>
              <a:pPr>
                <a:defRPr/>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Полилиния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028" name="Заголовок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ru-RU" smtClean="0"/>
              <a:t>Образец заголовка</a:t>
            </a:r>
            <a:endParaRPr lang="en-US" smtClean="0"/>
          </a:p>
        </p:txBody>
      </p:sp>
      <p:sp>
        <p:nvSpPr>
          <p:cNvPr id="1029" name="Текст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4DE5705E-DF8A-4B68-B348-C936D0B1D5DC}" type="datetimeFigureOut">
              <a:rPr lang="ru-RU"/>
              <a:pPr>
                <a:defRPr/>
              </a:pPr>
              <a:t>28.11.2013</a:t>
            </a:fld>
            <a:endParaRPr lang="ru-RU" dirty="0"/>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ru-RU" dirty="0"/>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B85B8171-DBDB-4FD6-B27F-27A1C5ECCEC1}" type="slidenum">
              <a:rPr lang="ru-RU"/>
              <a:pPr>
                <a:defRPr/>
              </a:pPr>
              <a:t>‹#›</a:t>
            </a:fld>
            <a:endParaRPr lang="ru-RU" dirty="0"/>
          </a:p>
        </p:txBody>
      </p:sp>
      <p:grpSp>
        <p:nvGrpSpPr>
          <p:cNvPr id="1033" name="Группа 1"/>
          <p:cNvGrpSpPr>
            <a:grpSpLocks/>
          </p:cNvGrpSpPr>
          <p:nvPr/>
        </p:nvGrpSpPr>
        <p:grpSpPr bwMode="auto">
          <a:xfrm>
            <a:off x="-19050" y="203200"/>
            <a:ext cx="9180513" cy="647700"/>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grpSp>
    </p:spTree>
  </p:cSld>
  <p:clrMap bg1="lt1" tx1="dk1" bg2="lt2" tx2="dk2" accent1="accent1" accent2="accent2" accent3="accent3" accent4="accent4" accent5="accent5" accent6="accent6" hlink="hlink" folHlink="folHlink"/>
  <p:sldLayoutIdLst>
    <p:sldLayoutId id="2147483696" r:id="rId1"/>
    <p:sldLayoutId id="2147483695" r:id="rId2"/>
    <p:sldLayoutId id="2147483697" r:id="rId3"/>
    <p:sldLayoutId id="2147483694" r:id="rId4"/>
    <p:sldLayoutId id="2147483693" r:id="rId5"/>
    <p:sldLayoutId id="2147483692" r:id="rId6"/>
    <p:sldLayoutId id="2147483691" r:id="rId7"/>
    <p:sldLayoutId id="2147483690" r:id="rId8"/>
    <p:sldLayoutId id="2147483698" r:id="rId9"/>
    <p:sldLayoutId id="2147483689" r:id="rId10"/>
    <p:sldLayoutId id="2147483688"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28596" y="285728"/>
            <a:ext cx="8143932" cy="923330"/>
          </a:xfrm>
          <a:prstGeom prst="rect">
            <a:avLst/>
          </a:prstGeom>
          <a:noFill/>
        </p:spPr>
        <p:txBody>
          <a:bodyPr>
            <a:spAutoFit/>
          </a:bodyPr>
          <a:lstStyle/>
          <a:p>
            <a:pPr algn="ctr" fontAlgn="auto">
              <a:spcBef>
                <a:spcPts val="0"/>
              </a:spcBef>
              <a:spcAft>
                <a:spcPts val="0"/>
              </a:spcAft>
              <a:defRPr/>
            </a:pPr>
            <a:r>
              <a:rPr lang="ru-RU"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rPr>
              <a:t>ЗОЛОТОЕ СЕЧЕНИЕ.</a:t>
            </a:r>
          </a:p>
        </p:txBody>
      </p:sp>
      <p:sp>
        <p:nvSpPr>
          <p:cNvPr id="6" name="Заголовок 5"/>
          <p:cNvSpPr>
            <a:spLocks noGrp="1"/>
          </p:cNvSpPr>
          <p:nvPr>
            <p:ph type="title"/>
          </p:nvPr>
        </p:nvSpPr>
        <p:spPr>
          <a:xfrm>
            <a:off x="285720" y="642918"/>
            <a:ext cx="4929222" cy="5643578"/>
          </a:xfrm>
        </p:spPr>
        <p:txBody>
          <a:bodyPr>
            <a:noAutofit/>
          </a:bodyPr>
          <a:lstStyle/>
          <a:p>
            <a:pPr algn="just" eaLnBrk="1" fontAlgn="auto" hangingPunct="1">
              <a:spcAft>
                <a:spcPts val="0"/>
              </a:spcAft>
              <a:defRPr/>
            </a:pPr>
            <a:r>
              <a:rPr lang="ru-RU" sz="2000" i="1" dirty="0" smtClean="0"/>
              <a:t>ЧЕЛОВЕК окружающие его предметы по форме. Интерес к форме какого-либо  предмета может быть  продиктован жизненной необходимостью, а может быть вызван красотой формы. Форма, в основе построения которой лежат сочетания симметрии и золотого сечения, способствует наилучшему зрительному  восприятию и появлению ощущения красоты и гармонии. Целое всегда состоит из частей, части разной величины находится в определённом отношении к друг другу и к целому. Принцип золотого сечения- высшее проявление структурного и функционального совершенства целого и его частей в искусстве, науке, технике и природы.</a:t>
            </a:r>
            <a:endParaRPr lang="ru-RU" sz="2000" i="1" dirty="0"/>
          </a:p>
        </p:txBody>
      </p:sp>
      <p:pic>
        <p:nvPicPr>
          <p:cNvPr id="2" name="Picture 2" descr="C:\Documents and Settings\Admin\Рабочий стол\Безымянный3.png"/>
          <p:cNvPicPr>
            <a:picLocks noChangeAspect="1" noChangeArrowheads="1"/>
          </p:cNvPicPr>
          <p:nvPr/>
        </p:nvPicPr>
        <p:blipFill>
          <a:blip r:embed="rId2"/>
          <a:srcRect/>
          <a:stretch>
            <a:fillRect/>
          </a:stretch>
        </p:blipFill>
        <p:spPr bwMode="auto">
          <a:xfrm>
            <a:off x="5429256" y="1643050"/>
            <a:ext cx="3048000" cy="3533775"/>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Содержимое 2"/>
          <p:cNvSpPr>
            <a:spLocks noGrp="1"/>
          </p:cNvSpPr>
          <p:nvPr>
            <p:ph idx="1"/>
          </p:nvPr>
        </p:nvSpPr>
        <p:spPr>
          <a:xfrm>
            <a:off x="0" y="0"/>
            <a:ext cx="9144000" cy="3929066"/>
          </a:xfrm>
        </p:spPr>
        <p:txBody>
          <a:bodyPr/>
          <a:lstStyle/>
          <a:p>
            <a:pPr eaLnBrk="1" hangingPunct="1">
              <a:buFont typeface="Wingdings 2" pitchFamily="18" charset="2"/>
              <a:buNone/>
            </a:pPr>
            <a:r>
              <a:rPr lang="ru-RU" sz="2400" dirty="0" smtClean="0"/>
              <a:t>В ящерице с первого взгляда улавливаются приятные для нашего глаза пропорции- длина её хвоста так относится к длине остального тела, 62 к 38. И в растительном мире, и в животном мире настойчиво пробивается формообразующая тенденция природы- симметрия относительно направления роста и движения. Здесь золотое сечение проявляется в пропорциях частей перпендикулярно к направлению роста. Природа осуществила деление пропорции на симметричные части и золотые пропорции. В частях проявляется повторение строение целого.</a:t>
            </a:r>
          </a:p>
        </p:txBody>
      </p:sp>
      <p:pic>
        <p:nvPicPr>
          <p:cNvPr id="3074" name="Picture 2" descr="C:\Documents and Settings\Admin\Рабочий стол\f697379396a8.jpg"/>
          <p:cNvPicPr>
            <a:picLocks noChangeAspect="1" noChangeArrowheads="1"/>
          </p:cNvPicPr>
          <p:nvPr/>
        </p:nvPicPr>
        <p:blipFill>
          <a:blip r:embed="rId2" cstate="print"/>
          <a:srcRect/>
          <a:stretch>
            <a:fillRect/>
          </a:stretch>
        </p:blipFill>
        <p:spPr bwMode="auto">
          <a:xfrm>
            <a:off x="968172" y="3783092"/>
            <a:ext cx="7104290" cy="29033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Заголовок 1"/>
          <p:cNvSpPr>
            <a:spLocks noGrp="1"/>
          </p:cNvSpPr>
          <p:nvPr>
            <p:ph type="title"/>
          </p:nvPr>
        </p:nvSpPr>
        <p:spPr>
          <a:xfrm>
            <a:off x="0" y="0"/>
            <a:ext cx="8686800" cy="642938"/>
          </a:xfrm>
        </p:spPr>
        <p:txBody>
          <a:bodyPr/>
          <a:lstStyle/>
          <a:p>
            <a:pPr eaLnBrk="1" hangingPunct="1"/>
            <a:r>
              <a:rPr lang="ru-RU" sz="3600" b="1" dirty="0" smtClean="0"/>
              <a:t>Принципы формообразования в природе.</a:t>
            </a:r>
          </a:p>
        </p:txBody>
      </p:sp>
      <p:sp>
        <p:nvSpPr>
          <p:cNvPr id="23554" name="Содержимое 2"/>
          <p:cNvSpPr>
            <a:spLocks noGrp="1"/>
          </p:cNvSpPr>
          <p:nvPr>
            <p:ph idx="1"/>
          </p:nvPr>
        </p:nvSpPr>
        <p:spPr>
          <a:xfrm>
            <a:off x="0" y="714375"/>
            <a:ext cx="8572500" cy="3000375"/>
          </a:xfrm>
        </p:spPr>
        <p:txBody>
          <a:bodyPr/>
          <a:lstStyle/>
          <a:p>
            <a:pPr eaLnBrk="1" hangingPunct="1">
              <a:buFont typeface="Wingdings 2" pitchFamily="18" charset="2"/>
              <a:buNone/>
            </a:pPr>
            <a:r>
              <a:rPr lang="ru-RU" sz="2000" dirty="0" smtClean="0"/>
              <a:t>Всё, что приобрело какую-то форму, образовывалось. Росло, стремилось занять место в пространстве и сохранить себя. Это стремление находит осуществление в основном в двух вариантах- рост вверх или расстилание по поверхности земли и закручивание по спирали. Раковина закручена по спирали. Если её развернуть, то получается длина, немного уступающая змеи. Небольшая десятисантиметровая раковина имеет спираль длиной 35 см. спирали очень распространены в природе. Представление о золотом сечении будет неполным, если не сказать о спирали.</a:t>
            </a:r>
          </a:p>
        </p:txBody>
      </p:sp>
      <p:pic>
        <p:nvPicPr>
          <p:cNvPr id="1026" name="Picture 2" descr="C:\Documents and Settings\Admin\Рабочий стол\Новая папка\Безымянный5.png"/>
          <p:cNvPicPr>
            <a:picLocks noChangeAspect="1" noChangeArrowheads="1"/>
          </p:cNvPicPr>
          <p:nvPr/>
        </p:nvPicPr>
        <p:blipFill>
          <a:blip r:embed="rId2"/>
          <a:srcRect/>
          <a:stretch>
            <a:fillRect/>
          </a:stretch>
        </p:blipFill>
        <p:spPr bwMode="auto">
          <a:xfrm>
            <a:off x="2285984" y="3714752"/>
            <a:ext cx="4695825" cy="2886075"/>
          </a:xfrm>
          <a:prstGeom prst="rect">
            <a:avLst/>
          </a:prstGeom>
          <a:noFill/>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Содержимое 2"/>
          <p:cNvSpPr>
            <a:spLocks noGrp="1"/>
          </p:cNvSpPr>
          <p:nvPr>
            <p:ph idx="1"/>
          </p:nvPr>
        </p:nvSpPr>
        <p:spPr>
          <a:xfrm>
            <a:off x="0" y="0"/>
            <a:ext cx="9144000" cy="6858000"/>
          </a:xfrm>
        </p:spPr>
        <p:txBody>
          <a:bodyPr/>
          <a:lstStyle/>
          <a:p>
            <a:pPr eaLnBrk="1" hangingPunct="1">
              <a:buFont typeface="Wingdings 2" pitchFamily="18" charset="2"/>
              <a:buNone/>
            </a:pPr>
            <a:r>
              <a:rPr lang="ru-RU" sz="1800" dirty="0" smtClean="0"/>
              <a:t>Ещё Гёте подчёркивал тенденцию природы к спиральности. Винтообразное и спиралевидное расположение листьев на ветках деревьев подметили давно. Спираль увидели в расположении семян подсолнечника, в шишках сосны, ананасах, кактусах и т.д. совместная работа ботаников и математиков пролила свет на эти удивительные явления природы. Выяснилось, что в расположении листьев на ветке, семян подсолнечника шишек сосны проявляет закон золотого сечения. Паук плетёт паутину спиралеобразно. Спиралью закручивается ураган. Испуганное стадо северных оленей разбегаются по спирали. Молекула ДНК закручена двойной спиралью. Гёте называл спираль «кривой жизни».</a:t>
            </a:r>
          </a:p>
        </p:txBody>
      </p:sp>
      <p:pic>
        <p:nvPicPr>
          <p:cNvPr id="1026" name="Picture 2" descr="C:\Documents and Settings\Admin\Рабочий стол\Безымянный1.png"/>
          <p:cNvPicPr>
            <a:picLocks noChangeAspect="1" noChangeArrowheads="1"/>
          </p:cNvPicPr>
          <p:nvPr/>
        </p:nvPicPr>
        <p:blipFill>
          <a:blip r:embed="rId2"/>
          <a:srcRect/>
          <a:stretch>
            <a:fillRect/>
          </a:stretch>
        </p:blipFill>
        <p:spPr bwMode="auto">
          <a:xfrm>
            <a:off x="1857356" y="2643182"/>
            <a:ext cx="5024446" cy="3768335"/>
          </a:xfrm>
          <a:prstGeom prst="rect">
            <a:avLst/>
          </a:prstGeom>
          <a:noFill/>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715375" cy="785813"/>
          </a:xfrm>
        </p:spPr>
        <p:txBody>
          <a:bodyPr>
            <a:normAutofit fontScale="90000"/>
          </a:bodyPr>
          <a:lstStyle/>
          <a:p>
            <a:pPr eaLnBrk="1" fontAlgn="auto" hangingPunct="1">
              <a:spcAft>
                <a:spcPts val="0"/>
              </a:spcAft>
              <a:defRPr/>
            </a:pPr>
            <a:r>
              <a:rPr lang="ru-RU" b="1" dirty="0" smtClean="0"/>
              <a:t>Золотой треугольник.</a:t>
            </a:r>
            <a:endParaRPr lang="ru-RU" b="1" dirty="0"/>
          </a:p>
        </p:txBody>
      </p:sp>
      <p:sp>
        <p:nvSpPr>
          <p:cNvPr id="25602" name="Содержимое 2"/>
          <p:cNvSpPr>
            <a:spLocks noGrp="1"/>
          </p:cNvSpPr>
          <p:nvPr>
            <p:ph idx="1"/>
          </p:nvPr>
        </p:nvSpPr>
        <p:spPr>
          <a:xfrm>
            <a:off x="0" y="642938"/>
            <a:ext cx="9144000" cy="2643186"/>
          </a:xfrm>
        </p:spPr>
        <p:txBody>
          <a:bodyPr/>
          <a:lstStyle/>
          <a:p>
            <a:pPr eaLnBrk="1" hangingPunct="1">
              <a:buFont typeface="Wingdings 2" pitchFamily="18" charset="2"/>
              <a:buNone/>
            </a:pPr>
            <a:r>
              <a:rPr lang="ru-RU" sz="2200" dirty="0" smtClean="0"/>
              <a:t>Для нахождения отрезков золотой пропорции восходящего и нисходящего рядов можно пользоваться </a:t>
            </a:r>
            <a:r>
              <a:rPr lang="ru-RU" sz="2200" i="1" dirty="0" smtClean="0"/>
              <a:t>пентаграммой. </a:t>
            </a:r>
            <a:r>
              <a:rPr lang="ru-RU" sz="2200" dirty="0" smtClean="0"/>
              <a:t>Для построения пентаграммы необходимо построить правильный пятиугольник. Все диагонали пятиугольника делят друг друга на отрезки, связанные между собой золотой пропорцией. Каждый конец пятиугольной звезды представляет собой золотой треугольник. Стороны образуют угол 36</a:t>
            </a:r>
            <a:r>
              <a:rPr lang="ru-RU" sz="2200" dirty="0" smtClean="0">
                <a:latin typeface="Times New Roman" pitchFamily="18" charset="0"/>
                <a:cs typeface="Times New Roman" pitchFamily="18" charset="0"/>
              </a:rPr>
              <a:t>° при вершине, а основание, отложенное на  боковую сторону, делит её в пропорции золотого сечения.    </a:t>
            </a:r>
          </a:p>
          <a:p>
            <a:pPr eaLnBrk="1" hangingPunct="1">
              <a:buFont typeface="Wingdings 2" pitchFamily="18" charset="2"/>
              <a:buNone/>
            </a:pPr>
            <a:endParaRPr lang="ru-RU" sz="2000" dirty="0" smtClean="0">
              <a:latin typeface="Times New Roman" pitchFamily="18" charset="0"/>
              <a:cs typeface="Times New Roman" pitchFamily="18" charset="0"/>
            </a:endParaRPr>
          </a:p>
          <a:p>
            <a:pPr eaLnBrk="1" hangingPunct="1">
              <a:buFont typeface="Wingdings 2" pitchFamily="18" charset="2"/>
              <a:buNone/>
            </a:pPr>
            <a:endParaRPr lang="ru-RU" sz="2000" dirty="0" smtClean="0"/>
          </a:p>
        </p:txBody>
      </p:sp>
      <p:pic>
        <p:nvPicPr>
          <p:cNvPr id="6" name="Picture 2"/>
          <p:cNvPicPr>
            <a:picLocks noChangeAspect="1" noChangeArrowheads="1"/>
          </p:cNvPicPr>
          <p:nvPr/>
        </p:nvPicPr>
        <p:blipFill>
          <a:blip r:embed="rId2" cstate="print"/>
          <a:srcRect/>
          <a:stretch>
            <a:fillRect/>
          </a:stretch>
        </p:blipFill>
        <p:spPr bwMode="auto">
          <a:xfrm>
            <a:off x="1500166" y="3429000"/>
            <a:ext cx="7143800" cy="32147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929688" cy="714375"/>
          </a:xfrm>
        </p:spPr>
        <p:txBody>
          <a:bodyPr>
            <a:normAutofit fontScale="90000"/>
          </a:bodyPr>
          <a:lstStyle/>
          <a:p>
            <a:pPr eaLnBrk="1" fontAlgn="auto" hangingPunct="1">
              <a:spcAft>
                <a:spcPts val="0"/>
              </a:spcAft>
              <a:defRPr/>
            </a:pPr>
            <a:r>
              <a:rPr lang="ru-RU" b="1" dirty="0" smtClean="0"/>
              <a:t>ПЕНТАГРАММА.</a:t>
            </a:r>
            <a:endParaRPr lang="ru-RU" b="1" dirty="0"/>
          </a:p>
        </p:txBody>
      </p:sp>
      <p:sp>
        <p:nvSpPr>
          <p:cNvPr id="26626" name="Содержимое 2"/>
          <p:cNvSpPr>
            <a:spLocks noGrp="1"/>
          </p:cNvSpPr>
          <p:nvPr>
            <p:ph idx="1"/>
          </p:nvPr>
        </p:nvSpPr>
        <p:spPr>
          <a:xfrm>
            <a:off x="0" y="642938"/>
            <a:ext cx="9144000" cy="6215062"/>
          </a:xfrm>
        </p:spPr>
        <p:txBody>
          <a:bodyPr/>
          <a:lstStyle/>
          <a:p>
            <a:pPr eaLnBrk="1" hangingPunct="1">
              <a:buFont typeface="Wingdings 2" pitchFamily="18" charset="2"/>
              <a:buNone/>
            </a:pPr>
            <a:r>
              <a:rPr lang="ru-RU" sz="2200" dirty="0" smtClean="0"/>
              <a:t>Пентаграмма- правильный невыпуклый пятиугольник, звездчатый пятиугольник, или правильная пятиугольная звезда. Она известна, узнаваема и любима нами с детства. Форму пятиконечной звезды имеют многие цветы, морские звёзды и ежи и т.д. Человеческое тело так же можно рассматривать как пятилучевую фигуру, где лучами служит голова, руки, ноги. Первые упоминания о пентаграмме относится к Древней Греции. В переводе с греческого пентаграмма означает дословно 5 линий. </a:t>
            </a:r>
          </a:p>
        </p:txBody>
      </p:sp>
      <p:pic>
        <p:nvPicPr>
          <p:cNvPr id="26627" name="Picture 2" descr="C:\Documents and Settings\Admin\Рабочий стол\600px-Pentagram2.svg.png"/>
          <p:cNvPicPr>
            <a:picLocks noChangeAspect="1" noChangeArrowheads="1"/>
          </p:cNvPicPr>
          <p:nvPr/>
        </p:nvPicPr>
        <p:blipFill>
          <a:blip r:embed="rId2" cstate="print"/>
          <a:srcRect/>
          <a:stretch>
            <a:fillRect/>
          </a:stretch>
        </p:blipFill>
        <p:spPr bwMode="auto">
          <a:xfrm>
            <a:off x="4572000" y="2928938"/>
            <a:ext cx="3929063" cy="3929062"/>
          </a:xfrm>
          <a:prstGeom prst="rect">
            <a:avLst/>
          </a:prstGeom>
          <a:noFill/>
          <a:ln w="9525">
            <a:noFill/>
            <a:miter lim="800000"/>
            <a:headEnd/>
            <a:tailEnd/>
          </a:ln>
        </p:spPr>
      </p:pic>
      <p:pic>
        <p:nvPicPr>
          <p:cNvPr id="26628" name="Picture 2"/>
          <p:cNvPicPr>
            <a:picLocks noChangeAspect="1" noChangeArrowheads="1"/>
          </p:cNvPicPr>
          <p:nvPr/>
        </p:nvPicPr>
        <p:blipFill>
          <a:blip r:embed="rId3" cstate="print"/>
          <a:srcRect/>
          <a:stretch>
            <a:fillRect/>
          </a:stretch>
        </p:blipFill>
        <p:spPr bwMode="auto">
          <a:xfrm>
            <a:off x="357158" y="3357562"/>
            <a:ext cx="3786213" cy="35004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Содержимое 2"/>
          <p:cNvSpPr>
            <a:spLocks noGrp="1"/>
          </p:cNvSpPr>
          <p:nvPr>
            <p:ph idx="1"/>
          </p:nvPr>
        </p:nvSpPr>
        <p:spPr>
          <a:xfrm>
            <a:off x="0" y="0"/>
            <a:ext cx="9144000" cy="2928938"/>
          </a:xfrm>
        </p:spPr>
        <p:txBody>
          <a:bodyPr/>
          <a:lstStyle/>
          <a:p>
            <a:pPr eaLnBrk="1" hangingPunct="1">
              <a:buFont typeface="Wingdings 2" pitchFamily="18" charset="2"/>
              <a:buNone/>
            </a:pPr>
            <a:r>
              <a:rPr lang="ru-RU" sz="2400" dirty="0" smtClean="0"/>
              <a:t>Конечно, пифагорейцы не случайно выбрали  пентаграмму. Считалось, что этот красивый многоугольник обладает многими мистическими свойствами. Например, число лучей этой звезды представлялось как число любви: 5=2+3. 2- первое женское число, 3- первое мужское число. Именно поэтому пентаграмма являлась жизни и здоровья, ей присваивалась способность защищать человека от злых духов.</a:t>
            </a:r>
          </a:p>
          <a:p>
            <a:pPr eaLnBrk="1" hangingPunct="1">
              <a:buFont typeface="Wingdings 2" pitchFamily="18" charset="2"/>
              <a:buNone/>
            </a:pPr>
            <a:endParaRPr lang="ru-RU" sz="2400" dirty="0" smtClean="0"/>
          </a:p>
        </p:txBody>
      </p:sp>
      <p:pic>
        <p:nvPicPr>
          <p:cNvPr id="27651" name="Picture 1"/>
          <p:cNvPicPr>
            <a:picLocks noChangeAspect="1" noChangeArrowheads="1"/>
          </p:cNvPicPr>
          <p:nvPr/>
        </p:nvPicPr>
        <p:blipFill>
          <a:blip r:embed="rId2" cstate="print"/>
          <a:srcRect/>
          <a:stretch>
            <a:fillRect/>
          </a:stretch>
        </p:blipFill>
        <p:spPr bwMode="auto">
          <a:xfrm>
            <a:off x="2571736" y="2857495"/>
            <a:ext cx="3571899" cy="400050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Заголовок 1"/>
          <p:cNvSpPr>
            <a:spLocks noGrp="1"/>
          </p:cNvSpPr>
          <p:nvPr>
            <p:ph type="title"/>
          </p:nvPr>
        </p:nvSpPr>
        <p:spPr>
          <a:xfrm>
            <a:off x="0" y="0"/>
            <a:ext cx="8686800" cy="714375"/>
          </a:xfrm>
        </p:spPr>
        <p:txBody>
          <a:bodyPr/>
          <a:lstStyle/>
          <a:p>
            <a:pPr eaLnBrk="1" hangingPunct="1"/>
            <a:r>
              <a:rPr lang="ru-RU" b="1" dirty="0" smtClean="0"/>
              <a:t>Говорят мудрые…</a:t>
            </a:r>
          </a:p>
        </p:txBody>
      </p:sp>
      <p:sp>
        <p:nvSpPr>
          <p:cNvPr id="28674" name="Содержимое 2"/>
          <p:cNvSpPr>
            <a:spLocks noGrp="1"/>
          </p:cNvSpPr>
          <p:nvPr>
            <p:ph idx="1"/>
          </p:nvPr>
        </p:nvSpPr>
        <p:spPr>
          <a:xfrm>
            <a:off x="0" y="642918"/>
            <a:ext cx="8858250" cy="2857500"/>
          </a:xfrm>
        </p:spPr>
        <p:txBody>
          <a:bodyPr/>
          <a:lstStyle/>
          <a:p>
            <a:pPr eaLnBrk="1" hangingPunct="1">
              <a:buFont typeface="Wingdings 2" pitchFamily="18" charset="2"/>
              <a:buNone/>
            </a:pPr>
            <a:r>
              <a:rPr lang="ru-RU" sz="2400" b="1" u="sng" dirty="0" smtClean="0"/>
              <a:t>Мефистофель:</a:t>
            </a:r>
          </a:p>
          <a:p>
            <a:pPr eaLnBrk="1" hangingPunct="1">
              <a:buFont typeface="Wingdings 2" pitchFamily="18" charset="2"/>
              <a:buNone/>
            </a:pPr>
            <a:r>
              <a:rPr lang="ru-RU" sz="2000" i="1" dirty="0" smtClean="0"/>
              <a:t>«Нет, трудновато выйти мне теперь, тут кое-что мешает мне немного, Волшебный знак у вашего порога…»</a:t>
            </a:r>
          </a:p>
          <a:p>
            <a:pPr eaLnBrk="1" hangingPunct="1">
              <a:buFont typeface="Wingdings 2" pitchFamily="18" charset="2"/>
              <a:buNone/>
            </a:pPr>
            <a:r>
              <a:rPr lang="ru-RU" sz="2400" b="1" u="sng" dirty="0" smtClean="0"/>
              <a:t>Фауст:</a:t>
            </a:r>
          </a:p>
          <a:p>
            <a:pPr eaLnBrk="1" hangingPunct="1">
              <a:buFont typeface="Wingdings 2" pitchFamily="18" charset="2"/>
              <a:buNone/>
            </a:pPr>
            <a:r>
              <a:rPr lang="ru-RU" sz="2000" i="1" dirty="0" smtClean="0"/>
              <a:t>«Так пентаграмма этому виной? Но как же, бес, пробрался ты за мной? Каким путём впросак попался?»</a:t>
            </a:r>
          </a:p>
          <a:p>
            <a:pPr eaLnBrk="1" hangingPunct="1">
              <a:buFont typeface="Wingdings 2" pitchFamily="18" charset="2"/>
              <a:buNone/>
            </a:pPr>
            <a:r>
              <a:rPr lang="ru-RU" sz="2400" b="1" u="sng" dirty="0" smtClean="0"/>
              <a:t>Мефистофель: </a:t>
            </a:r>
          </a:p>
          <a:p>
            <a:pPr eaLnBrk="1" hangingPunct="1">
              <a:buFont typeface="Wingdings 2" pitchFamily="18" charset="2"/>
              <a:buNone/>
            </a:pPr>
            <a:r>
              <a:rPr lang="ru-RU" sz="2000" i="1" dirty="0" smtClean="0"/>
              <a:t>«Изволили её вы плохо начертить, и промежуток в углу остался, там, у дверей,- и я свободно мог вскочить.»  </a:t>
            </a:r>
          </a:p>
          <a:p>
            <a:pPr eaLnBrk="1" hangingPunct="1">
              <a:buFont typeface="Wingdings 2" pitchFamily="18" charset="2"/>
              <a:buNone/>
            </a:pPr>
            <a:endParaRPr lang="ru-RU" sz="2000" i="1" dirty="0" smtClean="0"/>
          </a:p>
          <a:p>
            <a:pPr eaLnBrk="1" hangingPunct="1">
              <a:buFont typeface="Wingdings 2" pitchFamily="18" charset="2"/>
              <a:buNone/>
            </a:pPr>
            <a:endParaRPr lang="ru-RU" sz="2400" b="1" dirty="0" smtClean="0"/>
          </a:p>
          <a:p>
            <a:pPr eaLnBrk="1" hangingPunct="1">
              <a:buFont typeface="Wingdings 2" pitchFamily="18" charset="2"/>
              <a:buNone/>
            </a:pPr>
            <a:endParaRPr lang="ru-RU" sz="2400" b="1" dirty="0" smtClean="0"/>
          </a:p>
        </p:txBody>
      </p:sp>
      <p:pic>
        <p:nvPicPr>
          <p:cNvPr id="2" name="Picture 2" descr="C:\Documents and Settings\Admin\Рабочий стол\Безымянный2.png"/>
          <p:cNvPicPr>
            <a:picLocks noChangeAspect="1" noChangeArrowheads="1"/>
          </p:cNvPicPr>
          <p:nvPr/>
        </p:nvPicPr>
        <p:blipFill>
          <a:blip r:embed="rId2"/>
          <a:srcRect/>
          <a:stretch>
            <a:fillRect/>
          </a:stretch>
        </p:blipFill>
        <p:spPr bwMode="auto">
          <a:xfrm>
            <a:off x="3000364" y="3929066"/>
            <a:ext cx="3133725" cy="2619375"/>
          </a:xfrm>
          <a:prstGeom prst="rect">
            <a:avLst/>
          </a:prstGeom>
          <a:noFill/>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Содержимое 2"/>
          <p:cNvSpPr>
            <a:spLocks noGrp="1"/>
          </p:cNvSpPr>
          <p:nvPr>
            <p:ph idx="1"/>
          </p:nvPr>
        </p:nvSpPr>
        <p:spPr>
          <a:xfrm>
            <a:off x="0" y="0"/>
            <a:ext cx="9144000" cy="2428868"/>
          </a:xfrm>
        </p:spPr>
        <p:txBody>
          <a:bodyPr/>
          <a:lstStyle/>
          <a:p>
            <a:pPr eaLnBrk="1" hangingPunct="1">
              <a:buFont typeface="Wingdings 2" pitchFamily="18" charset="2"/>
              <a:buNone/>
            </a:pPr>
            <a:r>
              <a:rPr lang="ru-RU" sz="2000" dirty="0" smtClean="0"/>
              <a:t>В рельефе из храма фараона Сети 1 в Абидосе и в рельефе, изображающем фараона Рамзеса, пропорции фигур соответствуют золотому сечению. В фасаде древнегреческого храма Парфенона также присутствуют золотые пропорции. В циркуле из древнеримского города Помпеи (музей в Неаполе) также заложены пропорции золотого деления. Секреты золотого деления ревностно оберегались, хранились в строгой тайне. Они были известны только посвящённым.</a:t>
            </a:r>
          </a:p>
        </p:txBody>
      </p:sp>
      <p:pic>
        <p:nvPicPr>
          <p:cNvPr id="1027" name="Picture 3"/>
          <p:cNvPicPr>
            <a:picLocks noChangeAspect="1" noChangeArrowheads="1"/>
          </p:cNvPicPr>
          <p:nvPr/>
        </p:nvPicPr>
        <p:blipFill>
          <a:blip r:embed="rId2" cstate="print"/>
          <a:srcRect/>
          <a:stretch>
            <a:fillRect/>
          </a:stretch>
        </p:blipFill>
        <p:spPr bwMode="auto">
          <a:xfrm>
            <a:off x="0" y="2285992"/>
            <a:ext cx="4857752" cy="4338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Picture 2"/>
          <p:cNvPicPr>
            <a:picLocks noChangeAspect="1" noChangeArrowheads="1"/>
          </p:cNvPicPr>
          <p:nvPr/>
        </p:nvPicPr>
        <p:blipFill>
          <a:blip r:embed="rId3" cstate="print"/>
          <a:srcRect/>
          <a:stretch>
            <a:fillRect/>
          </a:stretch>
        </p:blipFill>
        <p:spPr bwMode="auto">
          <a:xfrm>
            <a:off x="4714876" y="2428868"/>
            <a:ext cx="4429124" cy="4214818"/>
          </a:xfrm>
          <a:prstGeom prst="roundRect">
            <a:avLst>
              <a:gd name="adj" fmla="val 12709"/>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Содержимое 2"/>
          <p:cNvSpPr>
            <a:spLocks noGrp="1"/>
          </p:cNvSpPr>
          <p:nvPr>
            <p:ph idx="1"/>
          </p:nvPr>
        </p:nvSpPr>
        <p:spPr>
          <a:xfrm>
            <a:off x="0" y="0"/>
            <a:ext cx="4143372" cy="6286520"/>
          </a:xfrm>
        </p:spPr>
        <p:txBody>
          <a:bodyPr/>
          <a:lstStyle/>
          <a:p>
            <a:pPr eaLnBrk="1" hangingPunct="1">
              <a:buFont typeface="Wingdings 2" pitchFamily="18" charset="2"/>
              <a:buNone/>
            </a:pPr>
            <a:r>
              <a:rPr lang="ru-RU" sz="2400" dirty="0" smtClean="0"/>
              <a:t>Результаты исследования золотого сечения в музыке впервые изложены в докладе Эмилия Розенова 1903г. и позднее развиты в его статье «Закон золотого сечения в поэзии и музыке» 1925г. Розенов показал действие данной пропорции в музыкальных формах эпохи Барокко и классицизма на примере произведений Баха, Моцарта, Бетховена.</a:t>
            </a:r>
          </a:p>
          <a:p>
            <a:pPr eaLnBrk="1" hangingPunct="1">
              <a:buFont typeface="Wingdings 2" pitchFamily="18" charset="2"/>
              <a:buNone/>
            </a:pPr>
            <a:endParaRPr lang="ru-RU" sz="2400" dirty="0" smtClean="0"/>
          </a:p>
        </p:txBody>
      </p:sp>
      <p:pic>
        <p:nvPicPr>
          <p:cNvPr id="2050" name="Picture 2"/>
          <p:cNvPicPr>
            <a:picLocks noChangeAspect="1" noChangeArrowheads="1"/>
          </p:cNvPicPr>
          <p:nvPr/>
        </p:nvPicPr>
        <p:blipFill>
          <a:blip r:embed="rId2" cstate="print"/>
          <a:srcRect/>
          <a:stretch>
            <a:fillRect/>
          </a:stretch>
        </p:blipFill>
        <p:spPr bwMode="auto">
          <a:xfrm>
            <a:off x="4857752" y="1357298"/>
            <a:ext cx="3429024" cy="37010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Содержимое 2"/>
          <p:cNvSpPr>
            <a:spLocks noGrp="1"/>
          </p:cNvSpPr>
          <p:nvPr>
            <p:ph idx="1"/>
          </p:nvPr>
        </p:nvSpPr>
        <p:spPr>
          <a:xfrm>
            <a:off x="0" y="357188"/>
            <a:ext cx="4071938" cy="6286500"/>
          </a:xfrm>
        </p:spPr>
        <p:txBody>
          <a:bodyPr/>
          <a:lstStyle/>
          <a:p>
            <a:pPr eaLnBrk="1" hangingPunct="1">
              <a:buFont typeface="Wingdings 2" pitchFamily="18" charset="2"/>
              <a:buNone/>
            </a:pPr>
            <a:r>
              <a:rPr lang="ru-RU" sz="2200" dirty="0" smtClean="0"/>
              <a:t>При обсуждении оптимальных соотношений сторон прямоугольников (размеры бумаги А0 и кратные, размеры фотоплёнок (9:12) или кадров фотоплёнки (2:3), размеры кино- и телевизионных экранов- например 3:4 или 9:16) были испытаны самые разные варианты. Оказалось, что большинство людей не воспринимают золотое сечение как оптимальное и считает его пропорции «слишком вытянутыми».</a:t>
            </a:r>
          </a:p>
        </p:txBody>
      </p:sp>
      <p:sp>
        <p:nvSpPr>
          <p:cNvPr id="31747" name="Rectangle 3"/>
          <p:cNvSpPr>
            <a:spLocks noChangeArrowheads="1"/>
          </p:cNvSpPr>
          <p:nvPr/>
        </p:nvSpPr>
        <p:spPr bwMode="auto">
          <a:xfrm>
            <a:off x="4643438" y="3000372"/>
            <a:ext cx="4500562" cy="646113"/>
          </a:xfrm>
          <a:prstGeom prst="rect">
            <a:avLst/>
          </a:prstGeom>
          <a:noFill/>
          <a:ln w="9525">
            <a:noFill/>
            <a:miter lim="800000"/>
            <a:headEnd/>
            <a:tailEnd/>
          </a:ln>
        </p:spPr>
        <p:txBody>
          <a:bodyPr anchor="ctr">
            <a:spAutoFit/>
          </a:bodyPr>
          <a:lstStyle/>
          <a:p>
            <a:r>
              <a:rPr lang="ru-RU" dirty="0"/>
              <a:t>Правило </a:t>
            </a:r>
            <a:r>
              <a:rPr lang="ru-RU" b="1" dirty="0"/>
              <a:t>золотого</a:t>
            </a:r>
            <a:r>
              <a:rPr lang="ru-RU" dirty="0"/>
              <a:t> </a:t>
            </a:r>
            <a:r>
              <a:rPr lang="ru-RU" b="1" dirty="0"/>
              <a:t>сечения</a:t>
            </a:r>
            <a:r>
              <a:rPr lang="ru-RU" dirty="0"/>
              <a:t> в </a:t>
            </a:r>
            <a:r>
              <a:rPr lang="ru-RU" b="1" dirty="0"/>
              <a:t>фотографии</a:t>
            </a:r>
            <a:r>
              <a:rPr lang="ru-RU" dirty="0"/>
              <a:t>. </a:t>
            </a:r>
          </a:p>
        </p:txBody>
      </p:sp>
      <p:pic>
        <p:nvPicPr>
          <p:cNvPr id="1026" name="Picture 2" descr="C:\Documents and Settings\Admin\Рабочий стол\Новая папка\Безымянный.png"/>
          <p:cNvPicPr>
            <a:picLocks noChangeAspect="1" noChangeArrowheads="1"/>
          </p:cNvPicPr>
          <p:nvPr/>
        </p:nvPicPr>
        <p:blipFill>
          <a:blip r:embed="rId2"/>
          <a:srcRect/>
          <a:stretch>
            <a:fillRect/>
          </a:stretch>
        </p:blipFill>
        <p:spPr bwMode="auto">
          <a:xfrm>
            <a:off x="4267200" y="3829050"/>
            <a:ext cx="4876800" cy="3028950"/>
          </a:xfrm>
          <a:prstGeom prst="rect">
            <a:avLst/>
          </a:prstGeom>
          <a:noFill/>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991600" cy="1214438"/>
          </a:xfrm>
        </p:spPr>
        <p:txBody>
          <a:bodyPr>
            <a:normAutofit fontScale="90000"/>
          </a:bodyPr>
          <a:lstStyle/>
          <a:p>
            <a:pPr eaLnBrk="1" fontAlgn="auto" hangingPunct="1">
              <a:spcAft>
                <a:spcPts val="0"/>
              </a:spcAft>
              <a:defRPr/>
            </a:pPr>
            <a:r>
              <a:rPr lang="ru-RU" b="1" dirty="0" smtClean="0"/>
              <a:t>Золотое сечение- гармоническая пропорция</a:t>
            </a:r>
            <a:endParaRPr lang="ru-RU" b="1" dirty="0"/>
          </a:p>
        </p:txBody>
      </p:sp>
      <p:sp>
        <p:nvSpPr>
          <p:cNvPr id="3" name="Содержимое 2"/>
          <p:cNvSpPr>
            <a:spLocks noGrp="1"/>
          </p:cNvSpPr>
          <p:nvPr>
            <p:ph idx="1"/>
          </p:nvPr>
        </p:nvSpPr>
        <p:spPr>
          <a:xfrm>
            <a:off x="0" y="1643063"/>
            <a:ext cx="9144000" cy="5214937"/>
          </a:xfrm>
        </p:spPr>
        <p:txBody>
          <a:bodyPr>
            <a:normAutofit/>
          </a:bodyPr>
          <a:lstStyle/>
          <a:p>
            <a:pPr marL="274320" indent="-274320" eaLnBrk="1" fontAlgn="auto" hangingPunct="1">
              <a:spcAft>
                <a:spcPts val="0"/>
              </a:spcAft>
              <a:buClr>
                <a:schemeClr val="accent3"/>
              </a:buClr>
              <a:buFont typeface="Wingdings 2"/>
              <a:buNone/>
              <a:defRPr/>
            </a:pPr>
            <a:r>
              <a:rPr lang="ru-RU" sz="2000" dirty="0" smtClean="0"/>
              <a:t>В математике </a:t>
            </a:r>
            <a:r>
              <a:rPr lang="ru-RU" sz="2000" i="1" dirty="0" smtClean="0"/>
              <a:t>пропорцией </a:t>
            </a:r>
            <a:r>
              <a:rPr lang="ru-RU" sz="2000" dirty="0" smtClean="0"/>
              <a:t>называют равенство двух отношений:</a:t>
            </a:r>
          </a:p>
          <a:p>
            <a:pPr marL="274320" indent="-274320" eaLnBrk="1" fontAlgn="auto" hangingPunct="1">
              <a:spcAft>
                <a:spcPts val="0"/>
              </a:spcAft>
              <a:buClr>
                <a:schemeClr val="accent3"/>
              </a:buClr>
              <a:buFont typeface="Wingdings 2"/>
              <a:buNone/>
              <a:defRPr/>
            </a:pPr>
            <a:r>
              <a:rPr lang="en-US" sz="2000" i="1" dirty="0" smtClean="0">
                <a:solidFill>
                  <a:srgbClr val="00B050"/>
                </a:solidFill>
              </a:rPr>
              <a:t>a</a:t>
            </a:r>
            <a:r>
              <a:rPr lang="ru-RU" sz="2000" i="1" dirty="0" smtClean="0">
                <a:solidFill>
                  <a:srgbClr val="00B050"/>
                </a:solidFill>
              </a:rPr>
              <a:t>:</a:t>
            </a:r>
            <a:r>
              <a:rPr lang="en-US" sz="2000" i="1" dirty="0" smtClean="0">
                <a:solidFill>
                  <a:srgbClr val="00B050"/>
                </a:solidFill>
              </a:rPr>
              <a:t> b=c</a:t>
            </a:r>
            <a:r>
              <a:rPr lang="ru-RU" sz="2000" i="1" dirty="0" smtClean="0">
                <a:solidFill>
                  <a:srgbClr val="00B050"/>
                </a:solidFill>
              </a:rPr>
              <a:t>: </a:t>
            </a:r>
            <a:r>
              <a:rPr lang="en-US" sz="2000" i="1" dirty="0" smtClean="0">
                <a:solidFill>
                  <a:srgbClr val="00B050"/>
                </a:solidFill>
              </a:rPr>
              <a:t>d</a:t>
            </a:r>
            <a:r>
              <a:rPr lang="ru-RU" sz="2000" i="1" dirty="0" smtClean="0">
                <a:solidFill>
                  <a:srgbClr val="00B050"/>
                </a:solidFill>
              </a:rPr>
              <a:t>. </a:t>
            </a:r>
            <a:r>
              <a:rPr lang="ru-RU" sz="2000" i="1" dirty="0" smtClean="0"/>
              <a:t>Отрезок прямой А</a:t>
            </a:r>
            <a:r>
              <a:rPr lang="en-US" sz="2000" i="1" dirty="0" smtClean="0"/>
              <a:t>B </a:t>
            </a:r>
            <a:r>
              <a:rPr lang="ru-RU" sz="2000" i="1" dirty="0" smtClean="0"/>
              <a:t>можно разделить на 2 части следующими способами:</a:t>
            </a:r>
          </a:p>
          <a:p>
            <a:pPr marL="457200" indent="-457200" eaLnBrk="1" fontAlgn="auto" hangingPunct="1">
              <a:spcAft>
                <a:spcPts val="0"/>
              </a:spcAft>
              <a:buClr>
                <a:schemeClr val="accent3"/>
              </a:buClr>
              <a:buFont typeface="Wingdings" pitchFamily="2" charset="2"/>
              <a:buChar char="v"/>
              <a:defRPr/>
            </a:pPr>
            <a:r>
              <a:rPr lang="ru-RU" sz="2000" i="1" dirty="0" smtClean="0"/>
              <a:t>На 2 части- </a:t>
            </a:r>
            <a:r>
              <a:rPr lang="en-US" sz="2000" i="1" dirty="0" smtClean="0"/>
              <a:t>AB</a:t>
            </a:r>
            <a:r>
              <a:rPr lang="ru-RU" sz="2000" i="1" dirty="0" smtClean="0"/>
              <a:t>:</a:t>
            </a:r>
            <a:r>
              <a:rPr lang="en-US" sz="2000" i="1" dirty="0" smtClean="0"/>
              <a:t>AC=AB</a:t>
            </a:r>
            <a:r>
              <a:rPr lang="ru-RU" sz="2000" i="1" dirty="0" smtClean="0"/>
              <a:t>:</a:t>
            </a:r>
            <a:r>
              <a:rPr lang="en-US" sz="2000" i="1" dirty="0" smtClean="0"/>
              <a:t>BC</a:t>
            </a:r>
            <a:r>
              <a:rPr lang="ru-RU" sz="2000" i="1" dirty="0" smtClean="0"/>
              <a:t>; </a:t>
            </a:r>
          </a:p>
          <a:p>
            <a:pPr marL="457200" indent="-457200" eaLnBrk="1" fontAlgn="auto" hangingPunct="1">
              <a:spcAft>
                <a:spcPts val="0"/>
              </a:spcAft>
              <a:buClr>
                <a:schemeClr val="accent3"/>
              </a:buClr>
              <a:buFont typeface="Wingdings" pitchFamily="2" charset="2"/>
              <a:buChar char="v"/>
              <a:defRPr/>
            </a:pPr>
            <a:r>
              <a:rPr lang="ru-RU" sz="2000" i="1" dirty="0" smtClean="0"/>
              <a:t>На 2 неравные части в любом отношении(такие части пропорции не образуют)</a:t>
            </a:r>
          </a:p>
          <a:p>
            <a:pPr marL="457200" indent="-457200" eaLnBrk="1" fontAlgn="auto" hangingPunct="1">
              <a:spcAft>
                <a:spcPts val="0"/>
              </a:spcAft>
              <a:buClr>
                <a:schemeClr val="accent3"/>
              </a:buClr>
              <a:buFont typeface="Wingdings 2"/>
              <a:buNone/>
              <a:defRPr/>
            </a:pPr>
            <a:r>
              <a:rPr lang="ru-RU" sz="2000" i="1" dirty="0" smtClean="0"/>
              <a:t>Таким образом, когда: </a:t>
            </a:r>
            <a:r>
              <a:rPr lang="en-US" sz="2000" i="1" dirty="0" smtClean="0"/>
              <a:t>AB</a:t>
            </a:r>
            <a:r>
              <a:rPr lang="ru-RU" sz="2000" i="1" dirty="0" smtClean="0"/>
              <a:t>:</a:t>
            </a:r>
            <a:r>
              <a:rPr lang="en-US" sz="2000" i="1" dirty="0" smtClean="0"/>
              <a:t>AC=AC</a:t>
            </a:r>
            <a:r>
              <a:rPr lang="ru-RU" sz="2000" i="1" dirty="0" smtClean="0"/>
              <a:t>:</a:t>
            </a:r>
            <a:r>
              <a:rPr lang="en-US" sz="2000" i="1" dirty="0" smtClean="0"/>
              <a:t>BC</a:t>
            </a:r>
            <a:endParaRPr lang="ru-RU" sz="2000" i="1" dirty="0" smtClean="0"/>
          </a:p>
          <a:p>
            <a:pPr marL="457200" indent="-457200" eaLnBrk="1" fontAlgn="auto" hangingPunct="1">
              <a:spcAft>
                <a:spcPts val="0"/>
              </a:spcAft>
              <a:buClr>
                <a:schemeClr val="accent3"/>
              </a:buClr>
              <a:buFont typeface="Wingdings 2"/>
              <a:buNone/>
              <a:defRPr/>
            </a:pPr>
            <a:r>
              <a:rPr lang="ru-RU" sz="2000" i="1" dirty="0" smtClean="0"/>
              <a:t>Последнее и есть золотое деление или деление отрезка в крайнем и </a:t>
            </a:r>
          </a:p>
          <a:p>
            <a:pPr marL="457200" indent="-457200" eaLnBrk="1" fontAlgn="auto" hangingPunct="1">
              <a:spcAft>
                <a:spcPts val="0"/>
              </a:spcAft>
              <a:buClr>
                <a:schemeClr val="accent3"/>
              </a:buClr>
              <a:buFont typeface="Wingdings 2"/>
              <a:buNone/>
              <a:defRPr/>
            </a:pPr>
            <a:r>
              <a:rPr lang="ru-RU" sz="2000" i="1" dirty="0" smtClean="0"/>
              <a:t>Среднем отношении. Золотое сечение- это такое пропорциональное деление отрезка на равные части .    </a:t>
            </a:r>
          </a:p>
          <a:p>
            <a:pPr marL="457200" indent="-457200" eaLnBrk="1" fontAlgn="auto" hangingPunct="1">
              <a:spcAft>
                <a:spcPts val="0"/>
              </a:spcAft>
              <a:buClr>
                <a:schemeClr val="accent3"/>
              </a:buClr>
              <a:buFont typeface="Wingdings 2"/>
              <a:buNone/>
              <a:defRPr/>
            </a:pPr>
            <a:endParaRPr lang="ru-RU" sz="2000" i="1" dirty="0" smtClean="0"/>
          </a:p>
          <a:p>
            <a:pPr marL="457200" indent="-457200" eaLnBrk="1" fontAlgn="auto" hangingPunct="1">
              <a:spcAft>
                <a:spcPts val="0"/>
              </a:spcAft>
              <a:buClr>
                <a:schemeClr val="accent3"/>
              </a:buClr>
              <a:buFont typeface="Wingdings 2"/>
              <a:buNone/>
              <a:defRPr/>
            </a:pPr>
            <a:endParaRPr lang="ru-RU" sz="2000" i="1" dirty="0" smtClean="0"/>
          </a:p>
          <a:p>
            <a:pPr marL="457200" indent="-457200" eaLnBrk="1" fontAlgn="auto" hangingPunct="1">
              <a:spcAft>
                <a:spcPts val="0"/>
              </a:spcAft>
              <a:buClr>
                <a:schemeClr val="accent3"/>
              </a:buClr>
              <a:buFont typeface="Wingdings 2"/>
              <a:buNone/>
              <a:defRPr/>
            </a:pPr>
            <a:endParaRPr lang="ru-RU" sz="2000" i="1" dirty="0"/>
          </a:p>
        </p:txBody>
      </p:sp>
      <p:pic>
        <p:nvPicPr>
          <p:cNvPr id="14339" name="Picture 3"/>
          <p:cNvPicPr>
            <a:picLocks noChangeAspect="1" noChangeArrowheads="1"/>
          </p:cNvPicPr>
          <p:nvPr/>
        </p:nvPicPr>
        <p:blipFill>
          <a:blip r:embed="rId2" cstate="print"/>
          <a:srcRect/>
          <a:stretch>
            <a:fillRect/>
          </a:stretch>
        </p:blipFill>
        <p:spPr bwMode="auto">
          <a:xfrm>
            <a:off x="1071538" y="5286388"/>
            <a:ext cx="6913563" cy="131603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42938"/>
          </a:xfrm>
        </p:spPr>
        <p:txBody>
          <a:bodyPr>
            <a:normAutofit fontScale="90000"/>
          </a:bodyPr>
          <a:lstStyle/>
          <a:p>
            <a:pPr eaLnBrk="1" fontAlgn="auto" hangingPunct="1">
              <a:spcAft>
                <a:spcPts val="0"/>
              </a:spcAft>
              <a:defRPr/>
            </a:pPr>
            <a:r>
              <a:rPr lang="ru-RU" dirty="0" smtClean="0"/>
              <a:t>«Броненосец Потёмкин»</a:t>
            </a:r>
            <a:endParaRPr lang="ru-RU" dirty="0"/>
          </a:p>
        </p:txBody>
      </p:sp>
      <p:sp>
        <p:nvSpPr>
          <p:cNvPr id="32770" name="Содержимое 2"/>
          <p:cNvSpPr>
            <a:spLocks noGrp="1"/>
          </p:cNvSpPr>
          <p:nvPr>
            <p:ph idx="1"/>
          </p:nvPr>
        </p:nvSpPr>
        <p:spPr>
          <a:xfrm>
            <a:off x="0" y="642938"/>
            <a:ext cx="5357813" cy="5929312"/>
          </a:xfrm>
        </p:spPr>
        <p:txBody>
          <a:bodyPr/>
          <a:lstStyle/>
          <a:p>
            <a:pPr eaLnBrk="1" hangingPunct="1">
              <a:buFont typeface="Wingdings 2" pitchFamily="18" charset="2"/>
              <a:buNone/>
            </a:pPr>
            <a:r>
              <a:rPr lang="ru-RU" sz="1800" dirty="0" smtClean="0"/>
              <a:t>Сергей Эйзенштейн искусственно построил фильм «Броненосец Потёмкин» по правилам золотого сечения. Он разбил ленту на 5 частей. В первых трёх действие развивается на корабле. В двух последних – в Одессе, где разворачивается восстание. Да и в каждой части есть свой перелом, происходящий по закону золотого сечения. В кадре, сцене эпизоде происходит некий скачок и развития тона музыки. Эйзенштейн считал, что, так как такой переход близок к точке золотого сечения, он воспринимается как наиболее закономерный и естественный. Другим примером использования правила золотого сечения в киноискусстве служит расположение основных компонентов кадра в особых точках- «зрительных центрах». Часто используется 4 точки, расположенные на расстоянии 3\8 и 5\8 от соответствующих краёв плоскости.</a:t>
            </a:r>
          </a:p>
        </p:txBody>
      </p:sp>
      <p:pic>
        <p:nvPicPr>
          <p:cNvPr id="1026" name="Picture 2" descr="C:\Documents and Settings\Admin\Рабочий стол\Новая папка\Безымянный1.png"/>
          <p:cNvPicPr>
            <a:picLocks noChangeAspect="1" noChangeArrowheads="1"/>
          </p:cNvPicPr>
          <p:nvPr/>
        </p:nvPicPr>
        <p:blipFill>
          <a:blip r:embed="rId2"/>
          <a:srcRect/>
          <a:stretch>
            <a:fillRect/>
          </a:stretch>
        </p:blipFill>
        <p:spPr bwMode="auto">
          <a:xfrm>
            <a:off x="5400675" y="1357298"/>
            <a:ext cx="3743325" cy="3486150"/>
          </a:xfrm>
          <a:prstGeom prst="rect">
            <a:avLst/>
          </a:prstGeom>
          <a:noFill/>
        </p:spPr>
      </p:pic>
    </p:spTree>
  </p:cSld>
  <p:clrMapOvr>
    <a:masterClrMapping/>
  </p:clrMapOvr>
  <p:transition>
    <p:strips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Содержимое 2"/>
          <p:cNvSpPr>
            <a:spLocks noGrp="1"/>
          </p:cNvSpPr>
          <p:nvPr>
            <p:ph idx="1"/>
          </p:nvPr>
        </p:nvSpPr>
        <p:spPr>
          <a:xfrm>
            <a:off x="0" y="0"/>
            <a:ext cx="9144000" cy="6858000"/>
          </a:xfrm>
        </p:spPr>
        <p:txBody>
          <a:bodyPr/>
          <a:lstStyle/>
          <a:p>
            <a:pPr eaLnBrk="1" hangingPunct="1">
              <a:buFont typeface="Wingdings 2" pitchFamily="18" charset="2"/>
              <a:buNone/>
            </a:pPr>
            <a:r>
              <a:rPr lang="ru-RU" sz="2000" dirty="0" smtClean="0"/>
              <a:t>И вот совсем недавно было доказано, что в сечении нет ничего мистического. Было доказано, что мозг человека подобен цепям из активных электрических сопротивлений, соединённых параллельно с кондерсаторами. Мозг генерирует с электрическими колебаниями. Оказалось что соотношение частот этих колебаний у двух цепочек и средней геометрической частоты, есть не что иное как золотая пропорция- отношение золотого сечения. Если форма воспринимаемого предмета, содержит золотое сечение, то мозг оказывается при этом «настроен» на него. </a:t>
            </a:r>
          </a:p>
          <a:p>
            <a:pPr eaLnBrk="1" hangingPunct="1">
              <a:buFont typeface="Wingdings 2" pitchFamily="18" charset="2"/>
              <a:buNone/>
            </a:pPr>
            <a:endParaRPr lang="ru-RU" sz="2000" dirty="0" smtClean="0"/>
          </a:p>
        </p:txBody>
      </p:sp>
      <p:pic>
        <p:nvPicPr>
          <p:cNvPr id="5121" name="Picture 1"/>
          <p:cNvPicPr>
            <a:picLocks noChangeAspect="1" noChangeArrowheads="1"/>
          </p:cNvPicPr>
          <p:nvPr/>
        </p:nvPicPr>
        <p:blipFill>
          <a:blip r:embed="rId2" cstate="print"/>
          <a:srcRect/>
          <a:stretch>
            <a:fillRect/>
          </a:stretch>
        </p:blipFill>
        <p:spPr bwMode="auto">
          <a:xfrm>
            <a:off x="5500694" y="2714620"/>
            <a:ext cx="3357586" cy="41433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6" name="Picture 2" descr="C:\Documents and Settings\Admin\Рабочий стол\Новая папка\Безымянный3.png"/>
          <p:cNvPicPr>
            <a:picLocks noChangeAspect="1" noChangeArrowheads="1"/>
          </p:cNvPicPr>
          <p:nvPr/>
        </p:nvPicPr>
        <p:blipFill>
          <a:blip r:embed="rId3"/>
          <a:srcRect/>
          <a:stretch>
            <a:fillRect/>
          </a:stretch>
        </p:blipFill>
        <p:spPr bwMode="auto">
          <a:xfrm>
            <a:off x="0" y="2857496"/>
            <a:ext cx="5487951" cy="3186108"/>
          </a:xfrm>
          <a:prstGeom prst="rect">
            <a:avLst/>
          </a:prstGeom>
          <a:noFill/>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Содержимое 2"/>
          <p:cNvSpPr>
            <a:spLocks noGrp="1"/>
          </p:cNvSpPr>
          <p:nvPr>
            <p:ph idx="1"/>
          </p:nvPr>
        </p:nvSpPr>
        <p:spPr>
          <a:xfrm>
            <a:off x="0" y="0"/>
            <a:ext cx="9144000" cy="6858000"/>
          </a:xfrm>
        </p:spPr>
        <p:txBody>
          <a:bodyPr/>
          <a:lstStyle/>
          <a:p>
            <a:pPr eaLnBrk="1" hangingPunct="1">
              <a:buFont typeface="Wingdings 2" pitchFamily="18" charset="2"/>
              <a:buNone/>
            </a:pPr>
            <a:r>
              <a:rPr lang="ru-RU" sz="2000" dirty="0" smtClean="0"/>
              <a:t>Закономерности «золотой» симметрии проявляются в энергетических переходах элементарных частиц, в строении некоторых химических соединениях, в планетарных и космических системах, в генных структурах живых организмов. Эти закономерности, как указанно выше, есть в строении отдельных органов человека тела в целом, а также проявляются в биоритмах и функционировании главного мозга и зрительного восприятия. </a:t>
            </a:r>
          </a:p>
        </p:txBody>
      </p:sp>
      <p:pic>
        <p:nvPicPr>
          <p:cNvPr id="34820" name="Picture 5"/>
          <p:cNvPicPr>
            <a:picLocks noChangeAspect="1" noChangeArrowheads="1"/>
          </p:cNvPicPr>
          <p:nvPr/>
        </p:nvPicPr>
        <p:blipFill>
          <a:blip r:embed="rId2" cstate="print"/>
          <a:srcRect/>
          <a:stretch>
            <a:fillRect/>
          </a:stretch>
        </p:blipFill>
        <p:spPr bwMode="auto">
          <a:xfrm>
            <a:off x="3000364" y="2500306"/>
            <a:ext cx="2143125" cy="3143250"/>
          </a:xfrm>
          <a:prstGeom prst="rect">
            <a:avLst/>
          </a:prstGeom>
          <a:noFill/>
          <a:ln w="9525">
            <a:noFill/>
            <a:miter lim="800000"/>
            <a:headEnd/>
            <a:tailEnd/>
          </a:ln>
        </p:spPr>
      </p:pic>
      <p:pic>
        <p:nvPicPr>
          <p:cNvPr id="1026" name="Picture 2" descr="C:\Documents and Settings\Admin\Рабочий стол\Новая папка\Безымянный2.png"/>
          <p:cNvPicPr>
            <a:picLocks noChangeAspect="1" noChangeArrowheads="1"/>
          </p:cNvPicPr>
          <p:nvPr/>
        </p:nvPicPr>
        <p:blipFill>
          <a:blip r:embed="rId3"/>
          <a:srcRect/>
          <a:stretch>
            <a:fillRect/>
          </a:stretch>
        </p:blipFill>
        <p:spPr bwMode="auto">
          <a:xfrm>
            <a:off x="5572132" y="2143116"/>
            <a:ext cx="2886075" cy="2705100"/>
          </a:xfrm>
          <a:prstGeom prst="rect">
            <a:avLst/>
          </a:prstGeom>
          <a:noFill/>
        </p:spPr>
      </p:pic>
      <p:pic>
        <p:nvPicPr>
          <p:cNvPr id="2" name="Picture 2" descr="C:\Documents and Settings\Admin\Рабочий стол\Новая папка\Безымянный4.png"/>
          <p:cNvPicPr>
            <a:picLocks noChangeAspect="1" noChangeArrowheads="1"/>
          </p:cNvPicPr>
          <p:nvPr/>
        </p:nvPicPr>
        <p:blipFill>
          <a:blip r:embed="rId4"/>
          <a:srcRect/>
          <a:stretch>
            <a:fillRect/>
          </a:stretch>
        </p:blipFill>
        <p:spPr bwMode="auto">
          <a:xfrm>
            <a:off x="357158" y="2928934"/>
            <a:ext cx="2390775" cy="1657350"/>
          </a:xfrm>
          <a:prstGeom prst="rect">
            <a:avLst/>
          </a:prstGeom>
          <a:noFill/>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3000372"/>
            <a:ext cx="9288505" cy="830997"/>
          </a:xfrm>
          <a:prstGeom prst="rect">
            <a:avLst/>
          </a:prstGeom>
          <a:noFill/>
        </p:spPr>
        <p:txBody>
          <a:bodyPr>
            <a:spAutoFit/>
          </a:bodyPr>
          <a:lstStyle/>
          <a:p>
            <a:pPr algn="ctr" fontAlgn="auto">
              <a:spcBef>
                <a:spcPts val="0"/>
              </a:spcBef>
              <a:spcAft>
                <a:spcPts val="0"/>
              </a:spcAft>
              <a:defRPr/>
            </a:pPr>
            <a:r>
              <a:rPr lang="ru-RU" sz="48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tx1">
                    <a:lumMod val="95000"/>
                    <a:lumOff val="5000"/>
                  </a:schemeClr>
                </a:solidFill>
                <a:effectLst>
                  <a:outerShdw blurRad="41275" dist="12700" dir="12000000" algn="tl" rotWithShape="0">
                    <a:srgbClr val="000000">
                      <a:alpha val="40000"/>
                    </a:srgbClr>
                  </a:outerShdw>
                </a:effectLst>
                <a:latin typeface="+mn-lt"/>
              </a:rPr>
              <a:t>СПАСИБО ЗА ВНИМАНИЕ!</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Заголовок 1"/>
          <p:cNvSpPr>
            <a:spLocks noGrp="1"/>
          </p:cNvSpPr>
          <p:nvPr>
            <p:ph type="title"/>
          </p:nvPr>
        </p:nvSpPr>
        <p:spPr>
          <a:xfrm>
            <a:off x="0" y="0"/>
            <a:ext cx="8686800" cy="928688"/>
          </a:xfrm>
        </p:spPr>
        <p:txBody>
          <a:bodyPr/>
          <a:lstStyle/>
          <a:p>
            <a:pPr eaLnBrk="1" hangingPunct="1"/>
            <a:r>
              <a:rPr lang="ru-RU" dirty="0" smtClean="0"/>
              <a:t>       </a:t>
            </a:r>
            <a:r>
              <a:rPr lang="ru-RU" b="1" dirty="0" smtClean="0"/>
              <a:t>История золотого сечения.</a:t>
            </a:r>
          </a:p>
        </p:txBody>
      </p:sp>
      <p:sp>
        <p:nvSpPr>
          <p:cNvPr id="15362" name="Содержимое 2"/>
          <p:cNvSpPr>
            <a:spLocks noGrp="1"/>
          </p:cNvSpPr>
          <p:nvPr>
            <p:ph idx="1"/>
          </p:nvPr>
        </p:nvSpPr>
        <p:spPr>
          <a:xfrm>
            <a:off x="285720" y="2500306"/>
            <a:ext cx="8329642" cy="2143140"/>
          </a:xfrm>
        </p:spPr>
        <p:txBody>
          <a:bodyPr/>
          <a:lstStyle/>
          <a:p>
            <a:pPr eaLnBrk="1" hangingPunct="1">
              <a:buFont typeface="Wingdings 2" pitchFamily="18" charset="2"/>
              <a:buNone/>
            </a:pPr>
            <a:r>
              <a:rPr lang="ru-RU" sz="2000" dirty="0" smtClean="0"/>
              <a:t>Среди многих достоинств золотой пропорции монах Лука Пачоли не </a:t>
            </a:r>
          </a:p>
          <a:p>
            <a:pPr eaLnBrk="1" hangingPunct="1">
              <a:buFont typeface="Wingdings 2" pitchFamily="18" charset="2"/>
              <a:buNone/>
            </a:pPr>
            <a:r>
              <a:rPr lang="ru-RU" sz="2000" dirty="0" smtClean="0"/>
              <a:t>преминул и её назвать «божественную суть» как выражение боже-</a:t>
            </a:r>
          </a:p>
          <a:p>
            <a:pPr eaLnBrk="1" hangingPunct="1">
              <a:buFont typeface="Wingdings 2" pitchFamily="18" charset="2"/>
              <a:buNone/>
            </a:pPr>
            <a:r>
              <a:rPr lang="ru-RU" sz="2000" dirty="0" smtClean="0"/>
              <a:t>ственного триединства бог сын, бог отец и бог дух святой( подразуме-</a:t>
            </a:r>
          </a:p>
          <a:p>
            <a:pPr eaLnBrk="1" hangingPunct="1">
              <a:buFont typeface="Wingdings 2" pitchFamily="18" charset="2"/>
              <a:buNone/>
            </a:pPr>
            <a:r>
              <a:rPr lang="ru-RU" sz="2000" dirty="0" smtClean="0"/>
              <a:t>валось что малый отрезок есть олицетворение бога сына, большой </a:t>
            </a:r>
          </a:p>
          <a:p>
            <a:pPr eaLnBrk="1" hangingPunct="1">
              <a:buFont typeface="Wingdings 2" pitchFamily="18" charset="2"/>
              <a:buNone/>
            </a:pPr>
            <a:r>
              <a:rPr lang="ru-RU" sz="2000" dirty="0" smtClean="0"/>
              <a:t>отрезок бога отец, а вес</a:t>
            </a:r>
            <a:r>
              <a:rPr lang="ru-RU" sz="2000" dirty="0" smtClean="0">
                <a:latin typeface="Arial" charset="0"/>
              </a:rPr>
              <a:t>ь</a:t>
            </a:r>
            <a:r>
              <a:rPr lang="ru-RU" sz="2000" dirty="0" smtClean="0"/>
              <a:t> отрезок- бога духа святого)  </a:t>
            </a:r>
          </a:p>
          <a:p>
            <a:pPr eaLnBrk="1" hangingPunct="1">
              <a:buFont typeface="Wingdings 2" pitchFamily="18" charset="2"/>
              <a:buNone/>
            </a:pPr>
            <a:endParaRPr lang="ru-RU" sz="2000" dirty="0" smtClean="0"/>
          </a:p>
          <a:p>
            <a:pPr eaLnBrk="1" hangingPunct="1">
              <a:buFont typeface="Wingdings 2" pitchFamily="18" charset="2"/>
              <a:buNone/>
            </a:pPr>
            <a:r>
              <a:rPr lang="ru-RU" sz="2000" dirty="0" smtClean="0"/>
              <a:t> </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Содержимое 2"/>
          <p:cNvSpPr>
            <a:spLocks noGrp="1"/>
          </p:cNvSpPr>
          <p:nvPr>
            <p:ph idx="1"/>
          </p:nvPr>
        </p:nvSpPr>
        <p:spPr>
          <a:xfrm>
            <a:off x="0" y="214290"/>
            <a:ext cx="8991600" cy="6643710"/>
          </a:xfrm>
        </p:spPr>
        <p:txBody>
          <a:bodyPr/>
          <a:lstStyle/>
          <a:p>
            <a:pPr eaLnBrk="1" hangingPunct="1">
              <a:buFont typeface="Wingdings 2" pitchFamily="18" charset="2"/>
              <a:buNone/>
            </a:pPr>
            <a:r>
              <a:rPr lang="ru-RU" sz="2400" dirty="0" smtClean="0"/>
              <a:t>Альбрехт Дюрера подробно разрабатывает теорию </a:t>
            </a:r>
          </a:p>
          <a:p>
            <a:pPr algn="just" eaLnBrk="1" hangingPunct="1">
              <a:buFont typeface="Wingdings 2" pitchFamily="18" charset="2"/>
              <a:buNone/>
            </a:pPr>
            <a:r>
              <a:rPr lang="ru-RU" sz="2400" dirty="0" smtClean="0"/>
              <a:t>пропорций человеческого тела. Важное место в своей системе  соотношений Дюрер отводил золотому сечению. Рост человека делится в золотых пропорциях линией пояса, а так же линией, проведённой через кончики пальцев опущенных рук. Известен пропорциональный циркуль Дюрера.  </a:t>
            </a:r>
          </a:p>
          <a:p>
            <a:pPr algn="just" eaLnBrk="1" hangingPunct="1">
              <a:buFont typeface="Wingdings 2" pitchFamily="18" charset="2"/>
              <a:buNone/>
            </a:pPr>
            <a:endParaRPr lang="ru-RU" dirty="0" smtClean="0"/>
          </a:p>
        </p:txBody>
      </p:sp>
      <p:pic>
        <p:nvPicPr>
          <p:cNvPr id="1026" name="Picture 2" descr="C:\Documents and Settings\Admin\Рабочий стол\Новая папка\Безымянный57.png"/>
          <p:cNvPicPr>
            <a:picLocks noChangeAspect="1" noChangeArrowheads="1"/>
          </p:cNvPicPr>
          <p:nvPr/>
        </p:nvPicPr>
        <p:blipFill>
          <a:blip r:embed="rId2"/>
          <a:srcRect/>
          <a:stretch>
            <a:fillRect/>
          </a:stretch>
        </p:blipFill>
        <p:spPr bwMode="auto">
          <a:xfrm>
            <a:off x="785786" y="2643182"/>
            <a:ext cx="7667625" cy="3800475"/>
          </a:xfrm>
          <a:prstGeom prst="rect">
            <a:avLst/>
          </a:prstGeom>
          <a:noFill/>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Содержимое 2"/>
          <p:cNvSpPr>
            <a:spLocks noGrp="1"/>
          </p:cNvSpPr>
          <p:nvPr>
            <p:ph idx="1"/>
          </p:nvPr>
        </p:nvSpPr>
        <p:spPr>
          <a:xfrm>
            <a:off x="428596" y="642918"/>
            <a:ext cx="8286808" cy="5143536"/>
          </a:xfrm>
        </p:spPr>
        <p:txBody>
          <a:bodyPr/>
          <a:lstStyle/>
          <a:p>
            <a:pPr eaLnBrk="1" hangingPunct="1">
              <a:buFont typeface="Wingdings 2" pitchFamily="18" charset="2"/>
              <a:buNone/>
            </a:pPr>
            <a:r>
              <a:rPr lang="ru-RU" sz="2000" dirty="0" smtClean="0"/>
              <a:t>В 1855 г. Немецкий исследователь золотого сечения профессор Цейзинг опубликовал свой труд в газете «Эстетические исследования». Цейзинг </a:t>
            </a:r>
            <a:r>
              <a:rPr lang="en-US" sz="2000" dirty="0" smtClean="0"/>
              <a:t> </a:t>
            </a:r>
            <a:r>
              <a:rPr lang="ru-RU" sz="2000" dirty="0" smtClean="0"/>
              <a:t>Проделал колоссальную работу. Он измерил около 2 тысяч человеческих </a:t>
            </a:r>
            <a:r>
              <a:rPr lang="en-US" sz="2000" dirty="0" smtClean="0"/>
              <a:t> </a:t>
            </a:r>
            <a:r>
              <a:rPr lang="ru-RU" sz="2000" dirty="0" smtClean="0"/>
              <a:t>Тел и пришёл к выводу. Что золотое сечение выражает средний статистический закон. Деление точки пупа- важнейший показатель золотого сечения. Пропорции мужского тела колеблются в пределах среднего отношения 13:8=1,625 и несколько ближе подходят к золотому сечению, чем пропорции женского тела, в отношении которого среднее значение пропорции выражается в соотношении 8:5=1,6. У новорожденного пропорция составляет отношение 1:1, к 13 годам она равна 1,6, а к 21 году равняется мужской. Пропорции золотого сечения проявляются и в отношении других частей тела- длина плеча, предплечья и кисти, кисти пальцев и т.д.</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Содержимое 2"/>
          <p:cNvSpPr>
            <a:spLocks noGrp="1"/>
          </p:cNvSpPr>
          <p:nvPr>
            <p:ph idx="1"/>
          </p:nvPr>
        </p:nvSpPr>
        <p:spPr>
          <a:xfrm>
            <a:off x="0" y="285750"/>
            <a:ext cx="5357813" cy="6572250"/>
          </a:xfrm>
        </p:spPr>
        <p:txBody>
          <a:bodyPr/>
          <a:lstStyle/>
          <a:p>
            <a:pPr eaLnBrk="1" hangingPunct="1">
              <a:buFont typeface="Wingdings 2" pitchFamily="18" charset="2"/>
              <a:buNone/>
            </a:pPr>
            <a:r>
              <a:rPr lang="ru-RU" sz="2000" dirty="0" smtClean="0"/>
              <a:t>Справедливость своей теории Цейзинг проверял на греческих статуях. Наиболее подробно он разработал пропорции Аполлона Бельведерского. Подтвердились исследованию греческие вазы, архитектурные сооружения различных эпох, растения, животные, музыкальные тона, стихотворные размеры. Цейзинг дал определение золотому сечению, показал, как оно выражается в отрезках прямой и в цифрах. Когда цифры, выражающие длины отрезков, были получены Цейзинг увидел, что они составляют ряд Фибоначчи, который можно продолжить до бесконечности в одну и в другую сторону. Следующая его книга имела названия «Золотое сечение как основной морфологический закон в природе и искусстве». </a:t>
            </a:r>
          </a:p>
        </p:txBody>
      </p:sp>
      <p:pic>
        <p:nvPicPr>
          <p:cNvPr id="2050" name="Picture 2"/>
          <p:cNvPicPr>
            <a:picLocks noChangeAspect="1" noChangeArrowheads="1"/>
          </p:cNvPicPr>
          <p:nvPr/>
        </p:nvPicPr>
        <p:blipFill>
          <a:blip r:embed="rId2" cstate="print"/>
          <a:srcRect/>
          <a:stretch>
            <a:fillRect/>
          </a:stretch>
        </p:blipFill>
        <p:spPr bwMode="auto">
          <a:xfrm>
            <a:off x="5286380" y="857232"/>
            <a:ext cx="3857620" cy="5189366"/>
          </a:xfrm>
          <a:prstGeom prst="roundRect">
            <a:avLst>
              <a:gd name="adj" fmla="val 13110"/>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686800" cy="714375"/>
          </a:xfrm>
        </p:spPr>
        <p:txBody>
          <a:bodyPr>
            <a:normAutofit fontScale="90000"/>
          </a:bodyPr>
          <a:lstStyle/>
          <a:p>
            <a:pPr eaLnBrk="1" fontAlgn="auto" hangingPunct="1">
              <a:spcAft>
                <a:spcPts val="0"/>
              </a:spcAft>
              <a:defRPr/>
            </a:pPr>
            <a:r>
              <a:rPr lang="ru-RU" b="1" dirty="0" smtClean="0"/>
              <a:t>РЯД ФИБОНАЧЧИ.</a:t>
            </a:r>
            <a:endParaRPr lang="ru-RU" b="1" dirty="0"/>
          </a:p>
        </p:txBody>
      </p:sp>
      <p:sp>
        <p:nvSpPr>
          <p:cNvPr id="19458" name="Содержимое 2"/>
          <p:cNvSpPr>
            <a:spLocks noGrp="1"/>
          </p:cNvSpPr>
          <p:nvPr>
            <p:ph idx="1"/>
          </p:nvPr>
        </p:nvSpPr>
        <p:spPr>
          <a:xfrm>
            <a:off x="0" y="642938"/>
            <a:ext cx="8858250" cy="4214812"/>
          </a:xfrm>
        </p:spPr>
        <p:txBody>
          <a:bodyPr/>
          <a:lstStyle/>
          <a:p>
            <a:pPr eaLnBrk="1" hangingPunct="1">
              <a:buFont typeface="Wingdings 2" pitchFamily="18" charset="2"/>
              <a:buNone/>
            </a:pPr>
            <a:r>
              <a:rPr lang="ru-RU" sz="2400" dirty="0" smtClean="0"/>
              <a:t>С историей золотого сечения косвенным образом связано имя итальянского математика монаха Леонардо из Пизы, более известного под именем Фибоначчи. Он много путешествовал по Востоку, познакомил Европу с индийскими цифрами. Ряд чисел </a:t>
            </a:r>
            <a:r>
              <a:rPr lang="en-US" sz="2400" dirty="0" smtClean="0"/>
              <a:t> </a:t>
            </a:r>
            <a:r>
              <a:rPr lang="ru-RU" sz="2400" dirty="0" smtClean="0"/>
              <a:t>0, 1, 1, 2, 3. 5, 8, 13, 21, 34, 55, и т. д известен как ряд Фибоначчи. Особенность последовательности чисел состоит в том, что каждый её член, начиная с третьего, равен сумме двух предыдущих </a:t>
            </a:r>
            <a:r>
              <a:rPr lang="en-US" sz="2400" dirty="0" smtClean="0"/>
              <a:t> </a:t>
            </a:r>
            <a:r>
              <a:rPr lang="ru-RU" sz="2400" dirty="0" smtClean="0"/>
              <a:t>2+3=5; 3+5=8; 5+8=13; 13+8=21 м т.д.., а отношение смежных чисел ряда приближается к отношению золотого деления.</a:t>
            </a:r>
          </a:p>
        </p:txBody>
      </p:sp>
      <p:pic>
        <p:nvPicPr>
          <p:cNvPr id="19459" name="Picture 2"/>
          <p:cNvPicPr>
            <a:picLocks noChangeAspect="1" noChangeArrowheads="1"/>
          </p:cNvPicPr>
          <p:nvPr/>
        </p:nvPicPr>
        <p:blipFill>
          <a:blip r:embed="rId2" cstate="print"/>
          <a:srcRect/>
          <a:stretch>
            <a:fillRect/>
          </a:stretch>
        </p:blipFill>
        <p:spPr bwMode="auto">
          <a:xfrm>
            <a:off x="0" y="4786323"/>
            <a:ext cx="8858250" cy="185736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14313"/>
            <a:ext cx="8715436" cy="838200"/>
          </a:xfrm>
        </p:spPr>
        <p:txBody>
          <a:bodyPr>
            <a:normAutofit fontScale="90000"/>
          </a:bodyPr>
          <a:lstStyle/>
          <a:p>
            <a:pPr eaLnBrk="1" fontAlgn="auto" hangingPunct="1">
              <a:spcAft>
                <a:spcPts val="0"/>
              </a:spcAft>
              <a:defRPr/>
            </a:pPr>
            <a:r>
              <a:rPr lang="ru-RU" b="1" dirty="0" smtClean="0"/>
              <a:t>ОБОБЩЁННОЕ ЗОЛОТОЕ СЕЧЕНИЕ.</a:t>
            </a:r>
            <a:endParaRPr lang="ru-RU" b="1" dirty="0"/>
          </a:p>
        </p:txBody>
      </p:sp>
      <p:sp>
        <p:nvSpPr>
          <p:cNvPr id="20482" name="Содержимое 2"/>
          <p:cNvSpPr>
            <a:spLocks noGrp="1"/>
          </p:cNvSpPr>
          <p:nvPr>
            <p:ph idx="1"/>
          </p:nvPr>
        </p:nvSpPr>
        <p:spPr>
          <a:xfrm>
            <a:off x="0" y="1357313"/>
            <a:ext cx="3571868" cy="6072187"/>
          </a:xfrm>
        </p:spPr>
        <p:txBody>
          <a:bodyPr/>
          <a:lstStyle/>
          <a:p>
            <a:pPr eaLnBrk="1" hangingPunct="1">
              <a:buFont typeface="Wingdings 2" pitchFamily="18" charset="2"/>
              <a:buNone/>
            </a:pPr>
            <a:r>
              <a:rPr lang="ru-RU" sz="2200" dirty="0" smtClean="0"/>
              <a:t>Ряд Фибоначчи мог бы остаться только математическим казусом, если не то обстоятельство, что все исследователи золотого деления в растительном и в животном мире, не говоря уже об искусстве, неизменно приходили к этому ряду как арифметическому выражению закона золотого деления.</a:t>
            </a:r>
          </a:p>
        </p:txBody>
      </p:sp>
      <p:pic>
        <p:nvPicPr>
          <p:cNvPr id="2050" name="Picture 2" descr="C:\Documents and Settings\Admin\Рабочий стол\4.png"/>
          <p:cNvPicPr>
            <a:picLocks noChangeAspect="1" noChangeArrowheads="1"/>
          </p:cNvPicPr>
          <p:nvPr/>
        </p:nvPicPr>
        <p:blipFill>
          <a:blip r:embed="rId2"/>
          <a:srcRect/>
          <a:stretch>
            <a:fillRect/>
          </a:stretch>
        </p:blipFill>
        <p:spPr bwMode="auto">
          <a:xfrm>
            <a:off x="4500562" y="1551930"/>
            <a:ext cx="4143404" cy="4270243"/>
          </a:xfrm>
          <a:prstGeom prst="rect">
            <a:avLst/>
          </a:prstGeom>
          <a:noFill/>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Содержимое 2"/>
          <p:cNvSpPr>
            <a:spLocks noGrp="1"/>
          </p:cNvSpPr>
          <p:nvPr>
            <p:ph idx="1"/>
          </p:nvPr>
        </p:nvSpPr>
        <p:spPr>
          <a:xfrm>
            <a:off x="0" y="0"/>
            <a:ext cx="9144000" cy="4143380"/>
          </a:xfrm>
        </p:spPr>
        <p:txBody>
          <a:bodyPr/>
          <a:lstStyle/>
          <a:p>
            <a:pPr eaLnBrk="1" hangingPunct="1">
              <a:buFont typeface="Wingdings 2" pitchFamily="18" charset="2"/>
              <a:buNone/>
            </a:pPr>
            <a:r>
              <a:rPr lang="ru-RU" sz="2200" dirty="0" smtClean="0"/>
              <a:t>Среди придорожных трав растёт ничем  не примечательное растение- цикорий. Приглядимся к нему внимательно. От основного стебля образовался отросток. Тут же расположился первый листок. Отросток делает сильный выброс в пространство, останавливается, выпускает листок, но уже короче первого, снова делает выброс в пространство, но уже меньшей силы, выпускает листок ещё меньшего размера и снова выброс. Если первый выброс принять за 100 единиц, то второй равен 62 единица. Третий- 38, четвёртый- 24 и т.д. длина лепестков тоже подчинена золотой пропорции. В росте, завоевании пространства растение сохранило определённые пропорции. Импульсы его роста постепенно уменьшались в пропорции золотого сечения.</a:t>
            </a:r>
          </a:p>
        </p:txBody>
      </p:sp>
      <p:pic>
        <p:nvPicPr>
          <p:cNvPr id="2050" name="Picture 2"/>
          <p:cNvPicPr>
            <a:picLocks noChangeAspect="1" noChangeArrowheads="1"/>
          </p:cNvPicPr>
          <p:nvPr/>
        </p:nvPicPr>
        <p:blipFill>
          <a:blip r:embed="rId2" cstate="print"/>
          <a:srcRect/>
          <a:stretch>
            <a:fillRect/>
          </a:stretch>
        </p:blipFill>
        <p:spPr bwMode="auto">
          <a:xfrm>
            <a:off x="285720" y="4214818"/>
            <a:ext cx="8562558" cy="23574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928</TotalTime>
  <Words>1795</Words>
  <Application>Microsoft Office PowerPoint</Application>
  <PresentationFormat>Экран (4:3)</PresentationFormat>
  <Paragraphs>54</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Поток</vt:lpstr>
      <vt:lpstr>ЧЕЛОВЕК окружающие его предметы по форме. Интерес к форме какого-либо  предмета может быть  продиктован жизненной необходимостью, а может быть вызван красотой формы. Форма, в основе построения которой лежат сочетания симметрии и золотого сечения, способствует наилучшему зрительному  восприятию и появлению ощущения красоты и гармонии. Целое всегда состоит из частей, части разной величины находится в определённом отношении к друг другу и к целому. Принцип золотого сечения- высшее проявление структурного и функционального совершенства целого и его частей в искусстве, науке, технике и природы.</vt:lpstr>
      <vt:lpstr>Золотое сечение- гармоническая пропорция</vt:lpstr>
      <vt:lpstr>       История золотого сечения.</vt:lpstr>
      <vt:lpstr>Слайд 4</vt:lpstr>
      <vt:lpstr>Слайд 5</vt:lpstr>
      <vt:lpstr>Слайд 6</vt:lpstr>
      <vt:lpstr>РЯД ФИБОНАЧЧИ.</vt:lpstr>
      <vt:lpstr>ОБОБЩЁННОЕ ЗОЛОТОЕ СЕЧЕНИЕ.</vt:lpstr>
      <vt:lpstr>Слайд 9</vt:lpstr>
      <vt:lpstr>Слайд 10</vt:lpstr>
      <vt:lpstr>Принципы формообразования в природе.</vt:lpstr>
      <vt:lpstr>Слайд 12</vt:lpstr>
      <vt:lpstr>Золотой треугольник.</vt:lpstr>
      <vt:lpstr>ПЕНТАГРАММА.</vt:lpstr>
      <vt:lpstr>Слайд 15</vt:lpstr>
      <vt:lpstr>Говорят мудрые…</vt:lpstr>
      <vt:lpstr>Слайд 17</vt:lpstr>
      <vt:lpstr>Слайд 18</vt:lpstr>
      <vt:lpstr>Слайд 19</vt:lpstr>
      <vt:lpstr>«Броненосец Потёмкин»</vt:lpstr>
      <vt:lpstr>Слайд 21</vt:lpstr>
      <vt:lpstr>Слайд 22</vt:lpstr>
      <vt:lpstr>Слайд 23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Admin</cp:lastModifiedBy>
  <cp:revision>105</cp:revision>
  <dcterms:created xsi:type="dcterms:W3CDTF">2012-03-13T14:28:26Z</dcterms:created>
  <dcterms:modified xsi:type="dcterms:W3CDTF">2013-11-28T02:55:53Z</dcterms:modified>
</cp:coreProperties>
</file>